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handoutMasterIdLst>
    <p:handoutMasterId r:id="rId111"/>
  </p:handoutMasterIdLst>
  <p:sldIdLst>
    <p:sldId id="261" r:id="rId2"/>
    <p:sldId id="689" r:id="rId3"/>
    <p:sldId id="690" r:id="rId4"/>
    <p:sldId id="265" r:id="rId5"/>
    <p:sldId id="855" r:id="rId6"/>
    <p:sldId id="856" r:id="rId7"/>
    <p:sldId id="857" r:id="rId8"/>
    <p:sldId id="858" r:id="rId9"/>
    <p:sldId id="859" r:id="rId10"/>
    <p:sldId id="860" r:id="rId11"/>
    <p:sldId id="862" r:id="rId12"/>
    <p:sldId id="692" r:id="rId13"/>
    <p:sldId id="652" r:id="rId14"/>
    <p:sldId id="806" r:id="rId15"/>
    <p:sldId id="797" r:id="rId16"/>
    <p:sldId id="653" r:id="rId17"/>
    <p:sldId id="693" r:id="rId18"/>
    <p:sldId id="694" r:id="rId19"/>
    <p:sldId id="701" r:id="rId20"/>
    <p:sldId id="695" r:id="rId21"/>
    <p:sldId id="793" r:id="rId22"/>
    <p:sldId id="722" r:id="rId23"/>
    <p:sldId id="799" r:id="rId24"/>
    <p:sldId id="801" r:id="rId25"/>
    <p:sldId id="795" r:id="rId26"/>
    <p:sldId id="702" r:id="rId27"/>
    <p:sldId id="703" r:id="rId28"/>
    <p:sldId id="704" r:id="rId29"/>
    <p:sldId id="807" r:id="rId30"/>
    <p:sldId id="1030" r:id="rId31"/>
    <p:sldId id="808" r:id="rId32"/>
    <p:sldId id="809" r:id="rId33"/>
    <p:sldId id="609" r:id="rId34"/>
    <p:sldId id="831" r:id="rId35"/>
    <p:sldId id="610" r:id="rId36"/>
    <p:sldId id="846" r:id="rId37"/>
    <p:sldId id="847" r:id="rId38"/>
    <p:sldId id="612" r:id="rId39"/>
    <p:sldId id="805" r:id="rId40"/>
    <p:sldId id="463" r:id="rId41"/>
    <p:sldId id="460" r:id="rId42"/>
    <p:sldId id="464" r:id="rId43"/>
    <p:sldId id="1029" r:id="rId44"/>
    <p:sldId id="999" r:id="rId45"/>
    <p:sldId id="705" r:id="rId46"/>
    <p:sldId id="706" r:id="rId47"/>
    <p:sldId id="707" r:id="rId48"/>
    <p:sldId id="832" r:id="rId49"/>
    <p:sldId id="864" r:id="rId50"/>
    <p:sldId id="833" r:id="rId51"/>
    <p:sldId id="834" r:id="rId52"/>
    <p:sldId id="835" r:id="rId53"/>
    <p:sldId id="708" r:id="rId54"/>
    <p:sldId id="709" r:id="rId55"/>
    <p:sldId id="711" r:id="rId56"/>
    <p:sldId id="821" r:id="rId57"/>
    <p:sldId id="822" r:id="rId58"/>
    <p:sldId id="712" r:id="rId59"/>
    <p:sldId id="713" r:id="rId60"/>
    <p:sldId id="820" r:id="rId61"/>
    <p:sldId id="748" r:id="rId62"/>
    <p:sldId id="749" r:id="rId63"/>
    <p:sldId id="794" r:id="rId64"/>
    <p:sldId id="752" r:id="rId65"/>
    <p:sldId id="823" r:id="rId66"/>
    <p:sldId id="824" r:id="rId67"/>
    <p:sldId id="825" r:id="rId68"/>
    <p:sldId id="826" r:id="rId69"/>
    <p:sldId id="852" r:id="rId70"/>
    <p:sldId id="829" r:id="rId71"/>
    <p:sldId id="836" r:id="rId72"/>
    <p:sldId id="830" r:id="rId73"/>
    <p:sldId id="837" r:id="rId74"/>
    <p:sldId id="838" r:id="rId75"/>
    <p:sldId id="840" r:id="rId76"/>
    <p:sldId id="848" r:id="rId77"/>
    <p:sldId id="849" r:id="rId78"/>
    <p:sldId id="854" r:id="rId79"/>
    <p:sldId id="714" r:id="rId80"/>
    <p:sldId id="715" r:id="rId81"/>
    <p:sldId id="863" r:id="rId82"/>
    <p:sldId id="853" r:id="rId83"/>
    <p:sldId id="850" r:id="rId84"/>
    <p:sldId id="851" r:id="rId85"/>
    <p:sldId id="657" r:id="rId86"/>
    <p:sldId id="658" r:id="rId87"/>
    <p:sldId id="659" r:id="rId88"/>
    <p:sldId id="660" r:id="rId89"/>
    <p:sldId id="662" r:id="rId90"/>
    <p:sldId id="664" r:id="rId91"/>
    <p:sldId id="665" r:id="rId92"/>
    <p:sldId id="684" r:id="rId93"/>
    <p:sldId id="666" r:id="rId94"/>
    <p:sldId id="667" r:id="rId95"/>
    <p:sldId id="668" r:id="rId96"/>
    <p:sldId id="669" r:id="rId97"/>
    <p:sldId id="670" r:id="rId98"/>
    <p:sldId id="671" r:id="rId99"/>
    <p:sldId id="672" r:id="rId100"/>
    <p:sldId id="673" r:id="rId101"/>
    <p:sldId id="674" r:id="rId102"/>
    <p:sldId id="675" r:id="rId103"/>
    <p:sldId id="686" r:id="rId104"/>
    <p:sldId id="685" r:id="rId105"/>
    <p:sldId id="676" r:id="rId106"/>
    <p:sldId id="677" r:id="rId107"/>
    <p:sldId id="688" r:id="rId108"/>
    <p:sldId id="861" r:id="rId109"/>
  </p:sldIdLst>
  <p:sldSz cx="12192000" cy="6858000"/>
  <p:notesSz cx="9931400" cy="67945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ura Griffin" initials="" lastIdx="4" clrIdx="0"/>
  <p:cmAuthor id="1" name="Edelsbrunner  Peter" initials="EP" lastIdx="4" clrIdx="1">
    <p:extLst>
      <p:ext uri="{19B8F6BF-5375-455C-9EA6-DF929625EA0E}">
        <p15:presenceInfo xmlns:p15="http://schemas.microsoft.com/office/powerpoint/2012/main" userId="S-1-5-21-2025429265-764733703-1417001333-2689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FF99FF"/>
    <a:srgbClr val="F959A9"/>
    <a:srgbClr val="FA58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66914" autoAdjust="0"/>
  </p:normalViewPr>
  <p:slideViewPr>
    <p:cSldViewPr>
      <p:cViewPr varScale="1">
        <p:scale>
          <a:sx n="54" d="100"/>
          <a:sy n="54" d="100"/>
        </p:scale>
        <p:origin x="164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ommentAuthors" Target="commentAuthor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290F7C-28CC-4664-8D28-936326C20619}" type="doc">
      <dgm:prSet loTypeId="urn:microsoft.com/office/officeart/2005/8/layout/chevron1" loCatId="process" qsTypeId="urn:microsoft.com/office/officeart/2005/8/quickstyle/simple1" qsCatId="simple" csTypeId="urn:microsoft.com/office/officeart/2005/8/colors/colorful5" csCatId="colorful" phldr="1"/>
      <dgm:spPr/>
    </dgm:pt>
    <dgm:pt modelId="{6693EEAD-3B66-45DA-889F-F3F381F32745}">
      <dgm:prSet phldrT="[Text]"/>
      <dgm:spPr/>
      <dgm:t>
        <a:bodyPr/>
        <a:lstStyle/>
        <a:p>
          <a:r>
            <a:rPr lang="en-US">
              <a:latin typeface="Arial" panose="020B0604020202020204" pitchFamily="34" charset="0"/>
              <a:cs typeface="Arial" panose="020B0604020202020204" pitchFamily="34" charset="0"/>
            </a:rPr>
            <a:t>Study design</a:t>
          </a:r>
        </a:p>
      </dgm:t>
    </dgm:pt>
    <dgm:pt modelId="{BC1891E6-DA8A-44F7-8179-72D0692BBE96}" type="parTrans" cxnId="{9E74D6A2-30FF-4C0B-A20D-5053CAC9803E}">
      <dgm:prSet/>
      <dgm:spPr/>
      <dgm:t>
        <a:bodyPr/>
        <a:lstStyle/>
        <a:p>
          <a:endParaRPr lang="en-US">
            <a:latin typeface="Arial" panose="020B0604020202020204" pitchFamily="34" charset="0"/>
            <a:cs typeface="Arial" panose="020B0604020202020204" pitchFamily="34" charset="0"/>
          </a:endParaRPr>
        </a:p>
      </dgm:t>
    </dgm:pt>
    <dgm:pt modelId="{511E192F-0472-42F8-9B86-218A76A05A9A}" type="sibTrans" cxnId="{9E74D6A2-30FF-4C0B-A20D-5053CAC9803E}">
      <dgm:prSet/>
      <dgm:spPr/>
      <dgm:t>
        <a:bodyPr/>
        <a:lstStyle/>
        <a:p>
          <a:endParaRPr lang="en-US">
            <a:latin typeface="Arial" panose="020B0604020202020204" pitchFamily="34" charset="0"/>
            <a:cs typeface="Arial" panose="020B0604020202020204" pitchFamily="34" charset="0"/>
          </a:endParaRPr>
        </a:p>
      </dgm:t>
    </dgm:pt>
    <dgm:pt modelId="{ED77A839-4512-4BDF-81A0-A06862AFD538}">
      <dgm:prSet phldrT="[Text]"/>
      <dgm:spPr/>
      <dgm:t>
        <a:bodyPr/>
        <a:lstStyle/>
        <a:p>
          <a:r>
            <a:rPr lang="en-US">
              <a:latin typeface="Arial" panose="020B0604020202020204" pitchFamily="34" charset="0"/>
              <a:cs typeface="Arial" panose="020B0604020202020204" pitchFamily="34" charset="0"/>
            </a:rPr>
            <a:t>Data collection</a:t>
          </a:r>
        </a:p>
      </dgm:t>
    </dgm:pt>
    <dgm:pt modelId="{9FFAF255-5D58-490C-819F-2184F6AE62CF}" type="parTrans" cxnId="{C42E0DED-91C5-40D2-B14F-E9708D627984}">
      <dgm:prSet/>
      <dgm:spPr/>
      <dgm:t>
        <a:bodyPr/>
        <a:lstStyle/>
        <a:p>
          <a:endParaRPr lang="en-US">
            <a:latin typeface="Arial" panose="020B0604020202020204" pitchFamily="34" charset="0"/>
            <a:cs typeface="Arial" panose="020B0604020202020204" pitchFamily="34" charset="0"/>
          </a:endParaRPr>
        </a:p>
      </dgm:t>
    </dgm:pt>
    <dgm:pt modelId="{8086A9BD-7545-4373-BD5B-3E3948A8A295}" type="sibTrans" cxnId="{C42E0DED-91C5-40D2-B14F-E9708D627984}">
      <dgm:prSet/>
      <dgm:spPr/>
      <dgm:t>
        <a:bodyPr/>
        <a:lstStyle/>
        <a:p>
          <a:endParaRPr lang="en-US">
            <a:latin typeface="Arial" panose="020B0604020202020204" pitchFamily="34" charset="0"/>
            <a:cs typeface="Arial" panose="020B0604020202020204" pitchFamily="34" charset="0"/>
          </a:endParaRPr>
        </a:p>
      </dgm:t>
    </dgm:pt>
    <dgm:pt modelId="{77726B73-4A04-4EB3-81C6-4E58A6EE8A8D}">
      <dgm:prSet phldrT="[Text]"/>
      <dgm:spPr/>
      <dgm:t>
        <a:bodyPr/>
        <a:lstStyle/>
        <a:p>
          <a:r>
            <a:rPr lang="en-US">
              <a:latin typeface="Arial" panose="020B0604020202020204" pitchFamily="34" charset="0"/>
              <a:cs typeface="Arial" panose="020B0604020202020204" pitchFamily="34" charset="0"/>
            </a:rPr>
            <a:t>Analyses</a:t>
          </a:r>
        </a:p>
      </dgm:t>
    </dgm:pt>
    <dgm:pt modelId="{23D47FFD-4A69-4410-B713-DB9AB71DF7AF}" type="parTrans" cxnId="{784736E6-9AE7-4272-A2DD-6A1C79869BF7}">
      <dgm:prSet/>
      <dgm:spPr/>
      <dgm:t>
        <a:bodyPr/>
        <a:lstStyle/>
        <a:p>
          <a:endParaRPr lang="en-US">
            <a:latin typeface="Arial" panose="020B0604020202020204" pitchFamily="34" charset="0"/>
            <a:cs typeface="Arial" panose="020B0604020202020204" pitchFamily="34" charset="0"/>
          </a:endParaRPr>
        </a:p>
      </dgm:t>
    </dgm:pt>
    <dgm:pt modelId="{D9464425-DC73-44C5-8DF0-3492BE2C1CEF}" type="sibTrans" cxnId="{784736E6-9AE7-4272-A2DD-6A1C79869BF7}">
      <dgm:prSet/>
      <dgm:spPr/>
      <dgm:t>
        <a:bodyPr/>
        <a:lstStyle/>
        <a:p>
          <a:endParaRPr lang="en-US">
            <a:latin typeface="Arial" panose="020B0604020202020204" pitchFamily="34" charset="0"/>
            <a:cs typeface="Arial" panose="020B0604020202020204" pitchFamily="34" charset="0"/>
          </a:endParaRPr>
        </a:p>
      </dgm:t>
    </dgm:pt>
    <dgm:pt modelId="{5E5293B2-76BE-40B6-AB78-7322E649ECD1}">
      <dgm:prSet phldrT="[Text]"/>
      <dgm:spPr/>
      <dgm:t>
        <a:bodyPr/>
        <a:lstStyle/>
        <a:p>
          <a:r>
            <a:rPr lang="en-US">
              <a:latin typeface="Arial" panose="020B0604020202020204" pitchFamily="34" charset="0"/>
              <a:cs typeface="Arial" panose="020B0604020202020204" pitchFamily="34" charset="0"/>
            </a:rPr>
            <a:t>Inferences</a:t>
          </a:r>
        </a:p>
      </dgm:t>
    </dgm:pt>
    <dgm:pt modelId="{1A5143B9-7A32-4C3E-8330-5141F7FE59F6}" type="parTrans" cxnId="{9EE9057F-C2ED-45FD-9FA7-E379A9386092}">
      <dgm:prSet/>
      <dgm:spPr/>
      <dgm:t>
        <a:bodyPr/>
        <a:lstStyle/>
        <a:p>
          <a:endParaRPr lang="en-US">
            <a:latin typeface="Arial" panose="020B0604020202020204" pitchFamily="34" charset="0"/>
            <a:cs typeface="Arial" panose="020B0604020202020204" pitchFamily="34" charset="0"/>
          </a:endParaRPr>
        </a:p>
      </dgm:t>
    </dgm:pt>
    <dgm:pt modelId="{9BF8798D-6D01-43C3-A117-A742FAC49380}" type="sibTrans" cxnId="{9EE9057F-C2ED-45FD-9FA7-E379A9386092}">
      <dgm:prSet/>
      <dgm:spPr/>
      <dgm:t>
        <a:bodyPr/>
        <a:lstStyle/>
        <a:p>
          <a:endParaRPr lang="en-US">
            <a:latin typeface="Arial" panose="020B0604020202020204" pitchFamily="34" charset="0"/>
            <a:cs typeface="Arial" panose="020B0604020202020204" pitchFamily="34" charset="0"/>
          </a:endParaRPr>
        </a:p>
      </dgm:t>
    </dgm:pt>
    <dgm:pt modelId="{0C04AE0D-9444-408F-987E-81577A5EC35E}" type="pres">
      <dgm:prSet presAssocID="{0B290F7C-28CC-4664-8D28-936326C20619}" presName="Name0" presStyleCnt="0">
        <dgm:presLayoutVars>
          <dgm:dir/>
          <dgm:animLvl val="lvl"/>
          <dgm:resizeHandles val="exact"/>
        </dgm:presLayoutVars>
      </dgm:prSet>
      <dgm:spPr/>
    </dgm:pt>
    <dgm:pt modelId="{BDFBF4FF-D6BB-4AA2-9E14-CCFB669F2BBF}" type="pres">
      <dgm:prSet presAssocID="{6693EEAD-3B66-45DA-889F-F3F381F32745}" presName="parTxOnly" presStyleLbl="node1" presStyleIdx="0" presStyleCnt="4">
        <dgm:presLayoutVars>
          <dgm:chMax val="0"/>
          <dgm:chPref val="0"/>
          <dgm:bulletEnabled val="1"/>
        </dgm:presLayoutVars>
      </dgm:prSet>
      <dgm:spPr/>
    </dgm:pt>
    <dgm:pt modelId="{191D2EB9-3E2C-42F5-ADEF-51D436CC07CA}" type="pres">
      <dgm:prSet presAssocID="{511E192F-0472-42F8-9B86-218A76A05A9A}" presName="parTxOnlySpace" presStyleCnt="0"/>
      <dgm:spPr/>
    </dgm:pt>
    <dgm:pt modelId="{ADD172D5-DF8D-4234-B251-81631B288886}" type="pres">
      <dgm:prSet presAssocID="{ED77A839-4512-4BDF-81A0-A06862AFD538}" presName="parTxOnly" presStyleLbl="node1" presStyleIdx="1" presStyleCnt="4">
        <dgm:presLayoutVars>
          <dgm:chMax val="0"/>
          <dgm:chPref val="0"/>
          <dgm:bulletEnabled val="1"/>
        </dgm:presLayoutVars>
      </dgm:prSet>
      <dgm:spPr/>
    </dgm:pt>
    <dgm:pt modelId="{8BFD37CF-103A-4458-8753-5BA0975A6654}" type="pres">
      <dgm:prSet presAssocID="{8086A9BD-7545-4373-BD5B-3E3948A8A295}" presName="parTxOnlySpace" presStyleCnt="0"/>
      <dgm:spPr/>
    </dgm:pt>
    <dgm:pt modelId="{A91867B2-AB9C-4E91-B979-DED244CA50EB}" type="pres">
      <dgm:prSet presAssocID="{77726B73-4A04-4EB3-81C6-4E58A6EE8A8D}" presName="parTxOnly" presStyleLbl="node1" presStyleIdx="2" presStyleCnt="4">
        <dgm:presLayoutVars>
          <dgm:chMax val="0"/>
          <dgm:chPref val="0"/>
          <dgm:bulletEnabled val="1"/>
        </dgm:presLayoutVars>
      </dgm:prSet>
      <dgm:spPr/>
    </dgm:pt>
    <dgm:pt modelId="{76329EE0-CFD3-4BC7-888A-D5FF44E82300}" type="pres">
      <dgm:prSet presAssocID="{D9464425-DC73-44C5-8DF0-3492BE2C1CEF}" presName="parTxOnlySpace" presStyleCnt="0"/>
      <dgm:spPr/>
    </dgm:pt>
    <dgm:pt modelId="{B863491B-6368-4E96-83FF-FD76F974A733}" type="pres">
      <dgm:prSet presAssocID="{5E5293B2-76BE-40B6-AB78-7322E649ECD1}" presName="parTxOnly" presStyleLbl="node1" presStyleIdx="3" presStyleCnt="4">
        <dgm:presLayoutVars>
          <dgm:chMax val="0"/>
          <dgm:chPref val="0"/>
          <dgm:bulletEnabled val="1"/>
        </dgm:presLayoutVars>
      </dgm:prSet>
      <dgm:spPr/>
    </dgm:pt>
  </dgm:ptLst>
  <dgm:cxnLst>
    <dgm:cxn modelId="{5F34F401-C24A-4BDF-918C-026BAEEC01D5}" type="presOf" srcId="{ED77A839-4512-4BDF-81A0-A06862AFD538}" destId="{ADD172D5-DF8D-4234-B251-81631B288886}" srcOrd="0" destOrd="0" presId="urn:microsoft.com/office/officeart/2005/8/layout/chevron1"/>
    <dgm:cxn modelId="{1D0F8754-4C37-46D2-A280-90332634649E}" type="presOf" srcId="{77726B73-4A04-4EB3-81C6-4E58A6EE8A8D}" destId="{A91867B2-AB9C-4E91-B979-DED244CA50EB}" srcOrd="0" destOrd="0" presId="urn:microsoft.com/office/officeart/2005/8/layout/chevron1"/>
    <dgm:cxn modelId="{5E1EB179-97E0-498E-A6D8-5DF882BFA347}" type="presOf" srcId="{5E5293B2-76BE-40B6-AB78-7322E649ECD1}" destId="{B863491B-6368-4E96-83FF-FD76F974A733}" srcOrd="0" destOrd="0" presId="urn:microsoft.com/office/officeart/2005/8/layout/chevron1"/>
    <dgm:cxn modelId="{4752E55A-8258-4AEE-B827-5C07F3AAD771}" type="presOf" srcId="{0B290F7C-28CC-4664-8D28-936326C20619}" destId="{0C04AE0D-9444-408F-987E-81577A5EC35E}" srcOrd="0" destOrd="0" presId="urn:microsoft.com/office/officeart/2005/8/layout/chevron1"/>
    <dgm:cxn modelId="{9EE9057F-C2ED-45FD-9FA7-E379A9386092}" srcId="{0B290F7C-28CC-4664-8D28-936326C20619}" destId="{5E5293B2-76BE-40B6-AB78-7322E649ECD1}" srcOrd="3" destOrd="0" parTransId="{1A5143B9-7A32-4C3E-8330-5141F7FE59F6}" sibTransId="{9BF8798D-6D01-43C3-A117-A742FAC49380}"/>
    <dgm:cxn modelId="{9E74D6A2-30FF-4C0B-A20D-5053CAC9803E}" srcId="{0B290F7C-28CC-4664-8D28-936326C20619}" destId="{6693EEAD-3B66-45DA-889F-F3F381F32745}" srcOrd="0" destOrd="0" parTransId="{BC1891E6-DA8A-44F7-8179-72D0692BBE96}" sibTransId="{511E192F-0472-42F8-9B86-218A76A05A9A}"/>
    <dgm:cxn modelId="{AEC5CFC4-22BB-44B1-8013-FD7C3ACDED24}" type="presOf" srcId="{6693EEAD-3B66-45DA-889F-F3F381F32745}" destId="{BDFBF4FF-D6BB-4AA2-9E14-CCFB669F2BBF}" srcOrd="0" destOrd="0" presId="urn:microsoft.com/office/officeart/2005/8/layout/chevron1"/>
    <dgm:cxn modelId="{784736E6-9AE7-4272-A2DD-6A1C79869BF7}" srcId="{0B290F7C-28CC-4664-8D28-936326C20619}" destId="{77726B73-4A04-4EB3-81C6-4E58A6EE8A8D}" srcOrd="2" destOrd="0" parTransId="{23D47FFD-4A69-4410-B713-DB9AB71DF7AF}" sibTransId="{D9464425-DC73-44C5-8DF0-3492BE2C1CEF}"/>
    <dgm:cxn modelId="{C42E0DED-91C5-40D2-B14F-E9708D627984}" srcId="{0B290F7C-28CC-4664-8D28-936326C20619}" destId="{ED77A839-4512-4BDF-81A0-A06862AFD538}" srcOrd="1" destOrd="0" parTransId="{9FFAF255-5D58-490C-819F-2184F6AE62CF}" sibTransId="{8086A9BD-7545-4373-BD5B-3E3948A8A295}"/>
    <dgm:cxn modelId="{BA494EC2-8E21-43C7-8700-62D2108652B4}" type="presParOf" srcId="{0C04AE0D-9444-408F-987E-81577A5EC35E}" destId="{BDFBF4FF-D6BB-4AA2-9E14-CCFB669F2BBF}" srcOrd="0" destOrd="0" presId="urn:microsoft.com/office/officeart/2005/8/layout/chevron1"/>
    <dgm:cxn modelId="{95603AAF-B099-4C50-83AE-4B0B45ED9C20}" type="presParOf" srcId="{0C04AE0D-9444-408F-987E-81577A5EC35E}" destId="{191D2EB9-3E2C-42F5-ADEF-51D436CC07CA}" srcOrd="1" destOrd="0" presId="urn:microsoft.com/office/officeart/2005/8/layout/chevron1"/>
    <dgm:cxn modelId="{078E4524-4A04-435A-9321-8FA417B5988F}" type="presParOf" srcId="{0C04AE0D-9444-408F-987E-81577A5EC35E}" destId="{ADD172D5-DF8D-4234-B251-81631B288886}" srcOrd="2" destOrd="0" presId="urn:microsoft.com/office/officeart/2005/8/layout/chevron1"/>
    <dgm:cxn modelId="{64BD3C47-833A-48D8-B87E-D489E65E582F}" type="presParOf" srcId="{0C04AE0D-9444-408F-987E-81577A5EC35E}" destId="{8BFD37CF-103A-4458-8753-5BA0975A6654}" srcOrd="3" destOrd="0" presId="urn:microsoft.com/office/officeart/2005/8/layout/chevron1"/>
    <dgm:cxn modelId="{B571F22B-D0C0-4C18-9B9E-4BC504601637}" type="presParOf" srcId="{0C04AE0D-9444-408F-987E-81577A5EC35E}" destId="{A91867B2-AB9C-4E91-B979-DED244CA50EB}" srcOrd="4" destOrd="0" presId="urn:microsoft.com/office/officeart/2005/8/layout/chevron1"/>
    <dgm:cxn modelId="{E8CE15A2-7FA5-4816-8C12-05791BF2B7B5}" type="presParOf" srcId="{0C04AE0D-9444-408F-987E-81577A5EC35E}" destId="{76329EE0-CFD3-4BC7-888A-D5FF44E82300}" srcOrd="5" destOrd="0" presId="urn:microsoft.com/office/officeart/2005/8/layout/chevron1"/>
    <dgm:cxn modelId="{91B26CE5-F7D2-4ED8-B778-CCAF65B2F2EF}" type="presParOf" srcId="{0C04AE0D-9444-408F-987E-81577A5EC35E}" destId="{B863491B-6368-4E96-83FF-FD76F974A73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290F7C-28CC-4664-8D28-936326C20619}" type="doc">
      <dgm:prSet loTypeId="urn:microsoft.com/office/officeart/2005/8/layout/chevron1" loCatId="process" qsTypeId="urn:microsoft.com/office/officeart/2005/8/quickstyle/simple1" qsCatId="simple" csTypeId="urn:microsoft.com/office/officeart/2005/8/colors/colorful5" csCatId="colorful" phldr="1"/>
      <dgm:spPr/>
    </dgm:pt>
    <dgm:pt modelId="{6693EEAD-3B66-45DA-889F-F3F381F32745}">
      <dgm:prSet phldrT="[Text]"/>
      <dgm:spPr/>
      <dgm:t>
        <a:bodyPr/>
        <a:lstStyle/>
        <a:p>
          <a:r>
            <a:rPr lang="en-US">
              <a:latin typeface="Arial" panose="020B0604020202020204" pitchFamily="34" charset="0"/>
              <a:cs typeface="Arial" panose="020B0604020202020204" pitchFamily="34" charset="0"/>
            </a:rPr>
            <a:t>Study design</a:t>
          </a:r>
        </a:p>
      </dgm:t>
    </dgm:pt>
    <dgm:pt modelId="{BC1891E6-DA8A-44F7-8179-72D0692BBE96}" type="parTrans" cxnId="{9E74D6A2-30FF-4C0B-A20D-5053CAC9803E}">
      <dgm:prSet/>
      <dgm:spPr/>
      <dgm:t>
        <a:bodyPr/>
        <a:lstStyle/>
        <a:p>
          <a:endParaRPr lang="en-US">
            <a:latin typeface="Arial" panose="020B0604020202020204" pitchFamily="34" charset="0"/>
            <a:cs typeface="Arial" panose="020B0604020202020204" pitchFamily="34" charset="0"/>
          </a:endParaRPr>
        </a:p>
      </dgm:t>
    </dgm:pt>
    <dgm:pt modelId="{511E192F-0472-42F8-9B86-218A76A05A9A}" type="sibTrans" cxnId="{9E74D6A2-30FF-4C0B-A20D-5053CAC9803E}">
      <dgm:prSet/>
      <dgm:spPr/>
      <dgm:t>
        <a:bodyPr/>
        <a:lstStyle/>
        <a:p>
          <a:endParaRPr lang="en-US">
            <a:latin typeface="Arial" panose="020B0604020202020204" pitchFamily="34" charset="0"/>
            <a:cs typeface="Arial" panose="020B0604020202020204" pitchFamily="34" charset="0"/>
          </a:endParaRPr>
        </a:p>
      </dgm:t>
    </dgm:pt>
    <dgm:pt modelId="{ED77A839-4512-4BDF-81A0-A06862AFD538}">
      <dgm:prSet phldrT="[Text]"/>
      <dgm:spPr/>
      <dgm:t>
        <a:bodyPr/>
        <a:lstStyle/>
        <a:p>
          <a:r>
            <a:rPr lang="en-US">
              <a:latin typeface="Arial" panose="020B0604020202020204" pitchFamily="34" charset="0"/>
              <a:cs typeface="Arial" panose="020B0604020202020204" pitchFamily="34" charset="0"/>
            </a:rPr>
            <a:t>Data collection</a:t>
          </a:r>
        </a:p>
      </dgm:t>
    </dgm:pt>
    <dgm:pt modelId="{9FFAF255-5D58-490C-819F-2184F6AE62CF}" type="parTrans" cxnId="{C42E0DED-91C5-40D2-B14F-E9708D627984}">
      <dgm:prSet/>
      <dgm:spPr/>
      <dgm:t>
        <a:bodyPr/>
        <a:lstStyle/>
        <a:p>
          <a:endParaRPr lang="en-US">
            <a:latin typeface="Arial" panose="020B0604020202020204" pitchFamily="34" charset="0"/>
            <a:cs typeface="Arial" panose="020B0604020202020204" pitchFamily="34" charset="0"/>
          </a:endParaRPr>
        </a:p>
      </dgm:t>
    </dgm:pt>
    <dgm:pt modelId="{8086A9BD-7545-4373-BD5B-3E3948A8A295}" type="sibTrans" cxnId="{C42E0DED-91C5-40D2-B14F-E9708D627984}">
      <dgm:prSet/>
      <dgm:spPr/>
      <dgm:t>
        <a:bodyPr/>
        <a:lstStyle/>
        <a:p>
          <a:endParaRPr lang="en-US">
            <a:latin typeface="Arial" panose="020B0604020202020204" pitchFamily="34" charset="0"/>
            <a:cs typeface="Arial" panose="020B0604020202020204" pitchFamily="34" charset="0"/>
          </a:endParaRPr>
        </a:p>
      </dgm:t>
    </dgm:pt>
    <dgm:pt modelId="{77726B73-4A04-4EB3-81C6-4E58A6EE8A8D}">
      <dgm:prSet phldrT="[Text]"/>
      <dgm:spPr/>
      <dgm:t>
        <a:bodyPr/>
        <a:lstStyle/>
        <a:p>
          <a:r>
            <a:rPr lang="en-US">
              <a:latin typeface="Arial" panose="020B0604020202020204" pitchFamily="34" charset="0"/>
              <a:cs typeface="Arial" panose="020B0604020202020204" pitchFamily="34" charset="0"/>
            </a:rPr>
            <a:t>Analyses</a:t>
          </a:r>
        </a:p>
      </dgm:t>
    </dgm:pt>
    <dgm:pt modelId="{23D47FFD-4A69-4410-B713-DB9AB71DF7AF}" type="parTrans" cxnId="{784736E6-9AE7-4272-A2DD-6A1C79869BF7}">
      <dgm:prSet/>
      <dgm:spPr/>
      <dgm:t>
        <a:bodyPr/>
        <a:lstStyle/>
        <a:p>
          <a:endParaRPr lang="en-US">
            <a:latin typeface="Arial" panose="020B0604020202020204" pitchFamily="34" charset="0"/>
            <a:cs typeface="Arial" panose="020B0604020202020204" pitchFamily="34" charset="0"/>
          </a:endParaRPr>
        </a:p>
      </dgm:t>
    </dgm:pt>
    <dgm:pt modelId="{D9464425-DC73-44C5-8DF0-3492BE2C1CEF}" type="sibTrans" cxnId="{784736E6-9AE7-4272-A2DD-6A1C79869BF7}">
      <dgm:prSet/>
      <dgm:spPr/>
      <dgm:t>
        <a:bodyPr/>
        <a:lstStyle/>
        <a:p>
          <a:endParaRPr lang="en-US">
            <a:latin typeface="Arial" panose="020B0604020202020204" pitchFamily="34" charset="0"/>
            <a:cs typeface="Arial" panose="020B0604020202020204" pitchFamily="34" charset="0"/>
          </a:endParaRPr>
        </a:p>
      </dgm:t>
    </dgm:pt>
    <dgm:pt modelId="{5E5293B2-76BE-40B6-AB78-7322E649ECD1}">
      <dgm:prSet phldrT="[Text]"/>
      <dgm:spPr/>
      <dgm:t>
        <a:bodyPr/>
        <a:lstStyle/>
        <a:p>
          <a:r>
            <a:rPr lang="en-US">
              <a:latin typeface="Arial" panose="020B0604020202020204" pitchFamily="34" charset="0"/>
              <a:cs typeface="Arial" panose="020B0604020202020204" pitchFamily="34" charset="0"/>
            </a:rPr>
            <a:t>Inferences</a:t>
          </a:r>
        </a:p>
      </dgm:t>
    </dgm:pt>
    <dgm:pt modelId="{1A5143B9-7A32-4C3E-8330-5141F7FE59F6}" type="parTrans" cxnId="{9EE9057F-C2ED-45FD-9FA7-E379A9386092}">
      <dgm:prSet/>
      <dgm:spPr/>
      <dgm:t>
        <a:bodyPr/>
        <a:lstStyle/>
        <a:p>
          <a:endParaRPr lang="en-US">
            <a:latin typeface="Arial" panose="020B0604020202020204" pitchFamily="34" charset="0"/>
            <a:cs typeface="Arial" panose="020B0604020202020204" pitchFamily="34" charset="0"/>
          </a:endParaRPr>
        </a:p>
      </dgm:t>
    </dgm:pt>
    <dgm:pt modelId="{9BF8798D-6D01-43C3-A117-A742FAC49380}" type="sibTrans" cxnId="{9EE9057F-C2ED-45FD-9FA7-E379A9386092}">
      <dgm:prSet/>
      <dgm:spPr/>
      <dgm:t>
        <a:bodyPr/>
        <a:lstStyle/>
        <a:p>
          <a:endParaRPr lang="en-US">
            <a:latin typeface="Arial" panose="020B0604020202020204" pitchFamily="34" charset="0"/>
            <a:cs typeface="Arial" panose="020B0604020202020204" pitchFamily="34" charset="0"/>
          </a:endParaRPr>
        </a:p>
      </dgm:t>
    </dgm:pt>
    <dgm:pt modelId="{0C04AE0D-9444-408F-987E-81577A5EC35E}" type="pres">
      <dgm:prSet presAssocID="{0B290F7C-28CC-4664-8D28-936326C20619}" presName="Name0" presStyleCnt="0">
        <dgm:presLayoutVars>
          <dgm:dir/>
          <dgm:animLvl val="lvl"/>
          <dgm:resizeHandles val="exact"/>
        </dgm:presLayoutVars>
      </dgm:prSet>
      <dgm:spPr/>
    </dgm:pt>
    <dgm:pt modelId="{BDFBF4FF-D6BB-4AA2-9E14-CCFB669F2BBF}" type="pres">
      <dgm:prSet presAssocID="{6693EEAD-3B66-45DA-889F-F3F381F32745}" presName="parTxOnly" presStyleLbl="node1" presStyleIdx="0" presStyleCnt="4">
        <dgm:presLayoutVars>
          <dgm:chMax val="0"/>
          <dgm:chPref val="0"/>
          <dgm:bulletEnabled val="1"/>
        </dgm:presLayoutVars>
      </dgm:prSet>
      <dgm:spPr/>
    </dgm:pt>
    <dgm:pt modelId="{191D2EB9-3E2C-42F5-ADEF-51D436CC07CA}" type="pres">
      <dgm:prSet presAssocID="{511E192F-0472-42F8-9B86-218A76A05A9A}" presName="parTxOnlySpace" presStyleCnt="0"/>
      <dgm:spPr/>
    </dgm:pt>
    <dgm:pt modelId="{ADD172D5-DF8D-4234-B251-81631B288886}" type="pres">
      <dgm:prSet presAssocID="{ED77A839-4512-4BDF-81A0-A06862AFD538}" presName="parTxOnly" presStyleLbl="node1" presStyleIdx="1" presStyleCnt="4">
        <dgm:presLayoutVars>
          <dgm:chMax val="0"/>
          <dgm:chPref val="0"/>
          <dgm:bulletEnabled val="1"/>
        </dgm:presLayoutVars>
      </dgm:prSet>
      <dgm:spPr/>
    </dgm:pt>
    <dgm:pt modelId="{8BFD37CF-103A-4458-8753-5BA0975A6654}" type="pres">
      <dgm:prSet presAssocID="{8086A9BD-7545-4373-BD5B-3E3948A8A295}" presName="parTxOnlySpace" presStyleCnt="0"/>
      <dgm:spPr/>
    </dgm:pt>
    <dgm:pt modelId="{A91867B2-AB9C-4E91-B979-DED244CA50EB}" type="pres">
      <dgm:prSet presAssocID="{77726B73-4A04-4EB3-81C6-4E58A6EE8A8D}" presName="parTxOnly" presStyleLbl="node1" presStyleIdx="2" presStyleCnt="4">
        <dgm:presLayoutVars>
          <dgm:chMax val="0"/>
          <dgm:chPref val="0"/>
          <dgm:bulletEnabled val="1"/>
        </dgm:presLayoutVars>
      </dgm:prSet>
      <dgm:spPr/>
    </dgm:pt>
    <dgm:pt modelId="{76329EE0-CFD3-4BC7-888A-D5FF44E82300}" type="pres">
      <dgm:prSet presAssocID="{D9464425-DC73-44C5-8DF0-3492BE2C1CEF}" presName="parTxOnlySpace" presStyleCnt="0"/>
      <dgm:spPr/>
    </dgm:pt>
    <dgm:pt modelId="{B863491B-6368-4E96-83FF-FD76F974A733}" type="pres">
      <dgm:prSet presAssocID="{5E5293B2-76BE-40B6-AB78-7322E649ECD1}" presName="parTxOnly" presStyleLbl="node1" presStyleIdx="3" presStyleCnt="4">
        <dgm:presLayoutVars>
          <dgm:chMax val="0"/>
          <dgm:chPref val="0"/>
          <dgm:bulletEnabled val="1"/>
        </dgm:presLayoutVars>
      </dgm:prSet>
      <dgm:spPr/>
    </dgm:pt>
  </dgm:ptLst>
  <dgm:cxnLst>
    <dgm:cxn modelId="{5F34F401-C24A-4BDF-918C-026BAEEC01D5}" type="presOf" srcId="{ED77A839-4512-4BDF-81A0-A06862AFD538}" destId="{ADD172D5-DF8D-4234-B251-81631B288886}" srcOrd="0" destOrd="0" presId="urn:microsoft.com/office/officeart/2005/8/layout/chevron1"/>
    <dgm:cxn modelId="{1D0F8754-4C37-46D2-A280-90332634649E}" type="presOf" srcId="{77726B73-4A04-4EB3-81C6-4E58A6EE8A8D}" destId="{A91867B2-AB9C-4E91-B979-DED244CA50EB}" srcOrd="0" destOrd="0" presId="urn:microsoft.com/office/officeart/2005/8/layout/chevron1"/>
    <dgm:cxn modelId="{5E1EB179-97E0-498E-A6D8-5DF882BFA347}" type="presOf" srcId="{5E5293B2-76BE-40B6-AB78-7322E649ECD1}" destId="{B863491B-6368-4E96-83FF-FD76F974A733}" srcOrd="0" destOrd="0" presId="urn:microsoft.com/office/officeart/2005/8/layout/chevron1"/>
    <dgm:cxn modelId="{4752E55A-8258-4AEE-B827-5C07F3AAD771}" type="presOf" srcId="{0B290F7C-28CC-4664-8D28-936326C20619}" destId="{0C04AE0D-9444-408F-987E-81577A5EC35E}" srcOrd="0" destOrd="0" presId="urn:microsoft.com/office/officeart/2005/8/layout/chevron1"/>
    <dgm:cxn modelId="{9EE9057F-C2ED-45FD-9FA7-E379A9386092}" srcId="{0B290F7C-28CC-4664-8D28-936326C20619}" destId="{5E5293B2-76BE-40B6-AB78-7322E649ECD1}" srcOrd="3" destOrd="0" parTransId="{1A5143B9-7A32-4C3E-8330-5141F7FE59F6}" sibTransId="{9BF8798D-6D01-43C3-A117-A742FAC49380}"/>
    <dgm:cxn modelId="{9E74D6A2-30FF-4C0B-A20D-5053CAC9803E}" srcId="{0B290F7C-28CC-4664-8D28-936326C20619}" destId="{6693EEAD-3B66-45DA-889F-F3F381F32745}" srcOrd="0" destOrd="0" parTransId="{BC1891E6-DA8A-44F7-8179-72D0692BBE96}" sibTransId="{511E192F-0472-42F8-9B86-218A76A05A9A}"/>
    <dgm:cxn modelId="{AEC5CFC4-22BB-44B1-8013-FD7C3ACDED24}" type="presOf" srcId="{6693EEAD-3B66-45DA-889F-F3F381F32745}" destId="{BDFBF4FF-D6BB-4AA2-9E14-CCFB669F2BBF}" srcOrd="0" destOrd="0" presId="urn:microsoft.com/office/officeart/2005/8/layout/chevron1"/>
    <dgm:cxn modelId="{784736E6-9AE7-4272-A2DD-6A1C79869BF7}" srcId="{0B290F7C-28CC-4664-8D28-936326C20619}" destId="{77726B73-4A04-4EB3-81C6-4E58A6EE8A8D}" srcOrd="2" destOrd="0" parTransId="{23D47FFD-4A69-4410-B713-DB9AB71DF7AF}" sibTransId="{D9464425-DC73-44C5-8DF0-3492BE2C1CEF}"/>
    <dgm:cxn modelId="{C42E0DED-91C5-40D2-B14F-E9708D627984}" srcId="{0B290F7C-28CC-4664-8D28-936326C20619}" destId="{ED77A839-4512-4BDF-81A0-A06862AFD538}" srcOrd="1" destOrd="0" parTransId="{9FFAF255-5D58-490C-819F-2184F6AE62CF}" sibTransId="{8086A9BD-7545-4373-BD5B-3E3948A8A295}"/>
    <dgm:cxn modelId="{BA494EC2-8E21-43C7-8700-62D2108652B4}" type="presParOf" srcId="{0C04AE0D-9444-408F-987E-81577A5EC35E}" destId="{BDFBF4FF-D6BB-4AA2-9E14-CCFB669F2BBF}" srcOrd="0" destOrd="0" presId="urn:microsoft.com/office/officeart/2005/8/layout/chevron1"/>
    <dgm:cxn modelId="{95603AAF-B099-4C50-83AE-4B0B45ED9C20}" type="presParOf" srcId="{0C04AE0D-9444-408F-987E-81577A5EC35E}" destId="{191D2EB9-3E2C-42F5-ADEF-51D436CC07CA}" srcOrd="1" destOrd="0" presId="urn:microsoft.com/office/officeart/2005/8/layout/chevron1"/>
    <dgm:cxn modelId="{078E4524-4A04-435A-9321-8FA417B5988F}" type="presParOf" srcId="{0C04AE0D-9444-408F-987E-81577A5EC35E}" destId="{ADD172D5-DF8D-4234-B251-81631B288886}" srcOrd="2" destOrd="0" presId="urn:microsoft.com/office/officeart/2005/8/layout/chevron1"/>
    <dgm:cxn modelId="{64BD3C47-833A-48D8-B87E-D489E65E582F}" type="presParOf" srcId="{0C04AE0D-9444-408F-987E-81577A5EC35E}" destId="{8BFD37CF-103A-4458-8753-5BA0975A6654}" srcOrd="3" destOrd="0" presId="urn:microsoft.com/office/officeart/2005/8/layout/chevron1"/>
    <dgm:cxn modelId="{B571F22B-D0C0-4C18-9B9E-4BC504601637}" type="presParOf" srcId="{0C04AE0D-9444-408F-987E-81577A5EC35E}" destId="{A91867B2-AB9C-4E91-B979-DED244CA50EB}" srcOrd="4" destOrd="0" presId="urn:microsoft.com/office/officeart/2005/8/layout/chevron1"/>
    <dgm:cxn modelId="{E8CE15A2-7FA5-4816-8C12-05791BF2B7B5}" type="presParOf" srcId="{0C04AE0D-9444-408F-987E-81577A5EC35E}" destId="{76329EE0-CFD3-4BC7-888A-D5FF44E82300}" srcOrd="5" destOrd="0" presId="urn:microsoft.com/office/officeart/2005/8/layout/chevron1"/>
    <dgm:cxn modelId="{91B26CE5-F7D2-4ED8-B778-CCAF65B2F2EF}" type="presParOf" srcId="{0C04AE0D-9444-408F-987E-81577A5EC35E}" destId="{B863491B-6368-4E96-83FF-FD76F974A73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BF4FF-D6BB-4AA2-9E14-CCFB669F2BBF}">
      <dsp:nvSpPr>
        <dsp:cNvPr id="0" name=""/>
        <dsp:cNvSpPr/>
      </dsp:nvSpPr>
      <dsp:spPr>
        <a:xfrm>
          <a:off x="4191" y="2004157"/>
          <a:ext cx="2440030" cy="976012"/>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Study design</a:t>
          </a:r>
        </a:p>
      </dsp:txBody>
      <dsp:txXfrm>
        <a:off x="492197" y="2004157"/>
        <a:ext cx="1464018" cy="976012"/>
      </dsp:txXfrm>
    </dsp:sp>
    <dsp:sp modelId="{ADD172D5-DF8D-4234-B251-81631B288886}">
      <dsp:nvSpPr>
        <dsp:cNvPr id="0" name=""/>
        <dsp:cNvSpPr/>
      </dsp:nvSpPr>
      <dsp:spPr>
        <a:xfrm>
          <a:off x="2200219" y="2004157"/>
          <a:ext cx="2440030" cy="976012"/>
        </a:xfrm>
        <a:prstGeom prst="chevron">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Data collection</a:t>
          </a:r>
        </a:p>
      </dsp:txBody>
      <dsp:txXfrm>
        <a:off x="2688225" y="2004157"/>
        <a:ext cx="1464018" cy="976012"/>
      </dsp:txXfrm>
    </dsp:sp>
    <dsp:sp modelId="{A91867B2-AB9C-4E91-B979-DED244CA50EB}">
      <dsp:nvSpPr>
        <dsp:cNvPr id="0" name=""/>
        <dsp:cNvSpPr/>
      </dsp:nvSpPr>
      <dsp:spPr>
        <a:xfrm>
          <a:off x="4396246" y="2004157"/>
          <a:ext cx="2440030" cy="976012"/>
        </a:xfrm>
        <a:prstGeom prst="chevron">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Analyses</a:t>
          </a:r>
        </a:p>
      </dsp:txBody>
      <dsp:txXfrm>
        <a:off x="4884252" y="2004157"/>
        <a:ext cx="1464018" cy="976012"/>
      </dsp:txXfrm>
    </dsp:sp>
    <dsp:sp modelId="{B863491B-6368-4E96-83FF-FD76F974A733}">
      <dsp:nvSpPr>
        <dsp:cNvPr id="0" name=""/>
        <dsp:cNvSpPr/>
      </dsp:nvSpPr>
      <dsp:spPr>
        <a:xfrm>
          <a:off x="6592273" y="2004157"/>
          <a:ext cx="2440030" cy="976012"/>
        </a:xfrm>
        <a:prstGeom prst="chevron">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Inferences</a:t>
          </a:r>
        </a:p>
      </dsp:txBody>
      <dsp:txXfrm>
        <a:off x="7080279" y="2004157"/>
        <a:ext cx="1464018" cy="976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BF4FF-D6BB-4AA2-9E14-CCFB669F2BBF}">
      <dsp:nvSpPr>
        <dsp:cNvPr id="0" name=""/>
        <dsp:cNvSpPr/>
      </dsp:nvSpPr>
      <dsp:spPr>
        <a:xfrm>
          <a:off x="4191" y="2004157"/>
          <a:ext cx="2440030" cy="976012"/>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Study design</a:t>
          </a:r>
        </a:p>
      </dsp:txBody>
      <dsp:txXfrm>
        <a:off x="492197" y="2004157"/>
        <a:ext cx="1464018" cy="976012"/>
      </dsp:txXfrm>
    </dsp:sp>
    <dsp:sp modelId="{ADD172D5-DF8D-4234-B251-81631B288886}">
      <dsp:nvSpPr>
        <dsp:cNvPr id="0" name=""/>
        <dsp:cNvSpPr/>
      </dsp:nvSpPr>
      <dsp:spPr>
        <a:xfrm>
          <a:off x="2200219" y="2004157"/>
          <a:ext cx="2440030" cy="976012"/>
        </a:xfrm>
        <a:prstGeom prst="chevron">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Data collection</a:t>
          </a:r>
        </a:p>
      </dsp:txBody>
      <dsp:txXfrm>
        <a:off x="2688225" y="2004157"/>
        <a:ext cx="1464018" cy="976012"/>
      </dsp:txXfrm>
    </dsp:sp>
    <dsp:sp modelId="{A91867B2-AB9C-4E91-B979-DED244CA50EB}">
      <dsp:nvSpPr>
        <dsp:cNvPr id="0" name=""/>
        <dsp:cNvSpPr/>
      </dsp:nvSpPr>
      <dsp:spPr>
        <a:xfrm>
          <a:off x="4396246" y="2004157"/>
          <a:ext cx="2440030" cy="976012"/>
        </a:xfrm>
        <a:prstGeom prst="chevron">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Analyses</a:t>
          </a:r>
        </a:p>
      </dsp:txBody>
      <dsp:txXfrm>
        <a:off x="4884252" y="2004157"/>
        <a:ext cx="1464018" cy="976012"/>
      </dsp:txXfrm>
    </dsp:sp>
    <dsp:sp modelId="{B863491B-6368-4E96-83FF-FD76F974A733}">
      <dsp:nvSpPr>
        <dsp:cNvPr id="0" name=""/>
        <dsp:cNvSpPr/>
      </dsp:nvSpPr>
      <dsp:spPr>
        <a:xfrm>
          <a:off x="6592273" y="2004157"/>
          <a:ext cx="2440030" cy="976012"/>
        </a:xfrm>
        <a:prstGeom prst="chevron">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Inferences</a:t>
          </a:r>
        </a:p>
      </dsp:txBody>
      <dsp:txXfrm>
        <a:off x="7080279" y="2004157"/>
        <a:ext cx="1464018" cy="97601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4381" cy="339943"/>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sz="quarter" idx="1"/>
          </p:nvPr>
        </p:nvSpPr>
        <p:spPr>
          <a:xfrm>
            <a:off x="5624700" y="0"/>
            <a:ext cx="4304381" cy="339943"/>
          </a:xfrm>
          <a:prstGeom prst="rect">
            <a:avLst/>
          </a:prstGeom>
        </p:spPr>
        <p:txBody>
          <a:bodyPr vert="horz" lIns="91440" tIns="45720" rIns="91440" bIns="45720" rtlCol="0"/>
          <a:lstStyle>
            <a:lvl1pPr algn="r">
              <a:defRPr sz="1200"/>
            </a:lvl1pPr>
          </a:lstStyle>
          <a:p>
            <a:fld id="{BDB06D3E-75A3-438B-B465-044C7A0F3951}" type="datetimeFigureOut">
              <a:rPr lang="de-CH" smtClean="0"/>
              <a:t>10.06.2025</a:t>
            </a:fld>
            <a:endParaRPr lang="de-CH"/>
          </a:p>
        </p:txBody>
      </p:sp>
      <p:sp>
        <p:nvSpPr>
          <p:cNvPr id="4" name="Footer Placeholder 3"/>
          <p:cNvSpPr>
            <a:spLocks noGrp="1"/>
          </p:cNvSpPr>
          <p:nvPr>
            <p:ph type="ftr" sz="quarter" idx="2"/>
          </p:nvPr>
        </p:nvSpPr>
        <p:spPr>
          <a:xfrm>
            <a:off x="1" y="6453471"/>
            <a:ext cx="4304381" cy="339943"/>
          </a:xfrm>
          <a:prstGeom prst="rect">
            <a:avLst/>
          </a:prstGeom>
        </p:spPr>
        <p:txBody>
          <a:bodyPr vert="horz" lIns="91440" tIns="45720" rIns="91440" bIns="45720" rtlCol="0" anchor="b"/>
          <a:lstStyle>
            <a:lvl1pPr algn="l">
              <a:defRPr sz="1200"/>
            </a:lvl1pPr>
          </a:lstStyle>
          <a:p>
            <a:endParaRPr lang="de-CH"/>
          </a:p>
        </p:txBody>
      </p:sp>
      <p:sp>
        <p:nvSpPr>
          <p:cNvPr id="5" name="Slide Number Placeholder 4"/>
          <p:cNvSpPr>
            <a:spLocks noGrp="1"/>
          </p:cNvSpPr>
          <p:nvPr>
            <p:ph type="sldNum" sz="quarter" idx="3"/>
          </p:nvPr>
        </p:nvSpPr>
        <p:spPr>
          <a:xfrm>
            <a:off x="5624700" y="6453471"/>
            <a:ext cx="4304381" cy="339943"/>
          </a:xfrm>
          <a:prstGeom prst="rect">
            <a:avLst/>
          </a:prstGeom>
        </p:spPr>
        <p:txBody>
          <a:bodyPr vert="horz" lIns="91440" tIns="45720" rIns="91440" bIns="45720" rtlCol="0" anchor="b"/>
          <a:lstStyle>
            <a:lvl1pPr algn="r">
              <a:defRPr sz="1200"/>
            </a:lvl1pPr>
          </a:lstStyle>
          <a:p>
            <a:fld id="{A6BB33A0-0F3C-42D0-A54C-53E106D71034}" type="slidenum">
              <a:rPr lang="de-CH" smtClean="0"/>
              <a:t>‹Nr.›</a:t>
            </a:fld>
            <a:endParaRPr lang="de-CH"/>
          </a:p>
        </p:txBody>
      </p:sp>
    </p:spTree>
    <p:extLst>
      <p:ext uri="{BB962C8B-B14F-4D97-AF65-F5344CB8AC3E}">
        <p14:creationId xmlns:p14="http://schemas.microsoft.com/office/powerpoint/2010/main" val="37699774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3606" cy="339725"/>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5625497" y="0"/>
            <a:ext cx="4303606" cy="339725"/>
          </a:xfrm>
          <a:prstGeom prst="rect">
            <a:avLst/>
          </a:prstGeom>
        </p:spPr>
        <p:txBody>
          <a:bodyPr vert="horz" lIns="91440" tIns="45720" rIns="91440" bIns="45720" rtlCol="0"/>
          <a:lstStyle>
            <a:lvl1pPr algn="r">
              <a:defRPr sz="1200"/>
            </a:lvl1pPr>
          </a:lstStyle>
          <a:p>
            <a:fld id="{88F6DBB3-D221-44D3-8ADA-78B8378FF60E}" type="datetimeFigureOut">
              <a:rPr lang="de-CH" smtClean="0"/>
              <a:t>10.06.2025</a:t>
            </a:fld>
            <a:endParaRPr lang="de-CH"/>
          </a:p>
        </p:txBody>
      </p:sp>
      <p:sp>
        <p:nvSpPr>
          <p:cNvPr id="4" name="Slide Image Placeholder 3"/>
          <p:cNvSpPr>
            <a:spLocks noGrp="1" noRot="1" noChangeAspect="1"/>
          </p:cNvSpPr>
          <p:nvPr>
            <p:ph type="sldImg" idx="2"/>
          </p:nvPr>
        </p:nvSpPr>
        <p:spPr>
          <a:xfrm>
            <a:off x="2701925" y="509588"/>
            <a:ext cx="4527550" cy="2547937"/>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993140" y="3227388"/>
            <a:ext cx="7945120" cy="3057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1" y="6453596"/>
            <a:ext cx="4303606" cy="339725"/>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5625497" y="6453596"/>
            <a:ext cx="4303606" cy="339725"/>
          </a:xfrm>
          <a:prstGeom prst="rect">
            <a:avLst/>
          </a:prstGeom>
        </p:spPr>
        <p:txBody>
          <a:bodyPr vert="horz" lIns="91440" tIns="45720" rIns="91440" bIns="45720" rtlCol="0" anchor="b"/>
          <a:lstStyle>
            <a:lvl1pPr algn="r">
              <a:defRPr sz="1200"/>
            </a:lvl1pPr>
          </a:lstStyle>
          <a:p>
            <a:fld id="{71710486-469B-4E3B-A157-159A85BB2036}" type="slidenum">
              <a:rPr lang="de-CH" smtClean="0"/>
              <a:t>‹Nr.›</a:t>
            </a:fld>
            <a:endParaRPr lang="de-CH"/>
          </a:p>
        </p:txBody>
      </p:sp>
    </p:spTree>
    <p:extLst>
      <p:ext uri="{BB962C8B-B14F-4D97-AF65-F5344CB8AC3E}">
        <p14:creationId xmlns:p14="http://schemas.microsoft.com/office/powerpoint/2010/main" val="8573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baseline="0"/>
              <a:t>Don’t put statistics in the end</a:t>
            </a:r>
          </a:p>
          <a:p>
            <a:r>
              <a:rPr lang="de-CH" baseline="0"/>
              <a:t>Don’t trust a single statistician</a:t>
            </a:r>
          </a:p>
          <a:p>
            <a:r>
              <a:rPr lang="de-CH" baseline="0"/>
              <a:t>Don’t rely on p-values</a:t>
            </a:r>
          </a:p>
          <a:p>
            <a:r>
              <a:rPr lang="de-CH" baseline="0"/>
              <a:t>Statistics matters after data collection -&gt; From the beginning of study planning</a:t>
            </a:r>
          </a:p>
          <a:p>
            <a:r>
              <a:rPr lang="de-CH" baseline="0"/>
              <a:t>Median split</a:t>
            </a:r>
          </a:p>
          <a:p>
            <a:r>
              <a:rPr lang="de-CH" baseline="0"/>
              <a:t>Confirmatory vs. exploratory analyses</a:t>
            </a:r>
          </a:p>
          <a:p>
            <a:r>
              <a:rPr lang="de-CH" baseline="0"/>
              <a:t>https://www.autodeskresearch.com/publications/samestats</a:t>
            </a:r>
          </a:p>
          <a:p>
            <a:endParaRPr lang="de-CH" baseline="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1</a:t>
            </a:fld>
            <a:endParaRPr lang="de-CH">
              <a:solidFill>
                <a:prstClr val="black"/>
              </a:solidFill>
            </a:endParaRPr>
          </a:p>
        </p:txBody>
      </p:sp>
    </p:spTree>
    <p:extLst>
      <p:ext uri="{BB962C8B-B14F-4D97-AF65-F5344CB8AC3E}">
        <p14:creationId xmlns:p14="http://schemas.microsoft.com/office/powerpoint/2010/main" val="2312963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333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DE" sz="1200" b="1" dirty="0">
                <a:solidFill>
                  <a:schemeClr val="bg1"/>
                </a:solidFill>
                <a:latin typeface="Arial" panose="020B0604020202020204" pitchFamily="34" charset="0"/>
                <a:cs typeface="Arial" panose="020B0604020202020204" pitchFamily="34" charset="0"/>
              </a:rPr>
              <a:t>Take </a:t>
            </a:r>
            <a:r>
              <a:rPr lang="de-DE" sz="1200" b="1" dirty="0" err="1">
                <a:solidFill>
                  <a:schemeClr val="bg1"/>
                </a:solidFill>
                <a:latin typeface="Arial" panose="020B0604020202020204" pitchFamily="34" charset="0"/>
                <a:cs typeface="Arial" panose="020B0604020202020204" pitchFamily="34" charset="0"/>
              </a:rPr>
              <a:t>one</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of</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these</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that</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you</a:t>
            </a:r>
            <a:r>
              <a:rPr lang="de-DE" sz="1200" b="1" dirty="0">
                <a:solidFill>
                  <a:schemeClr val="bg1"/>
                </a:solidFill>
                <a:latin typeface="Arial" panose="020B0604020202020204" pitchFamily="34" charset="0"/>
                <a:cs typeface="Arial" panose="020B0604020202020204" pitchFamily="34" charset="0"/>
              </a:rPr>
              <a:t> find </a:t>
            </a:r>
            <a:r>
              <a:rPr lang="de-DE" sz="1200" b="1" dirty="0" err="1">
                <a:solidFill>
                  <a:schemeClr val="bg1"/>
                </a:solidFill>
                <a:latin typeface="Arial" panose="020B0604020202020204" pitchFamily="34" charset="0"/>
                <a:cs typeface="Arial" panose="020B0604020202020204" pitchFamily="34" charset="0"/>
              </a:rPr>
              <a:t>find</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most</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instriguing</a:t>
            </a:r>
            <a:r>
              <a:rPr lang="de-DE" sz="1200" b="1" dirty="0">
                <a:solidFill>
                  <a:schemeClr val="bg1"/>
                </a:solidFill>
                <a:latin typeface="Arial" panose="020B0604020202020204" pitchFamily="34" charset="0"/>
                <a:cs typeface="Arial" panose="020B0604020202020204" pitchFamily="34" charset="0"/>
              </a:rPr>
              <a:t> and do </a:t>
            </a:r>
            <a:r>
              <a:rPr lang="de-DE" sz="1200" b="1" dirty="0" err="1">
                <a:solidFill>
                  <a:schemeClr val="bg1"/>
                </a:solidFill>
                <a:latin typeface="Arial" panose="020B0604020202020204" pitchFamily="34" charset="0"/>
                <a:cs typeface="Arial" panose="020B0604020202020204" pitchFamily="34" charset="0"/>
              </a:rPr>
              <a:t>the</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following</a:t>
            </a:r>
            <a:r>
              <a:rPr lang="de-DE" sz="1200" b="1" dirty="0">
                <a:solidFill>
                  <a:schemeClr val="bg1"/>
                </a:solidFill>
                <a:latin typeface="Arial" panose="020B0604020202020204" pitchFamily="34" charset="0"/>
                <a:cs typeface="Arial" panose="020B0604020202020204" pitchFamily="34" charset="0"/>
              </a:rPr>
              <a:t>:</a:t>
            </a:r>
          </a:p>
          <a:p>
            <a:r>
              <a:rPr lang="de-CH" sz="1200" b="1" baseline="0" dirty="0" err="1">
                <a:solidFill>
                  <a:schemeClr val="bg1"/>
                </a:solidFill>
                <a:latin typeface="Arial" panose="020B0604020202020204" pitchFamily="34" charset="0"/>
                <a:cs typeface="Arial" panose="020B0604020202020204" pitchFamily="34" charset="0"/>
              </a:rPr>
              <a:t>Reflect</a:t>
            </a:r>
            <a:r>
              <a:rPr lang="de-CH" sz="1200" b="1" baseline="0" dirty="0">
                <a:solidFill>
                  <a:schemeClr val="bg1"/>
                </a:solidFill>
                <a:latin typeface="Arial" panose="020B0604020202020204" pitchFamily="34" charset="0"/>
                <a:cs typeface="Arial" panose="020B0604020202020204" pitchFamily="34" charset="0"/>
              </a:rPr>
              <a:t> on </a:t>
            </a:r>
            <a:r>
              <a:rPr lang="de-CH" sz="1200" b="1" baseline="0" dirty="0" err="1">
                <a:solidFill>
                  <a:schemeClr val="bg1"/>
                </a:solidFill>
                <a:latin typeface="Arial" panose="020B0604020202020204" pitchFamily="34" charset="0"/>
                <a:cs typeface="Arial" panose="020B0604020202020204" pitchFamily="34" charset="0"/>
              </a:rPr>
              <a:t>the</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statement</a:t>
            </a:r>
            <a:r>
              <a:rPr lang="de-CH" sz="1200" b="1" baseline="0" dirty="0">
                <a:solidFill>
                  <a:schemeClr val="bg1"/>
                </a:solidFill>
                <a:latin typeface="Arial" panose="020B0604020202020204" pitchFamily="34" charset="0"/>
                <a:cs typeface="Arial" panose="020B0604020202020204" pitchFamily="34" charset="0"/>
              </a:rPr>
              <a:t> and </a:t>
            </a:r>
            <a:r>
              <a:rPr lang="de-CH" sz="1200" b="1" baseline="0" dirty="0" err="1">
                <a:solidFill>
                  <a:schemeClr val="bg1"/>
                </a:solidFill>
                <a:latin typeface="Arial" panose="020B0604020202020204" pitchFamily="34" charset="0"/>
                <a:cs typeface="Arial" panose="020B0604020202020204" pitchFamily="34" charset="0"/>
              </a:rPr>
              <a:t>note</a:t>
            </a:r>
            <a:r>
              <a:rPr lang="de-CH" sz="1200" b="1" baseline="0" dirty="0">
                <a:solidFill>
                  <a:schemeClr val="bg1"/>
                </a:solidFill>
                <a:latin typeface="Arial" panose="020B0604020202020204" pitchFamily="34" charset="0"/>
                <a:cs typeface="Arial" panose="020B0604020202020204" pitchFamily="34" charset="0"/>
              </a:rPr>
              <a:t> down </a:t>
            </a:r>
            <a:r>
              <a:rPr lang="de-CH" sz="1200" b="1" baseline="0" dirty="0" err="1">
                <a:solidFill>
                  <a:schemeClr val="bg1"/>
                </a:solidFill>
                <a:latin typeface="Arial" panose="020B0604020202020204" pitchFamily="34" charset="0"/>
                <a:cs typeface="Arial" panose="020B0604020202020204" pitchFamily="34" charset="0"/>
              </a:rPr>
              <a:t>your</a:t>
            </a:r>
            <a:r>
              <a:rPr lang="de-CH" sz="1200" b="1" baseline="0" dirty="0">
                <a:solidFill>
                  <a:schemeClr val="bg1"/>
                </a:solidFill>
                <a:latin typeface="Arial" panose="020B0604020202020204" pitchFamily="34" charset="0"/>
                <a:cs typeface="Arial" panose="020B0604020202020204" pitchFamily="34" charset="0"/>
              </a:rPr>
              <a:t> own </a:t>
            </a:r>
            <a:r>
              <a:rPr lang="de-CH" sz="1200" b="1" baseline="0" dirty="0" err="1">
                <a:solidFill>
                  <a:schemeClr val="bg1"/>
                </a:solidFill>
                <a:latin typeface="Arial" panose="020B0604020202020204" pitchFamily="34" charset="0"/>
                <a:cs typeface="Arial" panose="020B0604020202020204" pitchFamily="34" charset="0"/>
              </a:rPr>
              <a:t>thoughts</a:t>
            </a:r>
            <a:r>
              <a:rPr lang="de-CH" sz="1200" b="1" baseline="0" dirty="0">
                <a:solidFill>
                  <a:schemeClr val="bg1"/>
                </a:solidFill>
                <a:latin typeface="Arial" panose="020B0604020202020204" pitchFamily="34" charset="0"/>
                <a:cs typeface="Arial" panose="020B0604020202020204" pitchFamily="34" charset="0"/>
              </a:rPr>
              <a:t> and </a:t>
            </a:r>
            <a:r>
              <a:rPr lang="de-CH" sz="1200" b="1" baseline="0" dirty="0" err="1">
                <a:solidFill>
                  <a:schemeClr val="bg1"/>
                </a:solidFill>
                <a:latin typeface="Arial" panose="020B0604020202020204" pitchFamily="34" charset="0"/>
                <a:cs typeface="Arial" panose="020B0604020202020204" pitchFamily="34" charset="0"/>
              </a:rPr>
              <a:t>perspective</a:t>
            </a:r>
            <a:r>
              <a:rPr lang="de-CH" sz="1200" b="1" baseline="0" dirty="0">
                <a:solidFill>
                  <a:schemeClr val="bg1"/>
                </a:solidFill>
                <a:latin typeface="Arial" panose="020B0604020202020204" pitchFamily="34" charset="0"/>
                <a:cs typeface="Arial" panose="020B0604020202020204" pitchFamily="34" charset="0"/>
              </a:rPr>
              <a:t> on </a:t>
            </a:r>
            <a:r>
              <a:rPr lang="de-CH" sz="1200" b="1" baseline="0" dirty="0" err="1">
                <a:solidFill>
                  <a:schemeClr val="bg1"/>
                </a:solidFill>
                <a:latin typeface="Arial" panose="020B0604020202020204" pitchFamily="34" charset="0"/>
                <a:cs typeface="Arial" panose="020B0604020202020204" pitchFamily="34" charset="0"/>
              </a:rPr>
              <a:t>it</a:t>
            </a:r>
            <a:r>
              <a:rPr lang="de-CH" sz="1200" b="1" baseline="0" dirty="0">
                <a:solidFill>
                  <a:schemeClr val="bg1"/>
                </a:solidFill>
                <a:latin typeface="Arial" panose="020B0604020202020204" pitchFamily="34" charset="0"/>
                <a:cs typeface="Arial" panose="020B0604020202020204" pitchFamily="34" charset="0"/>
              </a:rPr>
              <a:t>:</a:t>
            </a:r>
            <a:br>
              <a:rPr lang="de-CH" sz="1200" b="1" baseline="0" dirty="0">
                <a:solidFill>
                  <a:schemeClr val="bg1"/>
                </a:solidFill>
                <a:latin typeface="Arial" panose="020B0604020202020204" pitchFamily="34" charset="0"/>
                <a:cs typeface="Arial" panose="020B0604020202020204" pitchFamily="34" charset="0"/>
              </a:rPr>
            </a:br>
            <a:r>
              <a:rPr lang="de-CH" sz="1200" b="1" baseline="0" dirty="0">
                <a:solidFill>
                  <a:schemeClr val="bg1"/>
                </a:solidFill>
                <a:latin typeface="Arial" panose="020B0604020202020204" pitchFamily="34" charset="0"/>
                <a:cs typeface="Arial" panose="020B0604020202020204" pitchFamily="34" charset="0"/>
              </a:rPr>
              <a:t>Do </a:t>
            </a:r>
            <a:r>
              <a:rPr lang="de-CH" sz="1200" b="1" baseline="0" dirty="0" err="1">
                <a:solidFill>
                  <a:schemeClr val="bg1"/>
                </a:solidFill>
                <a:latin typeface="Arial" panose="020B0604020202020204" pitchFamily="34" charset="0"/>
                <a:cs typeface="Arial" panose="020B0604020202020204" pitchFamily="34" charset="0"/>
              </a:rPr>
              <a:t>you</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agree</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with</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the</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statement</a:t>
            </a:r>
            <a:r>
              <a:rPr lang="de-CH" sz="1200" b="1" baseline="0" dirty="0">
                <a:solidFill>
                  <a:schemeClr val="bg1"/>
                </a:solidFill>
                <a:latin typeface="Arial" panose="020B0604020202020204" pitchFamily="34" charset="0"/>
                <a:cs typeface="Arial" panose="020B0604020202020204" pitchFamily="34" charset="0"/>
              </a:rPr>
              <a:t>?</a:t>
            </a:r>
          </a:p>
          <a:p>
            <a:r>
              <a:rPr lang="de-CH" sz="1200" b="1" baseline="0" dirty="0" err="1">
                <a:solidFill>
                  <a:schemeClr val="bg1"/>
                </a:solidFill>
                <a:latin typeface="Arial" panose="020B0604020202020204" pitchFamily="34" charset="0"/>
                <a:cs typeface="Arial" panose="020B0604020202020204" pitchFamily="34" charset="0"/>
              </a:rPr>
              <a:t>If</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yes</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why</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if</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no</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why</a:t>
            </a:r>
            <a:r>
              <a:rPr lang="de-CH" sz="1200" b="1" baseline="0" dirty="0">
                <a:solidFill>
                  <a:schemeClr val="bg1"/>
                </a:solidFill>
                <a:latin typeface="Arial" panose="020B0604020202020204" pitchFamily="34" charset="0"/>
                <a:cs typeface="Arial" panose="020B0604020202020204" pitchFamily="34" charset="0"/>
              </a:rPr>
              <a:t> not?</a:t>
            </a:r>
            <a:endParaRPr lang="de-DE" sz="1200" b="1" baseline="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6438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3777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Statistics</a:t>
            </a:r>
            <a:r>
              <a:rPr lang="en-US" i="1" baseline="0">
                <a:solidFill>
                  <a:schemeClr val="tx1"/>
                </a:solidFill>
                <a:latin typeface="Times New Roman" panose="02020603050405020304" pitchFamily="18" charset="0"/>
                <a:cs typeface="Times New Roman" panose="02020603050405020304" pitchFamily="18" charset="0"/>
              </a:rPr>
              <a:t> is usually seen as something that comes in the end, when all the “hard work” has been data and data have been collected.</a:t>
            </a:r>
          </a:p>
          <a:p>
            <a:r>
              <a:rPr lang="en-US" i="1" baseline="0">
                <a:solidFill>
                  <a:schemeClr val="tx1"/>
                </a:solidFill>
                <a:latin typeface="Times New Roman" panose="02020603050405020304" pitchFamily="18" charset="0"/>
                <a:cs typeface="Times New Roman" panose="02020603050405020304" pitchFamily="18" charset="0"/>
              </a:rPr>
              <a:t>This is, however, a mistake.</a:t>
            </a:r>
          </a:p>
          <a:p>
            <a:r>
              <a:rPr lang="en-US" i="1" baseline="0">
                <a:solidFill>
                  <a:schemeClr val="tx1"/>
                </a:solidFill>
                <a:latin typeface="Times New Roman" panose="02020603050405020304" pitchFamily="18" charset="0"/>
                <a:cs typeface="Times New Roman" panose="02020603050405020304" pitchFamily="18" charset="0"/>
              </a:rPr>
              <a:t>Statistics has to be an integral part of the study design phase; otherwise, in the end, we will not have the information that we were aiming at.</a:t>
            </a:r>
          </a:p>
          <a:p>
            <a:r>
              <a:rPr lang="en-US" i="1" baseline="0">
                <a:solidFill>
                  <a:schemeClr val="tx1"/>
                </a:solidFill>
                <a:latin typeface="Times New Roman" panose="02020603050405020304" pitchFamily="18" charset="0"/>
                <a:cs typeface="Times New Roman" panose="02020603050405020304" pitchFamily="18" charset="0"/>
              </a:rPr>
              <a:t>Let me give you some examples:</a:t>
            </a:r>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13</a:t>
            </a:fld>
            <a:endParaRPr lang="de-CH"/>
          </a:p>
        </p:txBody>
      </p:sp>
    </p:spTree>
    <p:extLst>
      <p:ext uri="{BB962C8B-B14F-4D97-AF65-F5344CB8AC3E}">
        <p14:creationId xmlns:p14="http://schemas.microsoft.com/office/powerpoint/2010/main" val="1015944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PhD students often come to me with their datasets from their finished studies. They have finished 6 months of data collection and now they are really proud of their achievement.</a:t>
            </a:r>
            <a:r>
              <a:rPr lang="en-US" i="1" baseline="0">
                <a:solidFill>
                  <a:schemeClr val="tx1"/>
                </a:solidFill>
                <a:latin typeface="Times New Roman" panose="02020603050405020304" pitchFamily="18" charset="0"/>
                <a:cs typeface="Times New Roman" panose="02020603050405020304" pitchFamily="18" charset="0"/>
              </a:rPr>
              <a:t> They tell me about their study design, and then what they would like to know about the data. Often, it turns out that the study design and data assessment procedures do not match with the questions that the PhD researchers have. Some examples:</a:t>
            </a:r>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14</a:t>
            </a:fld>
            <a:endParaRPr lang="de-CH"/>
          </a:p>
        </p:txBody>
      </p:sp>
    </p:spTree>
    <p:extLst>
      <p:ext uri="{BB962C8B-B14F-4D97-AF65-F5344CB8AC3E}">
        <p14:creationId xmlns:p14="http://schemas.microsoft.com/office/powerpoint/2010/main" val="48155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15</a:t>
            </a:fld>
            <a:endParaRPr lang="de-CH"/>
          </a:p>
        </p:txBody>
      </p:sp>
    </p:spTree>
    <p:extLst>
      <p:ext uri="{BB962C8B-B14F-4D97-AF65-F5344CB8AC3E}">
        <p14:creationId xmlns:p14="http://schemas.microsoft.com/office/powerpoint/2010/main" val="187989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Nur am Ende des Studienprozesses?</a:t>
            </a:r>
            <a:r>
              <a:rPr lang="en-US" i="1" baseline="0">
                <a:solidFill>
                  <a:schemeClr val="tx1"/>
                </a:solidFill>
                <a:latin typeface="Times New Roman" panose="02020603050405020304" pitchFamily="18" charset="0"/>
                <a:cs typeface="Times New Roman" panose="02020603050405020304" pitchFamily="18" charset="0"/>
              </a:rPr>
              <a:t> – nein, tatsächlich von der anfänglichen Studienplanung, über die Datenerhebung, Auswertung und Interpretation interagiert Statistik mit allen Entscheidungen, die wir treffen.</a:t>
            </a:r>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16</a:t>
            </a:fld>
            <a:endParaRPr lang="de-CH"/>
          </a:p>
        </p:txBody>
      </p:sp>
    </p:spTree>
    <p:extLst>
      <p:ext uri="{BB962C8B-B14F-4D97-AF65-F5344CB8AC3E}">
        <p14:creationId xmlns:p14="http://schemas.microsoft.com/office/powerpoint/2010/main" val="128726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2648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4066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5293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Design für Workshop</a:t>
            </a:r>
          </a:p>
        </p:txBody>
      </p:sp>
      <p:sp>
        <p:nvSpPr>
          <p:cNvPr id="4" name="Slide Number Placeholder 3"/>
          <p:cNvSpPr>
            <a:spLocks noGrp="1"/>
          </p:cNvSpPr>
          <p:nvPr>
            <p:ph type="sldNum" sz="quarter" idx="10"/>
          </p:nvPr>
        </p:nvSpPr>
        <p:spPr/>
        <p:txBody>
          <a:bodyPr/>
          <a:lstStyle/>
          <a:p>
            <a:fld id="{71710486-469B-4E3B-A157-159A85BB2036}" type="slidenum">
              <a:rPr lang="de-CH" smtClean="0"/>
              <a:t>2</a:t>
            </a:fld>
            <a:endParaRPr lang="de-CH"/>
          </a:p>
        </p:txBody>
      </p:sp>
    </p:spTree>
    <p:extLst>
      <p:ext uri="{BB962C8B-B14F-4D97-AF65-F5344CB8AC3E}">
        <p14:creationId xmlns:p14="http://schemas.microsoft.com/office/powerpoint/2010/main" val="1939146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latin typeface="Arial" panose="020B0604020202020204" pitchFamily="34" charset="0"/>
                <a:cs typeface="Arial" panose="020B0604020202020204" pitchFamily="34" charset="0"/>
              </a:rPr>
              <a:t>To understand</a:t>
            </a:r>
            <a:r>
              <a:rPr lang="de-CH" baseline="0">
                <a:latin typeface="Arial" panose="020B0604020202020204" pitchFamily="34" charset="0"/>
                <a:cs typeface="Arial" panose="020B0604020202020204" pitchFamily="34" charset="0"/>
              </a:rPr>
              <a:t> why it is important to consider sample size in detail, before we conduct a study, assume we conduct the study on floating and sinking a second time. Now, we find a different average learning gain of just 0.71 points. This is logical, because we have a new group of students and these will learn differently than the first group. Then, we conduct the study a third time and now we even find a little bit of decrease in their knowledge.</a:t>
            </a:r>
          </a:p>
          <a:p>
            <a:endParaRPr lang="de-CH" baseline="0">
              <a:latin typeface="Arial" panose="020B0604020202020204" pitchFamily="34" charset="0"/>
              <a:cs typeface="Arial" panose="020B0604020202020204" pitchFamily="34" charset="0"/>
            </a:endParaRPr>
          </a:p>
          <a:p>
            <a:r>
              <a:rPr lang="de-CH" baseline="0">
                <a:latin typeface="Arial" panose="020B0604020202020204" pitchFamily="34" charset="0"/>
                <a:cs typeface="Arial" panose="020B0604020202020204" pitchFamily="34" charset="0"/>
              </a:rPr>
              <a:t>The problem that we have now is that we usually conduct a study onle once. So, if we observe a learning gain of 1 points in our study, </a:t>
            </a:r>
            <a:r>
              <a:rPr lang="de-CH">
                <a:latin typeface="Arial" panose="020B0604020202020204" pitchFamily="34" charset="0"/>
                <a:cs typeface="Arial" panose="020B0604020202020204" pitchFamily="34" charset="0"/>
              </a:rPr>
              <a:t>it could be the case that our intervention does not work reliably, so this average learning gain was just</a:t>
            </a:r>
            <a:r>
              <a:rPr lang="de-CH" baseline="0">
                <a:latin typeface="Arial" panose="020B0604020202020204" pitchFamily="34" charset="0"/>
                <a:cs typeface="Arial" panose="020B0604020202020204" pitchFamily="34" charset="0"/>
              </a:rPr>
              <a:t> due to chance</a:t>
            </a:r>
            <a:r>
              <a:rPr lang="de-CH">
                <a:latin typeface="Arial" panose="020B0604020202020204" pitchFamily="34" charset="0"/>
                <a:cs typeface="Arial" panose="020B0604020202020204" pitchFamily="34" charset="0"/>
              </a:rPr>
              <a:t>.</a:t>
            </a:r>
          </a:p>
          <a:p>
            <a:r>
              <a:rPr lang="de-CH"/>
              <a:t>This makes</a:t>
            </a:r>
            <a:r>
              <a:rPr lang="de-CH" baseline="0"/>
              <a:t> it difficult for us to draw strong conclusions:</a:t>
            </a:r>
          </a:p>
          <a:p>
            <a:r>
              <a:rPr lang="de-CH" baseline="0"/>
              <a:t>If we find a learning gain in our sample, is this just because is was a good sample, or is there really a reliable trend that the intervention works?</a:t>
            </a:r>
          </a:p>
          <a:p>
            <a:endParaRPr lang="de-CH" baseline="0"/>
          </a:p>
          <a:p>
            <a:r>
              <a:rPr lang="de-CH" baseline="0"/>
              <a:t>In order to find this out, we use statistical significance tests. We will discuss these tests in a minute. For now, it is important to know that a statistical significance test should indicate whether we can be reasonably sure that there is a trend that the intervention works.</a:t>
            </a:r>
          </a:p>
          <a:p>
            <a:endParaRPr lang="de-CH" baseline="0"/>
          </a:p>
        </p:txBody>
      </p:sp>
      <p:sp>
        <p:nvSpPr>
          <p:cNvPr id="4" name="Slide Number Placeholder 3"/>
          <p:cNvSpPr>
            <a:spLocks noGrp="1"/>
          </p:cNvSpPr>
          <p:nvPr>
            <p:ph type="sldNum" sz="quarter" idx="10"/>
          </p:nvPr>
        </p:nvSpPr>
        <p:spPr/>
        <p:txBody>
          <a:bodyPr/>
          <a:lstStyle/>
          <a:p>
            <a:fld id="{71710486-469B-4E3B-A157-159A85BB2036}" type="slidenum">
              <a:rPr lang="de-CH" smtClean="0"/>
              <a:t>20</a:t>
            </a:fld>
            <a:endParaRPr lang="de-CH"/>
          </a:p>
        </p:txBody>
      </p:sp>
    </p:spTree>
    <p:extLst>
      <p:ext uri="{BB962C8B-B14F-4D97-AF65-F5344CB8AC3E}">
        <p14:creationId xmlns:p14="http://schemas.microsoft.com/office/powerpoint/2010/main" val="1295649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latin typeface="Arial" panose="020B0604020202020204" pitchFamily="34" charset="0"/>
                <a:cs typeface="Arial" panose="020B0604020202020204" pitchFamily="34" charset="0"/>
              </a:rPr>
              <a:t>We want a high probability (&gt; 80%) that our statistical test will reliably show us whether there is an effect, or not</a:t>
            </a:r>
            <a:endParaRPr lang="de-CH" b="1"/>
          </a:p>
          <a:p>
            <a:r>
              <a:rPr lang="de-CH" b="1"/>
              <a:t>The bigger my sample is, the less the estimated value will differ between samples – if the sample is bigger, it happens much more often that we can be sure that our intervention works (or not).</a:t>
            </a:r>
          </a:p>
          <a:p>
            <a:endParaRPr lang="de-CH" b="1"/>
          </a:p>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21</a:t>
            </a:fld>
            <a:endParaRPr lang="de-CH"/>
          </a:p>
        </p:txBody>
      </p:sp>
    </p:spTree>
    <p:extLst>
      <p:ext uri="{BB962C8B-B14F-4D97-AF65-F5344CB8AC3E}">
        <p14:creationId xmlns:p14="http://schemas.microsoft.com/office/powerpoint/2010/main" val="2035950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b="1" i="1">
                <a:solidFill>
                  <a:schemeClr val="tx1"/>
                </a:solidFill>
                <a:latin typeface="Times New Roman" panose="02020603050405020304" pitchFamily="18" charset="0"/>
                <a:cs typeface="Times New Roman" panose="02020603050405020304" pitchFamily="18" charset="0"/>
              </a:rPr>
              <a:t>DEMONSTRATION</a:t>
            </a:r>
          </a:p>
          <a:p>
            <a:r>
              <a:rPr lang="en-US" i="1">
                <a:solidFill>
                  <a:schemeClr val="tx1"/>
                </a:solidFill>
                <a:latin typeface="Times New Roman" panose="02020603050405020304" pitchFamily="18" charset="0"/>
                <a:cs typeface="Times New Roman" panose="02020603050405020304" pitchFamily="18" charset="0"/>
              </a:rPr>
              <a:t>http://rpsychologist.com/d3/NHST/</a:t>
            </a:r>
          </a:p>
        </p:txBody>
      </p:sp>
      <p:sp>
        <p:nvSpPr>
          <p:cNvPr id="4" name="Slide Number Placeholder 3"/>
          <p:cNvSpPr>
            <a:spLocks noGrp="1"/>
          </p:cNvSpPr>
          <p:nvPr>
            <p:ph type="sldNum" sz="quarter" idx="10"/>
          </p:nvPr>
        </p:nvSpPr>
        <p:spPr/>
        <p:txBody>
          <a:bodyPr/>
          <a:lstStyle/>
          <a:p>
            <a:fld id="{71710486-469B-4E3B-A157-159A85BB2036}" type="slidenum">
              <a:rPr lang="de-CH" smtClean="0"/>
              <a:t>25</a:t>
            </a:fld>
            <a:endParaRPr lang="de-CH"/>
          </a:p>
        </p:txBody>
      </p:sp>
    </p:spTree>
    <p:extLst>
      <p:ext uri="{BB962C8B-B14F-4D97-AF65-F5344CB8AC3E}">
        <p14:creationId xmlns:p14="http://schemas.microsoft.com/office/powerpoint/2010/main" val="1233090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0578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6334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9949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Imagine reading a paper in which</a:t>
            </a:r>
            <a:r>
              <a:rPr lang="de-CH" baseline="0"/>
              <a:t> </a:t>
            </a:r>
            <a:r>
              <a:rPr lang="de-CH"/>
              <a:t>two teaching methods are compared in an experimental</a:t>
            </a:r>
            <a:r>
              <a:rPr lang="de-CH" baseline="0"/>
              <a:t> study.</a:t>
            </a:r>
          </a:p>
          <a:p>
            <a:r>
              <a:rPr lang="de-CH" baseline="0"/>
              <a:t>For both teaching methods, </a:t>
            </a:r>
            <a:r>
              <a:rPr lang="de-CH" b="1" baseline="0"/>
              <a:t>CLICK </a:t>
            </a:r>
            <a:r>
              <a:rPr lang="de-CH" baseline="0"/>
              <a:t>pretests and posttests assessing learners’ knowledge are conducted.</a:t>
            </a:r>
            <a:endParaRPr lang="de-CH"/>
          </a:p>
        </p:txBody>
      </p:sp>
      <p:sp>
        <p:nvSpPr>
          <p:cNvPr id="4" name="Slide Number Placeholder 3"/>
          <p:cNvSpPr>
            <a:spLocks noGrp="1"/>
          </p:cNvSpPr>
          <p:nvPr>
            <p:ph type="sldNum" sz="quarter" idx="10"/>
          </p:nvPr>
        </p:nvSpPr>
        <p:spPr/>
        <p:txBody>
          <a:bodyPr/>
          <a:lstStyle/>
          <a:p>
            <a:fld id="{75FD76F5-FD8A-43F8-A71E-677C1219F26E}" type="slidenum">
              <a:rPr lang="de-CH" smtClean="0"/>
              <a:t>29</a:t>
            </a:fld>
            <a:endParaRPr lang="de-CH"/>
          </a:p>
        </p:txBody>
      </p:sp>
    </p:spTree>
    <p:extLst>
      <p:ext uri="{BB962C8B-B14F-4D97-AF65-F5344CB8AC3E}">
        <p14:creationId xmlns:p14="http://schemas.microsoft.com/office/powerpoint/2010/main" val="579037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Imagine reading a paper in which</a:t>
            </a:r>
            <a:r>
              <a:rPr lang="de-CH" baseline="0"/>
              <a:t> </a:t>
            </a:r>
            <a:r>
              <a:rPr lang="de-CH"/>
              <a:t>two teaching methods are compared in an experimental</a:t>
            </a:r>
            <a:r>
              <a:rPr lang="de-CH" baseline="0"/>
              <a:t> study.</a:t>
            </a:r>
          </a:p>
          <a:p>
            <a:r>
              <a:rPr lang="de-CH" baseline="0"/>
              <a:t>For both teaching methods, </a:t>
            </a:r>
            <a:r>
              <a:rPr lang="de-CH" b="1" baseline="0"/>
              <a:t>CLICK </a:t>
            </a:r>
            <a:r>
              <a:rPr lang="de-CH" baseline="0"/>
              <a:t>pretests and posttests assessing learners’ knowledge are conducted.</a:t>
            </a:r>
            <a:endParaRPr lang="de-CH"/>
          </a:p>
        </p:txBody>
      </p:sp>
      <p:sp>
        <p:nvSpPr>
          <p:cNvPr id="4" name="Slide Number Placeholder 3"/>
          <p:cNvSpPr>
            <a:spLocks noGrp="1"/>
          </p:cNvSpPr>
          <p:nvPr>
            <p:ph type="sldNum" sz="quarter" idx="10"/>
          </p:nvPr>
        </p:nvSpPr>
        <p:spPr/>
        <p:txBody>
          <a:bodyPr/>
          <a:lstStyle/>
          <a:p>
            <a:fld id="{75FD76F5-FD8A-43F8-A71E-677C1219F26E}" type="slidenum">
              <a:rPr lang="de-CH" smtClean="0"/>
              <a:t>30</a:t>
            </a:fld>
            <a:endParaRPr lang="de-CH"/>
          </a:p>
        </p:txBody>
      </p:sp>
    </p:spTree>
    <p:extLst>
      <p:ext uri="{BB962C8B-B14F-4D97-AF65-F5344CB8AC3E}">
        <p14:creationId xmlns:p14="http://schemas.microsoft.com/office/powerpoint/2010/main" val="1863730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Repeated</a:t>
            </a:r>
            <a:r>
              <a:rPr lang="de-CH" baseline="0" dirty="0"/>
              <a:t> </a:t>
            </a:r>
            <a:r>
              <a:rPr lang="de-CH" baseline="0" dirty="0" err="1"/>
              <a:t>measures</a:t>
            </a:r>
            <a:r>
              <a:rPr lang="de-CH" baseline="0" dirty="0"/>
              <a:t> t-tests </a:t>
            </a:r>
            <a:r>
              <a:rPr lang="de-CH" baseline="0" dirty="0" err="1"/>
              <a:t>are</a:t>
            </a:r>
            <a:r>
              <a:rPr lang="de-CH" baseline="0" dirty="0"/>
              <a:t> </a:t>
            </a:r>
            <a:r>
              <a:rPr lang="de-CH" baseline="0" dirty="0" err="1"/>
              <a:t>conducted</a:t>
            </a:r>
            <a:r>
              <a:rPr lang="de-CH" baseline="0" dirty="0"/>
              <a:t> </a:t>
            </a:r>
            <a:r>
              <a:rPr lang="de-CH" baseline="0" dirty="0" err="1"/>
              <a:t>and</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For</a:t>
            </a:r>
            <a:r>
              <a:rPr lang="de-CH" dirty="0"/>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A, </a:t>
            </a:r>
            <a:r>
              <a:rPr lang="de-CH" dirty="0" err="1"/>
              <a:t>there</a:t>
            </a:r>
            <a:r>
              <a:rPr lang="de-CH" dirty="0"/>
              <a:t> </a:t>
            </a:r>
            <a:r>
              <a:rPr lang="de-CH" dirty="0" err="1"/>
              <a:t>is</a:t>
            </a:r>
            <a:r>
              <a:rPr lang="de-CH" dirty="0"/>
              <a:t> a p-</a:t>
            </a:r>
            <a:r>
              <a:rPr lang="de-CH" dirty="0" err="1"/>
              <a:t>value</a:t>
            </a:r>
            <a:r>
              <a:rPr lang="de-CH" dirty="0"/>
              <a:t> </a:t>
            </a:r>
            <a:r>
              <a:rPr lang="de-CH" dirty="0" err="1"/>
              <a:t>below</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latin typeface="Arial" panose="020B0604020202020204" pitchFamily="34" charset="0"/>
                <a:cs typeface="Arial" panose="020B0604020202020204" pitchFamily="34" charset="0"/>
              </a:rPr>
              <a:t>For</a:t>
            </a:r>
            <a:r>
              <a:rPr lang="de-CH" dirty="0">
                <a:latin typeface="Arial" panose="020B0604020202020204" pitchFamily="34" charset="0"/>
                <a:cs typeface="Arial" panose="020B0604020202020204" pitchFamily="34" charset="0"/>
              </a:rPr>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B, </a:t>
            </a:r>
            <a:r>
              <a:rPr lang="de-CH" dirty="0" err="1"/>
              <a:t>there</a:t>
            </a:r>
            <a:r>
              <a:rPr lang="de-CH" dirty="0"/>
              <a:t> </a:t>
            </a:r>
            <a:r>
              <a:rPr lang="de-CH" dirty="0" err="1"/>
              <a:t>is</a:t>
            </a:r>
            <a:r>
              <a:rPr lang="de-CH" dirty="0"/>
              <a:t> a p-</a:t>
            </a:r>
            <a:r>
              <a:rPr lang="de-CH" dirty="0" err="1"/>
              <a:t>value</a:t>
            </a:r>
            <a:r>
              <a:rPr lang="de-CH" dirty="0"/>
              <a:t> </a:t>
            </a:r>
            <a:r>
              <a:rPr lang="de-CH" dirty="0" err="1"/>
              <a:t>above</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interpretation</a:t>
            </a:r>
            <a:r>
              <a:rPr lang="de-CH" dirty="0"/>
              <a:t> </a:t>
            </a:r>
            <a:r>
              <a:rPr lang="de-CH" dirty="0" err="1"/>
              <a:t>is</a:t>
            </a:r>
            <a:r>
              <a:rPr lang="de-CH" baseline="0" dirty="0"/>
              <a:t> </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1" dirty="0">
                <a:solidFill>
                  <a:schemeClr val="tx2">
                    <a:lumMod val="60000"/>
                    <a:lumOff val="40000"/>
                  </a:schemeClr>
                </a:solidFill>
                <a:latin typeface="Arial" panose="020B0604020202020204" pitchFamily="34" charset="0"/>
                <a:cs typeface="Arial" panose="020B0604020202020204" pitchFamily="34" charset="0"/>
              </a:rPr>
              <a:t>«</a:t>
            </a:r>
            <a:r>
              <a:rPr lang="de-CH" i="1" dirty="0" err="1">
                <a:solidFill>
                  <a:schemeClr val="tx2">
                    <a:lumMod val="60000"/>
                    <a:lumOff val="40000"/>
                  </a:schemeClr>
                </a:solidFill>
                <a:latin typeface="Arial" panose="020B0604020202020204" pitchFamily="34" charset="0"/>
                <a:cs typeface="Arial" panose="020B0604020202020204" pitchFamily="34" charset="0"/>
              </a:rPr>
              <a:t>Under</a:t>
            </a:r>
            <a:r>
              <a:rPr lang="de-CH" i="1" dirty="0">
                <a:solidFill>
                  <a:schemeClr val="tx2">
                    <a:lumMod val="60000"/>
                    <a:lumOff val="40000"/>
                  </a:schemeClr>
                </a:solidFill>
                <a:latin typeface="Arial" panose="020B0604020202020204" pitchFamily="34" charset="0"/>
                <a:cs typeface="Arial" panose="020B0604020202020204" pitchFamily="34" charset="0"/>
              </a:rPr>
              <a:t> Teaching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B </a:t>
            </a:r>
            <a:r>
              <a:rPr lang="de-CH" i="1" dirty="0" err="1">
                <a:solidFill>
                  <a:schemeClr val="tx2">
                    <a:lumMod val="60000"/>
                    <a:lumOff val="40000"/>
                  </a:schemeClr>
                </a:solidFill>
                <a:latin typeface="Arial" panose="020B0604020202020204" pitchFamily="34" charset="0"/>
                <a:cs typeface="Arial" panose="020B0604020202020204" pitchFamily="34" charset="0"/>
              </a:rPr>
              <a:t>there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were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no</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learning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gains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teaching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A </a:t>
            </a:r>
            <a:r>
              <a:rPr lang="de-CH" i="1" dirty="0" err="1">
                <a:solidFill>
                  <a:schemeClr val="tx2">
                    <a:lumMod val="60000"/>
                    <a:lumOff val="40000"/>
                  </a:schemeClr>
                </a:solidFill>
                <a:latin typeface="Arial" panose="020B0604020202020204" pitchFamily="34" charset="0"/>
                <a:cs typeface="Arial" panose="020B0604020202020204" pitchFamily="34" charset="0"/>
              </a:rPr>
              <a:t>works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better</a:t>
            </a:r>
            <a:r>
              <a:rPr lang="de-CH" i="1" dirty="0">
                <a:solidFill>
                  <a:schemeClr val="tx2">
                    <a:lumMod val="60000"/>
                    <a:lumOff val="40000"/>
                  </a:schemeClr>
                </a:solidFill>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There</a:t>
            </a:r>
            <a:r>
              <a:rPr lang="de-CH" dirty="0"/>
              <a:t> </a:t>
            </a:r>
            <a:r>
              <a:rPr lang="de-CH" dirty="0" err="1"/>
              <a:t>are</a:t>
            </a:r>
            <a:r>
              <a:rPr lang="de-CH" dirty="0"/>
              <a:t> </a:t>
            </a:r>
            <a:r>
              <a:rPr lang="de-CH" dirty="0" err="1"/>
              <a:t>two</a:t>
            </a:r>
            <a:r>
              <a:rPr lang="de-CH" dirty="0"/>
              <a:t> </a:t>
            </a:r>
            <a:r>
              <a:rPr lang="de-CH" dirty="0" err="1"/>
              <a:t>common</a:t>
            </a:r>
            <a:r>
              <a:rPr lang="de-CH" dirty="0"/>
              <a:t> </a:t>
            </a:r>
            <a:r>
              <a:rPr lang="de-CH" dirty="0" err="1"/>
              <a:t>misinterpretations</a:t>
            </a:r>
            <a:r>
              <a:rPr lang="de-CH" dirty="0"/>
              <a:t> </a:t>
            </a:r>
            <a:r>
              <a:rPr lang="de-CH" dirty="0" err="1"/>
              <a:t>of</a:t>
            </a:r>
            <a:r>
              <a:rPr lang="de-CH" dirty="0"/>
              <a:t> p-</a:t>
            </a:r>
            <a:r>
              <a:rPr lang="de-CH" dirty="0" err="1"/>
              <a:t>values</a:t>
            </a:r>
            <a:r>
              <a:rPr lang="de-CH" dirty="0"/>
              <a:t> &gt; .05 in </a:t>
            </a:r>
            <a:r>
              <a:rPr lang="de-CH" dirty="0" err="1"/>
              <a:t>this</a:t>
            </a:r>
            <a:r>
              <a:rPr lang="de-CH" dirty="0"/>
              <a:t> </a:t>
            </a:r>
            <a:r>
              <a:rPr lang="de-CH" dirty="0" err="1"/>
              <a:t>interpretation</a:t>
            </a:r>
            <a:r>
              <a:rPr lang="de-CH" dirty="0"/>
              <a:t>:</a:t>
            </a:r>
          </a:p>
        </p:txBody>
      </p:sp>
      <p:sp>
        <p:nvSpPr>
          <p:cNvPr id="4" name="Slide Number Placeholder 3"/>
          <p:cNvSpPr>
            <a:spLocks noGrp="1"/>
          </p:cNvSpPr>
          <p:nvPr>
            <p:ph type="sldNum" sz="quarter" idx="10"/>
          </p:nvPr>
        </p:nvSpPr>
        <p:spPr/>
        <p:txBody>
          <a:bodyPr/>
          <a:lstStyle/>
          <a:p>
            <a:fld id="{75FD76F5-FD8A-43F8-A71E-677C1219F26E}" type="slidenum">
              <a:rPr lang="de-CH" smtClean="0"/>
              <a:t>31</a:t>
            </a:fld>
            <a:endParaRPr lang="de-CH"/>
          </a:p>
        </p:txBody>
      </p:sp>
    </p:spTree>
    <p:extLst>
      <p:ext uri="{BB962C8B-B14F-4D97-AF65-F5344CB8AC3E}">
        <p14:creationId xmlns:p14="http://schemas.microsoft.com/office/powerpoint/2010/main" val="1018072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first</a:t>
            </a:r>
            <a:r>
              <a:rPr lang="de-CH" dirty="0"/>
              <a:t> </a:t>
            </a:r>
            <a:r>
              <a:rPr lang="de-CH" dirty="0" err="1"/>
              <a:t>misinterpretation</a:t>
            </a:r>
            <a:r>
              <a:rPr lang="de-CH" dirty="0"/>
              <a:t> </a:t>
            </a:r>
            <a:r>
              <a:rPr lang="de-CH" dirty="0" err="1"/>
              <a:t>is</a:t>
            </a:r>
            <a:r>
              <a:rPr lang="de-CH" dirty="0"/>
              <a:t> </a:t>
            </a:r>
            <a:r>
              <a:rPr lang="de-CH" baseline="0" dirty="0" err="1">
                <a:latin typeface="Arial" panose="020B0604020202020204" pitchFamily="34" charset="0"/>
                <a:cs typeface="Arial" panose="020B0604020202020204" pitchFamily="34" charset="0"/>
              </a:rPr>
              <a:t>that</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the</a:t>
            </a:r>
            <a:r>
              <a:rPr lang="de-CH" baseline="0" dirty="0">
                <a:latin typeface="Arial" panose="020B0604020202020204" pitchFamily="34" charset="0"/>
                <a:cs typeface="Arial" panose="020B0604020202020204" pitchFamily="34" charset="0"/>
              </a:rPr>
              <a:t> p-</a:t>
            </a:r>
            <a:r>
              <a:rPr lang="de-CH" baseline="0" dirty="0" err="1">
                <a:latin typeface="Arial" panose="020B0604020202020204" pitchFamily="34" charset="0"/>
                <a:cs typeface="Arial" panose="020B0604020202020204" pitchFamily="34" charset="0"/>
              </a:rPr>
              <a:t>value</a:t>
            </a:r>
            <a:r>
              <a:rPr lang="de-CH" baseline="0" dirty="0">
                <a:latin typeface="Arial" panose="020B0604020202020204" pitchFamily="34" charset="0"/>
                <a:cs typeface="Arial" panose="020B0604020202020204" pitchFamily="34" charset="0"/>
              </a:rPr>
              <a:t> &gt; .05 </a:t>
            </a:r>
            <a:r>
              <a:rPr lang="de-CH" baseline="0" dirty="0" err="1">
                <a:latin typeface="Arial" panose="020B0604020202020204" pitchFamily="34" charset="0"/>
                <a:cs typeface="Arial" panose="020B0604020202020204" pitchFamily="34" charset="0"/>
              </a:rPr>
              <a:t>indicates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that</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there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is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no</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effect</a:t>
            </a:r>
            <a:r>
              <a:rPr lang="de-CH" baseline="0" dirty="0">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de-CH" baseline="0" dirty="0">
                <a:latin typeface="Arial" panose="020B0604020202020204" pitchFamily="34" charset="0"/>
                <a:cs typeface="Arial" panose="020B0604020202020204" pitchFamily="34" charset="0"/>
              </a:rPr>
              <a:t>The </a:t>
            </a:r>
            <a:r>
              <a:rPr lang="de-CH" baseline="0" dirty="0" err="1">
                <a:latin typeface="Arial" panose="020B0604020202020204" pitchFamily="34" charset="0"/>
                <a:cs typeface="Arial" panose="020B0604020202020204" pitchFamily="34" charset="0"/>
              </a:rPr>
              <a:t>second</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misinterpretation</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is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that</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difference</a:t>
            </a:r>
            <a:r>
              <a:rPr lang="de-CH" baseline="0" dirty="0">
                <a:latin typeface="Arial" panose="020B0604020202020204" pitchFamily="34" charset="0"/>
                <a:cs typeface="Arial" panose="020B0604020202020204" pitchFamily="34" charset="0"/>
              </a:rPr>
              <a:t> in </a:t>
            </a:r>
            <a:r>
              <a:rPr lang="de-CH" baseline="0" dirty="0" err="1">
                <a:latin typeface="Arial" panose="020B0604020202020204" pitchFamily="34" charset="0"/>
                <a:cs typeface="Arial" panose="020B0604020202020204" pitchFamily="34" charset="0"/>
              </a:rPr>
              <a:t>significance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levels</a:t>
            </a:r>
            <a:r>
              <a:rPr lang="de-CH" baseline="0" dirty="0">
                <a:latin typeface="Arial" panose="020B0604020202020204" pitchFamily="34" charset="0"/>
                <a:cs typeface="Arial" panose="020B0604020202020204" pitchFamily="34" charset="0"/>
              </a:rPr>
              <a:t> – </a:t>
            </a:r>
            <a:r>
              <a:rPr lang="de-CH" baseline="0" dirty="0" err="1">
                <a:latin typeface="Arial" panose="020B0604020202020204" pitchFamily="34" charset="0"/>
                <a:cs typeface="Arial" panose="020B0604020202020204" pitchFamily="34" charset="0"/>
              </a:rPr>
              <a:t>below</a:t>
            </a:r>
            <a:r>
              <a:rPr lang="de-CH" baseline="0" dirty="0">
                <a:latin typeface="Arial" panose="020B0604020202020204" pitchFamily="34" charset="0"/>
                <a:cs typeface="Arial" panose="020B0604020202020204" pitchFamily="34" charset="0"/>
              </a:rPr>
              <a:t> .05 vs. </a:t>
            </a:r>
            <a:r>
              <a:rPr lang="de-CH" baseline="0" dirty="0" err="1">
                <a:latin typeface="Arial" panose="020B0604020202020204" pitchFamily="34" charset="0"/>
                <a:cs typeface="Arial" panose="020B0604020202020204" pitchFamily="34" charset="0"/>
              </a:rPr>
              <a:t>above</a:t>
            </a:r>
            <a:r>
              <a:rPr lang="de-CH" baseline="0" dirty="0">
                <a:latin typeface="Arial" panose="020B0604020202020204" pitchFamily="34" charset="0"/>
                <a:cs typeface="Arial" panose="020B0604020202020204" pitchFamily="34" charset="0"/>
              </a:rPr>
              <a:t> .05 – </a:t>
            </a:r>
            <a:r>
              <a:rPr lang="de-CH" baseline="0" dirty="0" err="1">
                <a:latin typeface="Arial" panose="020B0604020202020204" pitchFamily="34" charset="0"/>
                <a:cs typeface="Arial" panose="020B0604020202020204" pitchFamily="34" charset="0"/>
              </a:rPr>
              <a:t>indicates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that</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learning</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effects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differed</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between</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each</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other</a:t>
            </a:r>
            <a:r>
              <a:rPr lang="de-CH" baseline="0" dirty="0">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de-CH" baseline="0" dirty="0" err="1">
                <a:latin typeface="Arial" panose="020B0604020202020204" pitchFamily="34" charset="0"/>
                <a:cs typeface="Arial" panose="020B0604020202020204" pitchFamily="34" charset="0"/>
              </a:rPr>
              <a:t>However</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from</a:t>
            </a:r>
            <a:r>
              <a:rPr lang="de-CH" baseline="0" dirty="0">
                <a:latin typeface="Arial" panose="020B0604020202020204" pitchFamily="34" charset="0"/>
                <a:cs typeface="Arial" panose="020B0604020202020204" pitchFamily="34" charset="0"/>
              </a:rPr>
              <a:t> a </a:t>
            </a:r>
            <a:r>
              <a:rPr lang="de-CH" i="0" baseline="0" dirty="0">
                <a:latin typeface="Arial" panose="020B0604020202020204" pitchFamily="34" charset="0"/>
                <a:cs typeface="Arial" panose="020B0604020202020204" pitchFamily="34" charset="0"/>
              </a:rPr>
              <a:t>p</a:t>
            </a:r>
            <a:r>
              <a:rPr lang="de-CH" baseline="0" dirty="0">
                <a:latin typeface="Arial" panose="020B0604020202020204" pitchFamily="34" charset="0"/>
                <a:cs typeface="Arial" panose="020B0604020202020204" pitchFamily="34" charset="0"/>
              </a:rPr>
              <a:t>-</a:t>
            </a:r>
            <a:r>
              <a:rPr lang="de-CH" baseline="0" dirty="0" err="1">
                <a:latin typeface="Arial" panose="020B0604020202020204" pitchFamily="34" charset="0"/>
                <a:cs typeface="Arial" panose="020B0604020202020204" pitchFamily="34" charset="0"/>
              </a:rPr>
              <a:t>value</a:t>
            </a:r>
            <a:r>
              <a:rPr lang="de-CH" baseline="0" dirty="0">
                <a:latin typeface="Arial" panose="020B0604020202020204" pitchFamily="34" charset="0"/>
                <a:cs typeface="Arial" panose="020B0604020202020204" pitchFamily="34" charset="0"/>
              </a:rPr>
              <a:t> &gt; .05 </a:t>
            </a:r>
            <a:r>
              <a:rPr lang="de-CH" baseline="0" dirty="0" err="1">
                <a:latin typeface="Arial" panose="020B0604020202020204" pitchFamily="34" charset="0"/>
                <a:cs typeface="Arial" panose="020B0604020202020204" pitchFamily="34" charset="0"/>
              </a:rPr>
              <a:t>sadly</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we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cannot</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conclude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anything</a:t>
            </a:r>
            <a:r>
              <a:rPr lang="de-CH" baseline="0" dirty="0">
                <a:latin typeface="Arial" panose="020B0604020202020204" pitchFamily="34" charset="0"/>
                <a:cs typeface="Arial" panose="020B0604020202020204" pitchFamily="34" charset="0"/>
              </a:rPr>
              <a:t> – </a:t>
            </a:r>
            <a:r>
              <a:rPr lang="de-CH" baseline="0" dirty="0" err="1">
                <a:latin typeface="Arial" panose="020B0604020202020204" pitchFamily="34" charset="0"/>
                <a:cs typeface="Arial" panose="020B0604020202020204" pitchFamily="34" charset="0"/>
              </a:rPr>
              <a:t>either</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there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is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no</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effect</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or</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we</a:t>
            </a:r>
            <a:r>
              <a:rPr lang="de-CH" baseline="0" dirty="0">
                <a:latin typeface="Arial" panose="020B0604020202020204" pitchFamily="34" charset="0"/>
                <a:cs typeface="Arial" panose="020B0604020202020204" pitchFamily="34" charset="0"/>
              </a:rPr>
              <a:t> just </a:t>
            </a:r>
            <a:r>
              <a:rPr lang="de-CH" baseline="0" dirty="0" err="1">
                <a:latin typeface="Arial" panose="020B0604020202020204" pitchFamily="34" charset="0"/>
                <a:cs typeface="Arial" panose="020B0604020202020204" pitchFamily="34" charset="0"/>
              </a:rPr>
              <a:t>did</a:t>
            </a:r>
            <a:r>
              <a:rPr lang="de-CH" baseline="0" dirty="0">
                <a:latin typeface="Arial" panose="020B0604020202020204" pitchFamily="34" charset="0"/>
                <a:cs typeface="Arial" panose="020B0604020202020204" pitchFamily="34" charset="0"/>
              </a:rPr>
              <a:t> not find it. Also, a </a:t>
            </a:r>
            <a:r>
              <a:rPr lang="de-CH" baseline="0" dirty="0" err="1">
                <a:latin typeface="Arial" panose="020B0604020202020204" pitchFamily="34" charset="0"/>
                <a:cs typeface="Arial" panose="020B0604020202020204" pitchFamily="34" charset="0"/>
              </a:rPr>
              <a:t>difference</a:t>
            </a:r>
            <a:r>
              <a:rPr lang="de-CH" baseline="0" dirty="0">
                <a:latin typeface="Arial" panose="020B0604020202020204" pitchFamily="34" charset="0"/>
                <a:cs typeface="Arial" panose="020B0604020202020204" pitchFamily="34" charset="0"/>
              </a:rPr>
              <a:t> in p-</a:t>
            </a:r>
            <a:r>
              <a:rPr lang="de-CH" baseline="0" dirty="0" err="1">
                <a:latin typeface="Arial" panose="020B0604020202020204" pitchFamily="34" charset="0"/>
                <a:cs typeface="Arial" panose="020B0604020202020204" pitchFamily="34" charset="0"/>
              </a:rPr>
              <a:t>values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does</a:t>
            </a:r>
            <a:r>
              <a:rPr lang="de-CH" baseline="0" dirty="0">
                <a:latin typeface="Arial" panose="020B0604020202020204" pitchFamily="34" charset="0"/>
                <a:cs typeface="Arial" panose="020B0604020202020204" pitchFamily="34" charset="0"/>
              </a:rPr>
              <a:t> not </a:t>
            </a:r>
            <a:r>
              <a:rPr lang="de-CH" baseline="0" dirty="0" err="1">
                <a:latin typeface="Arial" panose="020B0604020202020204" pitchFamily="34" charset="0"/>
                <a:cs typeface="Arial" panose="020B0604020202020204" pitchFamily="34" charset="0"/>
              </a:rPr>
              <a:t>yet</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indicate</a:t>
            </a:r>
            <a:r>
              <a:rPr lang="de-CH" baseline="0" dirty="0">
                <a:latin typeface="Arial" panose="020B0604020202020204" pitchFamily="34" charset="0"/>
                <a:cs typeface="Arial" panose="020B0604020202020204" pitchFamily="34" charset="0"/>
              </a:rPr>
              <a:t> a </a:t>
            </a:r>
            <a:r>
              <a:rPr lang="de-CH" baseline="0" dirty="0" err="1">
                <a:latin typeface="Arial" panose="020B0604020202020204" pitchFamily="34" charset="0"/>
                <a:cs typeface="Arial" panose="020B0604020202020204" pitchFamily="34" charset="0"/>
              </a:rPr>
              <a:t>difference</a:t>
            </a:r>
            <a:r>
              <a:rPr lang="de-CH" baseline="0" dirty="0">
                <a:latin typeface="Arial" panose="020B0604020202020204" pitchFamily="34" charset="0"/>
                <a:cs typeface="Arial" panose="020B0604020202020204" pitchFamily="34" charset="0"/>
              </a:rPr>
              <a:t> in </a:t>
            </a:r>
            <a:r>
              <a:rPr lang="de-CH" baseline="0" dirty="0" err="1">
                <a:latin typeface="Arial" panose="020B0604020202020204" pitchFamily="34" charset="0"/>
                <a:cs typeface="Arial" panose="020B0604020202020204" pitchFamily="34" charset="0"/>
              </a:rPr>
              <a:t>effects</a:t>
            </a:r>
            <a:r>
              <a:rPr lang="de-CH" baseline="0" dirty="0">
                <a:latin typeface="Arial" panose="020B0604020202020204" pitchFamily="34" charset="0"/>
                <a:cs typeface="Arial" panose="020B0604020202020204" pitchFamily="34" charset="0"/>
              </a:rPr>
              <a:t> – </a:t>
            </a:r>
            <a:r>
              <a:rPr lang="de-CH" baseline="0" dirty="0" err="1">
                <a:latin typeface="Arial" panose="020B0604020202020204" pitchFamily="34" charset="0"/>
                <a:cs typeface="Arial" panose="020B0604020202020204" pitchFamily="34" charset="0"/>
              </a:rPr>
              <a:t>this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would</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have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to</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be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tested</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directly</a:t>
            </a:r>
            <a:r>
              <a:rPr lang="de-CH" baseline="0" dirty="0">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de-CH" baseline="0" dirty="0" err="1">
                <a:latin typeface="Arial" panose="020B0604020202020204" pitchFamily="34" charset="0"/>
                <a:cs typeface="Arial" panose="020B0604020202020204" pitchFamily="34" charset="0"/>
              </a:rPr>
              <a:t>Empirical</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research</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has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repeatedly</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shown</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that</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from</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psychology</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undergraduates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to</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experienced</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researchers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people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make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these</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mistakes</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and</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put</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them</a:t>
            </a:r>
            <a:r>
              <a:rPr lang="de-CH" baseline="0" dirty="0">
                <a:latin typeface="Arial" panose="020B0604020202020204" pitchFamily="34" charset="0"/>
                <a:cs typeface="Arial" panose="020B0604020202020204" pitchFamily="34" charset="0"/>
              </a:rPr>
              <a:t> in </a:t>
            </a:r>
            <a:r>
              <a:rPr lang="de-CH" baseline="0" dirty="0" err="1">
                <a:latin typeface="Arial" panose="020B0604020202020204" pitchFamily="34" charset="0"/>
                <a:cs typeface="Arial" panose="020B0604020202020204" pitchFamily="34" charset="0"/>
              </a:rPr>
              <a:t>their</a:t>
            </a:r>
            <a:r>
              <a:rPr lang="de-CH" baseline="0" dirty="0">
                <a:latin typeface="Arial" panose="020B0604020202020204" pitchFamily="34" charset="0"/>
                <a:cs typeface="Arial" panose="020B0604020202020204" pitchFamily="34" charset="0"/>
              </a:rPr>
              <a:t> </a:t>
            </a:r>
            <a:r>
              <a:rPr lang="de-CH" baseline="0" dirty="0" err="1">
                <a:latin typeface="Arial" panose="020B0604020202020204" pitchFamily="34" charset="0"/>
                <a:cs typeface="Arial" panose="020B0604020202020204" pitchFamily="34" charset="0"/>
              </a:rPr>
              <a:t>papers</a:t>
            </a:r>
            <a:r>
              <a:rPr lang="de-CH" baseline="0" dirty="0">
                <a:latin typeface="Arial" panose="020B0604020202020204" pitchFamily="34" charset="0"/>
                <a:cs typeface="Arial" panose="020B0604020202020204" pitchFamily="34" charset="0"/>
              </a:rPr>
              <a:t>.</a:t>
            </a:r>
            <a:endParaRPr lang="de-CH"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5FD76F5-FD8A-43F8-A71E-677C1219F26E}" type="slidenum">
              <a:rPr lang="de-CH" smtClean="0"/>
              <a:t>32</a:t>
            </a:fld>
            <a:endParaRPr lang="de-CH"/>
          </a:p>
        </p:txBody>
      </p:sp>
    </p:spTree>
    <p:extLst>
      <p:ext uri="{BB962C8B-B14F-4D97-AF65-F5344CB8AC3E}">
        <p14:creationId xmlns:p14="http://schemas.microsoft.com/office/powerpoint/2010/main" val="587338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Design für Workshop</a:t>
            </a:r>
          </a:p>
        </p:txBody>
      </p:sp>
      <p:sp>
        <p:nvSpPr>
          <p:cNvPr id="4" name="Slide Number Placeholder 3"/>
          <p:cNvSpPr>
            <a:spLocks noGrp="1"/>
          </p:cNvSpPr>
          <p:nvPr>
            <p:ph type="sldNum" sz="quarter" idx="10"/>
          </p:nvPr>
        </p:nvSpPr>
        <p:spPr/>
        <p:txBody>
          <a:bodyPr/>
          <a:lstStyle/>
          <a:p>
            <a:fld id="{71710486-469B-4E3B-A157-159A85BB2036}" type="slidenum">
              <a:rPr lang="de-CH" smtClean="0"/>
              <a:t>3</a:t>
            </a:fld>
            <a:endParaRPr lang="de-CH"/>
          </a:p>
        </p:txBody>
      </p:sp>
    </p:spTree>
    <p:extLst>
      <p:ext uri="{BB962C8B-B14F-4D97-AF65-F5344CB8AC3E}">
        <p14:creationId xmlns:p14="http://schemas.microsoft.com/office/powerpoint/2010/main" val="1398422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Ich schätze diesen Mittelwert (1.55) – wie unsicher ist diese Schätzung? (Ich habe ja nur eine begrenzte Stichprobe).</a:t>
            </a:r>
          </a:p>
          <a:p>
            <a:r>
              <a:rPr lang="de-CH"/>
              <a:t>Lösung: Wir haben Information über die Streuung in der Population, die wir nämlich in der Standardabweichung zusammengefasst haben.</a:t>
            </a:r>
          </a:p>
          <a:p>
            <a:r>
              <a:rPr lang="de-CH"/>
              <a:t>Dieser Stichprobenwert kann also einen Hinweis darauf geben, wie stark die Werte in der Population schwanken.</a:t>
            </a:r>
          </a:p>
          <a:p>
            <a:r>
              <a:rPr lang="de-CH"/>
              <a:t>Je mehr Werte wir aus der Population ziehen, desto weniger werden diese schwanken – der Standardfehler unserer Mittelwertsschätzungen wird somit geringer werden – sie nähern sich im Schnitt immer Stärker dem wahren Populationsmittelwert an – ihre Varianz wird also geringer.</a:t>
            </a:r>
          </a:p>
          <a:p>
            <a:endParaRPr lang="en-US" i="1">
              <a:solidFill>
                <a:schemeClr val="tx1"/>
              </a:solidFill>
              <a:latin typeface="Times New Roman" panose="02020603050405020304" pitchFamily="18" charset="0"/>
              <a:cs typeface="Times New Roman" panose="02020603050405020304" pitchFamily="18" charset="0"/>
            </a:endParaRPr>
          </a:p>
          <a:p>
            <a:r>
              <a:rPr lang="en-US" i="1">
                <a:solidFill>
                  <a:schemeClr val="tx1"/>
                </a:solidFill>
                <a:latin typeface="Times New Roman" panose="02020603050405020304" pitchFamily="18" charset="0"/>
                <a:cs typeface="Times New Roman" panose="02020603050405020304" pitchFamily="18" charset="0"/>
              </a:rPr>
              <a:t>CI v.s Capture Percentage</a:t>
            </a:r>
            <a:r>
              <a:rPr lang="en-US" i="1" baseline="0">
                <a:solidFill>
                  <a:schemeClr val="tx1"/>
                </a:solidFill>
                <a:latin typeface="Times New Roman" panose="02020603050405020304" pitchFamily="18" charset="0"/>
                <a:cs typeface="Times New Roman" panose="02020603050405020304" pitchFamily="18" charset="0"/>
              </a:rPr>
              <a:t> (CP):</a:t>
            </a:r>
          </a:p>
          <a:p>
            <a:r>
              <a:rPr lang="en-US" i="1">
                <a:solidFill>
                  <a:schemeClr val="tx1"/>
                </a:solidFill>
                <a:latin typeface="Times New Roman" panose="02020603050405020304" pitchFamily="18" charset="0"/>
                <a:cs typeface="Times New Roman" panose="02020603050405020304" pitchFamily="18" charset="0"/>
              </a:rPr>
              <a:t>https://www.r-bloggers.com/the-difference-between-a-confidence-interval-and-a-capture-percentage/</a:t>
            </a:r>
          </a:p>
        </p:txBody>
      </p:sp>
      <p:sp>
        <p:nvSpPr>
          <p:cNvPr id="4" name="Slide Number Placeholder 3"/>
          <p:cNvSpPr>
            <a:spLocks noGrp="1"/>
          </p:cNvSpPr>
          <p:nvPr>
            <p:ph type="sldNum" sz="quarter" idx="10"/>
          </p:nvPr>
        </p:nvSpPr>
        <p:spPr/>
        <p:txBody>
          <a:bodyPr/>
          <a:lstStyle/>
          <a:p>
            <a:fld id="{71710486-469B-4E3B-A157-159A85BB2036}" type="slidenum">
              <a:rPr lang="de-CH" smtClean="0"/>
              <a:t>33</a:t>
            </a:fld>
            <a:endParaRPr lang="de-CH"/>
          </a:p>
        </p:txBody>
      </p:sp>
    </p:spTree>
    <p:extLst>
      <p:ext uri="{BB962C8B-B14F-4D97-AF65-F5344CB8AC3E}">
        <p14:creationId xmlns:p14="http://schemas.microsoft.com/office/powerpoint/2010/main" val="2619247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Ich schätze diesen Mittelwert (1.55) – wie unsicher ist diese Schätzung? (Ich habe ja nur eine begrenzte Stichprobe).</a:t>
            </a:r>
          </a:p>
          <a:p>
            <a:r>
              <a:rPr lang="de-CH"/>
              <a:t>Lösung: Wir haben Information über die Streuung in der Population, die wir nämlich in der Standardabweichung zusammengefasst haben.</a:t>
            </a:r>
          </a:p>
          <a:p>
            <a:r>
              <a:rPr lang="de-CH"/>
              <a:t>Dieser Stichprobenwert kann also einen Hinweis darauf geben, wie stark die Werte in der Population schwanken.</a:t>
            </a:r>
          </a:p>
          <a:p>
            <a:r>
              <a:rPr lang="de-CH"/>
              <a:t>Je mehr Werte wir aus der Population ziehen, desto weniger werden diese schwanken – der Standardfehler unserer Mittelwertsschätzungen wird somit geringer werden – sie nähern sich im Schnitt immer Stärker dem wahren Populationsmittelwert an – ihre Varianz wird also geringer.</a:t>
            </a:r>
          </a:p>
          <a:p>
            <a:endParaRPr lang="en-US" i="1">
              <a:solidFill>
                <a:schemeClr val="tx1"/>
              </a:solidFill>
              <a:latin typeface="Times New Roman" panose="02020603050405020304" pitchFamily="18" charset="0"/>
              <a:cs typeface="Times New Roman" panose="02020603050405020304" pitchFamily="18" charset="0"/>
            </a:endParaRPr>
          </a:p>
          <a:p>
            <a:r>
              <a:rPr lang="en-US" i="1">
                <a:solidFill>
                  <a:schemeClr val="tx1"/>
                </a:solidFill>
                <a:latin typeface="Times New Roman" panose="02020603050405020304" pitchFamily="18" charset="0"/>
                <a:cs typeface="Times New Roman" panose="02020603050405020304" pitchFamily="18" charset="0"/>
              </a:rPr>
              <a:t>CI v.s Capture Percentage</a:t>
            </a:r>
            <a:r>
              <a:rPr lang="en-US" i="1" baseline="0">
                <a:solidFill>
                  <a:schemeClr val="tx1"/>
                </a:solidFill>
                <a:latin typeface="Times New Roman" panose="02020603050405020304" pitchFamily="18" charset="0"/>
                <a:cs typeface="Times New Roman" panose="02020603050405020304" pitchFamily="18" charset="0"/>
              </a:rPr>
              <a:t> (CP):</a:t>
            </a:r>
          </a:p>
          <a:p>
            <a:r>
              <a:rPr lang="en-US" i="1">
                <a:solidFill>
                  <a:schemeClr val="tx1"/>
                </a:solidFill>
                <a:latin typeface="Times New Roman" panose="02020603050405020304" pitchFamily="18" charset="0"/>
                <a:cs typeface="Times New Roman" panose="02020603050405020304" pitchFamily="18" charset="0"/>
              </a:rPr>
              <a:t>https://www.r-bloggers.com/the-difference-between-a-confidence-interval-and-a-capture-percentage/</a:t>
            </a:r>
          </a:p>
        </p:txBody>
      </p:sp>
      <p:sp>
        <p:nvSpPr>
          <p:cNvPr id="4" name="Slide Number Placeholder 3"/>
          <p:cNvSpPr>
            <a:spLocks noGrp="1"/>
          </p:cNvSpPr>
          <p:nvPr>
            <p:ph type="sldNum" sz="quarter" idx="10"/>
          </p:nvPr>
        </p:nvSpPr>
        <p:spPr/>
        <p:txBody>
          <a:bodyPr/>
          <a:lstStyle/>
          <a:p>
            <a:fld id="{71710486-469B-4E3B-A157-159A85BB2036}" type="slidenum">
              <a:rPr lang="de-CH" smtClean="0"/>
              <a:t>34</a:t>
            </a:fld>
            <a:endParaRPr lang="de-CH"/>
          </a:p>
        </p:txBody>
      </p:sp>
    </p:spTree>
    <p:extLst>
      <p:ext uri="{BB962C8B-B14F-4D97-AF65-F5344CB8AC3E}">
        <p14:creationId xmlns:p14="http://schemas.microsoft.com/office/powerpoint/2010/main" val="4092615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Ich schätze diesen Mittelwert (1.55) – wie unsicher ist diese Schätzung? (Ich habe ja nur eine begrenzte Stichprobe).</a:t>
            </a:r>
          </a:p>
          <a:p>
            <a:r>
              <a:rPr lang="de-CH"/>
              <a:t>Lösung: Wir haben Information über die Streuung in der Population, die wir nämlich in der Standardabweichung zusammengefasst haben.</a:t>
            </a:r>
          </a:p>
          <a:p>
            <a:r>
              <a:rPr lang="de-CH"/>
              <a:t>Dieser Stichprobenwert kann also einen Hinweis darauf geben, wie stark die Werte in der Population schwanken.</a:t>
            </a:r>
          </a:p>
          <a:p>
            <a:r>
              <a:rPr lang="de-CH"/>
              <a:t>Je mehr Werte wir aus der Population ziehen, desto weniger werden diese schwanken – der Standardfehler unserer Mittelwertsschätzungen wird somit geringer werden – sie nähern sich im Schnitt immer Stärker dem wahren Populationsmittelwert an – ihre Varianz wird also geringer.</a:t>
            </a:r>
          </a:p>
          <a:p>
            <a:endParaRPr lang="en-US" i="1">
              <a:solidFill>
                <a:schemeClr val="tx1"/>
              </a:solidFill>
              <a:latin typeface="Times New Roman" panose="02020603050405020304" pitchFamily="18" charset="0"/>
              <a:cs typeface="Times New Roman" panose="02020603050405020304" pitchFamily="18" charset="0"/>
            </a:endParaRPr>
          </a:p>
          <a:p>
            <a:r>
              <a:rPr lang="en-US" i="1">
                <a:solidFill>
                  <a:schemeClr val="tx1"/>
                </a:solidFill>
                <a:latin typeface="Times New Roman" panose="02020603050405020304" pitchFamily="18" charset="0"/>
                <a:cs typeface="Times New Roman" panose="02020603050405020304" pitchFamily="18" charset="0"/>
              </a:rPr>
              <a:t>CI v.s Capture Percentage</a:t>
            </a:r>
            <a:r>
              <a:rPr lang="en-US" i="1" baseline="0">
                <a:solidFill>
                  <a:schemeClr val="tx1"/>
                </a:solidFill>
                <a:latin typeface="Times New Roman" panose="02020603050405020304" pitchFamily="18" charset="0"/>
                <a:cs typeface="Times New Roman" panose="02020603050405020304" pitchFamily="18" charset="0"/>
              </a:rPr>
              <a:t> (CP):</a:t>
            </a:r>
          </a:p>
          <a:p>
            <a:r>
              <a:rPr lang="en-US" i="1">
                <a:solidFill>
                  <a:schemeClr val="tx1"/>
                </a:solidFill>
                <a:latin typeface="Times New Roman" panose="02020603050405020304" pitchFamily="18" charset="0"/>
                <a:cs typeface="Times New Roman" panose="02020603050405020304" pitchFamily="18" charset="0"/>
              </a:rPr>
              <a:t>https://www.r-bloggers.com/the-difference-between-a-confidence-interval-and-a-capture-percentage/</a:t>
            </a:r>
          </a:p>
        </p:txBody>
      </p:sp>
      <p:sp>
        <p:nvSpPr>
          <p:cNvPr id="4" name="Slide Number Placeholder 3"/>
          <p:cNvSpPr>
            <a:spLocks noGrp="1"/>
          </p:cNvSpPr>
          <p:nvPr>
            <p:ph type="sldNum" sz="quarter" idx="10"/>
          </p:nvPr>
        </p:nvSpPr>
        <p:spPr/>
        <p:txBody>
          <a:bodyPr/>
          <a:lstStyle/>
          <a:p>
            <a:fld id="{71710486-469B-4E3B-A157-159A85BB2036}" type="slidenum">
              <a:rPr lang="de-CH" smtClean="0"/>
              <a:t>35</a:t>
            </a:fld>
            <a:endParaRPr lang="de-CH"/>
          </a:p>
        </p:txBody>
      </p:sp>
    </p:spTree>
    <p:extLst>
      <p:ext uri="{BB962C8B-B14F-4D97-AF65-F5344CB8AC3E}">
        <p14:creationId xmlns:p14="http://schemas.microsoft.com/office/powerpoint/2010/main" val="3778053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A p-value is not very informative</a:t>
            </a:r>
          </a:p>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36</a:t>
            </a:fld>
            <a:endParaRPr lang="de-CH"/>
          </a:p>
        </p:txBody>
      </p:sp>
    </p:spTree>
    <p:extLst>
      <p:ext uri="{BB962C8B-B14F-4D97-AF65-F5344CB8AC3E}">
        <p14:creationId xmlns:p14="http://schemas.microsoft.com/office/powerpoint/2010/main" val="1903417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Ich schätze diesen Mittelwert (1.55) – wie unsicher ist diese Schätzung? (Ich habe ja nur eine begrenzte Stichprobe).</a:t>
            </a:r>
          </a:p>
          <a:p>
            <a:r>
              <a:rPr lang="de-CH"/>
              <a:t>Lösung: Wir haben Information über die Streuung in der Population, die wir nämlich in der Standardabweichung zusammengefasst haben.</a:t>
            </a:r>
          </a:p>
          <a:p>
            <a:r>
              <a:rPr lang="de-CH"/>
              <a:t>Dieser Stichprobenwert kann also einen Hinweis darauf geben, wie stark die Werte in der Population schwanken.</a:t>
            </a:r>
          </a:p>
          <a:p>
            <a:r>
              <a:rPr lang="de-CH"/>
              <a:t>Je mehr Werte wir aus der Population ziehen, desto weniger werden diese schwanken – der Standardfehler unserer Mittelwertsschätzungen wird somit geringer werden – sie nähern sich im Schnitt immer Stärker dem wahren Populationsmittelwert an – ihre Varianz wird also geringer.</a:t>
            </a:r>
          </a:p>
          <a:p>
            <a:endParaRPr lang="en-US" i="1">
              <a:solidFill>
                <a:schemeClr val="tx1"/>
              </a:solidFill>
              <a:latin typeface="Times New Roman" panose="02020603050405020304" pitchFamily="18" charset="0"/>
              <a:cs typeface="Times New Roman" panose="02020603050405020304" pitchFamily="18" charset="0"/>
            </a:endParaRPr>
          </a:p>
          <a:p>
            <a:r>
              <a:rPr lang="en-US" i="1">
                <a:solidFill>
                  <a:schemeClr val="tx1"/>
                </a:solidFill>
                <a:latin typeface="Times New Roman" panose="02020603050405020304" pitchFamily="18" charset="0"/>
                <a:cs typeface="Times New Roman" panose="02020603050405020304" pitchFamily="18" charset="0"/>
              </a:rPr>
              <a:t>CI v.s Capture Percentage</a:t>
            </a:r>
            <a:r>
              <a:rPr lang="en-US" i="1" baseline="0">
                <a:solidFill>
                  <a:schemeClr val="tx1"/>
                </a:solidFill>
                <a:latin typeface="Times New Roman" panose="02020603050405020304" pitchFamily="18" charset="0"/>
                <a:cs typeface="Times New Roman" panose="02020603050405020304" pitchFamily="18" charset="0"/>
              </a:rPr>
              <a:t> (CP):</a:t>
            </a:r>
          </a:p>
          <a:p>
            <a:r>
              <a:rPr lang="en-US" i="1">
                <a:solidFill>
                  <a:schemeClr val="tx1"/>
                </a:solidFill>
                <a:latin typeface="Times New Roman" panose="02020603050405020304" pitchFamily="18" charset="0"/>
                <a:cs typeface="Times New Roman" panose="02020603050405020304" pitchFamily="18" charset="0"/>
              </a:rPr>
              <a:t>https://www.r-bloggers.com/the-difference-between-a-confidence-interval-and-a-capture-percentage/</a:t>
            </a:r>
          </a:p>
        </p:txBody>
      </p:sp>
      <p:sp>
        <p:nvSpPr>
          <p:cNvPr id="4" name="Slide Number Placeholder 3"/>
          <p:cNvSpPr>
            <a:spLocks noGrp="1"/>
          </p:cNvSpPr>
          <p:nvPr>
            <p:ph type="sldNum" sz="quarter" idx="10"/>
          </p:nvPr>
        </p:nvSpPr>
        <p:spPr/>
        <p:txBody>
          <a:bodyPr/>
          <a:lstStyle/>
          <a:p>
            <a:fld id="{71710486-469B-4E3B-A157-159A85BB2036}" type="slidenum">
              <a:rPr lang="de-CH" smtClean="0"/>
              <a:t>37</a:t>
            </a:fld>
            <a:endParaRPr lang="de-CH"/>
          </a:p>
        </p:txBody>
      </p:sp>
    </p:spTree>
    <p:extLst>
      <p:ext uri="{BB962C8B-B14F-4D97-AF65-F5344CB8AC3E}">
        <p14:creationId xmlns:p14="http://schemas.microsoft.com/office/powerpoint/2010/main" val="3372713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Ich schätze diesen Mittelwert (1.55) – wie unsicher ist diese Schätzung? (Ich habe ja nur eine begrenzte Stichprobe).</a:t>
            </a:r>
          </a:p>
          <a:p>
            <a:r>
              <a:rPr lang="de-CH"/>
              <a:t>Lösung: Wir haben Information über die Streuung in der Population, die wir nämlich in der Standardabweichung zusammengefasst haben.</a:t>
            </a:r>
          </a:p>
          <a:p>
            <a:r>
              <a:rPr lang="de-CH"/>
              <a:t>Dieser Stichprobenwert kann also einen Hinweis darauf geben, wie stark die Werte in der Population schwanken.</a:t>
            </a:r>
          </a:p>
          <a:p>
            <a:r>
              <a:rPr lang="de-CH"/>
              <a:t>Je mehr Werte wir aus der Population ziehen, desto weniger werden diese schwanken – der Standardfehler unserer Mittelwertsschätzungen wird somit geringer werden – sie nähern sich im Schnitt immer Stärker dem wahren Populationsmittelwert an – ihre Varianz wird also geringer.</a:t>
            </a:r>
          </a:p>
          <a:p>
            <a:endParaRPr lang="en-US" i="1">
              <a:solidFill>
                <a:schemeClr val="tx1"/>
              </a:solidFill>
              <a:latin typeface="Times New Roman" panose="02020603050405020304" pitchFamily="18" charset="0"/>
              <a:cs typeface="Times New Roman" panose="02020603050405020304" pitchFamily="18" charset="0"/>
            </a:endParaRPr>
          </a:p>
          <a:p>
            <a:r>
              <a:rPr lang="en-US" i="1">
                <a:solidFill>
                  <a:schemeClr val="tx1"/>
                </a:solidFill>
                <a:latin typeface="Times New Roman" panose="02020603050405020304" pitchFamily="18" charset="0"/>
                <a:cs typeface="Times New Roman" panose="02020603050405020304" pitchFamily="18" charset="0"/>
              </a:rPr>
              <a:t>CI v.s Capture Percentage</a:t>
            </a:r>
            <a:r>
              <a:rPr lang="en-US" i="1" baseline="0">
                <a:solidFill>
                  <a:schemeClr val="tx1"/>
                </a:solidFill>
                <a:latin typeface="Times New Roman" panose="02020603050405020304" pitchFamily="18" charset="0"/>
                <a:cs typeface="Times New Roman" panose="02020603050405020304" pitchFamily="18" charset="0"/>
              </a:rPr>
              <a:t> (CP):</a:t>
            </a:r>
          </a:p>
          <a:p>
            <a:r>
              <a:rPr lang="en-US" i="1">
                <a:solidFill>
                  <a:schemeClr val="tx1"/>
                </a:solidFill>
                <a:latin typeface="Times New Roman" panose="02020603050405020304" pitchFamily="18" charset="0"/>
                <a:cs typeface="Times New Roman" panose="02020603050405020304" pitchFamily="18" charset="0"/>
              </a:rPr>
              <a:t>https://www.r-bloggers.com/the-difference-between-a-confidence-interval-and-a-capture-percentage/</a:t>
            </a:r>
          </a:p>
        </p:txBody>
      </p:sp>
      <p:sp>
        <p:nvSpPr>
          <p:cNvPr id="4" name="Slide Number Placeholder 3"/>
          <p:cNvSpPr>
            <a:spLocks noGrp="1"/>
          </p:cNvSpPr>
          <p:nvPr>
            <p:ph type="sldNum" sz="quarter" idx="10"/>
          </p:nvPr>
        </p:nvSpPr>
        <p:spPr/>
        <p:txBody>
          <a:bodyPr/>
          <a:lstStyle/>
          <a:p>
            <a:fld id="{71710486-469B-4E3B-A157-159A85BB2036}" type="slidenum">
              <a:rPr lang="de-CH" smtClean="0"/>
              <a:t>38</a:t>
            </a:fld>
            <a:endParaRPr lang="de-CH"/>
          </a:p>
        </p:txBody>
      </p:sp>
    </p:spTree>
    <p:extLst>
      <p:ext uri="{BB962C8B-B14F-4D97-AF65-F5344CB8AC3E}">
        <p14:creationId xmlns:p14="http://schemas.microsoft.com/office/powerpoint/2010/main" val="2966010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Eine</a:t>
            </a:r>
            <a:r>
              <a:rPr lang="de-CH" baseline="0"/>
              <a:t> Lernforscherin hat eine Hypothese dazu, was eine spezifische Lehrmethode effektiv macht.</a:t>
            </a:r>
          </a:p>
          <a:p>
            <a:r>
              <a:rPr lang="de-CH" baseline="0"/>
              <a:t>Sie führt ein Experiment durch in dem 50 Studierende mit dieser Lehrmethode lernen,</a:t>
            </a:r>
          </a:p>
          <a:p>
            <a:r>
              <a:rPr lang="de-CH" baseline="0"/>
              <a:t>Eine Vergleichsgruppe B von 50 weiteren Studierenden lernt ohne diese Eigenschaft.</a:t>
            </a:r>
            <a:endParaRPr lang="de-CH"/>
          </a:p>
        </p:txBody>
      </p:sp>
      <p:sp>
        <p:nvSpPr>
          <p:cNvPr id="4" name="Slide Number Placeholder 3"/>
          <p:cNvSpPr>
            <a:spLocks noGrp="1"/>
          </p:cNvSpPr>
          <p:nvPr>
            <p:ph type="sldNum" sz="quarter" idx="10"/>
          </p:nvPr>
        </p:nvSpPr>
        <p:spPr/>
        <p:txBody>
          <a:bodyPr/>
          <a:lstStyle/>
          <a:p>
            <a:fld id="{71710486-469B-4E3B-A157-159A85BB2036}" type="slidenum">
              <a:rPr lang="de-CH" smtClean="0"/>
              <a:t>39</a:t>
            </a:fld>
            <a:endParaRPr lang="de-CH"/>
          </a:p>
        </p:txBody>
      </p:sp>
    </p:spTree>
    <p:extLst>
      <p:ext uri="{BB962C8B-B14F-4D97-AF65-F5344CB8AC3E}">
        <p14:creationId xmlns:p14="http://schemas.microsoft.com/office/powerpoint/2010/main" val="1155034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Repeated</a:t>
            </a:r>
            <a:r>
              <a:rPr lang="de-CH" baseline="0" dirty="0"/>
              <a:t> </a:t>
            </a:r>
            <a:r>
              <a:rPr lang="de-CH" baseline="0" dirty="0" err="1"/>
              <a:t>measures</a:t>
            </a:r>
            <a:r>
              <a:rPr lang="de-CH" baseline="0" dirty="0"/>
              <a:t> t-tests </a:t>
            </a:r>
            <a:r>
              <a:rPr lang="de-CH" baseline="0" dirty="0" err="1"/>
              <a:t>are</a:t>
            </a:r>
            <a:r>
              <a:rPr lang="de-CH" baseline="0" dirty="0"/>
              <a:t> </a:t>
            </a:r>
            <a:r>
              <a:rPr lang="de-CH" baseline="0" dirty="0" err="1"/>
              <a:t>conducted</a:t>
            </a:r>
            <a:r>
              <a:rPr lang="de-CH" baseline="0" dirty="0"/>
              <a:t> </a:t>
            </a:r>
            <a:r>
              <a:rPr lang="de-CH" baseline="0" dirty="0" err="1"/>
              <a:t>and</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For</a:t>
            </a:r>
            <a:r>
              <a:rPr lang="de-CH" dirty="0"/>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A, </a:t>
            </a:r>
            <a:r>
              <a:rPr lang="de-CH" dirty="0" err="1"/>
              <a:t>there</a:t>
            </a:r>
            <a:r>
              <a:rPr lang="de-CH" dirty="0"/>
              <a:t> </a:t>
            </a:r>
            <a:r>
              <a:rPr lang="de-CH" dirty="0" err="1"/>
              <a:t>is</a:t>
            </a:r>
            <a:r>
              <a:rPr lang="de-CH" dirty="0"/>
              <a:t> a p-</a:t>
            </a:r>
            <a:r>
              <a:rPr lang="de-CH" dirty="0" err="1"/>
              <a:t>value</a:t>
            </a:r>
            <a:r>
              <a:rPr lang="de-CH" dirty="0"/>
              <a:t> </a:t>
            </a:r>
            <a:r>
              <a:rPr lang="de-CH" dirty="0" err="1"/>
              <a:t>below</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latin typeface="Arial" panose="020B0604020202020204" pitchFamily="34" charset="0"/>
                <a:cs typeface="Arial" panose="020B0604020202020204" pitchFamily="34" charset="0"/>
              </a:rPr>
              <a:t>For</a:t>
            </a:r>
            <a:r>
              <a:rPr lang="de-CH" dirty="0">
                <a:latin typeface="Arial" panose="020B0604020202020204" pitchFamily="34" charset="0"/>
                <a:cs typeface="Arial" panose="020B0604020202020204" pitchFamily="34" charset="0"/>
              </a:rPr>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B, </a:t>
            </a:r>
            <a:r>
              <a:rPr lang="de-CH" dirty="0" err="1"/>
              <a:t>there</a:t>
            </a:r>
            <a:r>
              <a:rPr lang="de-CH" dirty="0"/>
              <a:t> </a:t>
            </a:r>
            <a:r>
              <a:rPr lang="de-CH" dirty="0" err="1"/>
              <a:t>is</a:t>
            </a:r>
            <a:r>
              <a:rPr lang="de-CH" dirty="0"/>
              <a:t> a p-</a:t>
            </a:r>
            <a:r>
              <a:rPr lang="de-CH" dirty="0" err="1"/>
              <a:t>value</a:t>
            </a:r>
            <a:r>
              <a:rPr lang="de-CH" dirty="0"/>
              <a:t> </a:t>
            </a:r>
            <a:r>
              <a:rPr lang="de-CH" dirty="0" err="1"/>
              <a:t>above</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interpretation</a:t>
            </a:r>
            <a:r>
              <a:rPr lang="de-CH" dirty="0"/>
              <a:t> </a:t>
            </a:r>
            <a:r>
              <a:rPr lang="de-CH" dirty="0" err="1"/>
              <a:t>is</a:t>
            </a:r>
            <a:r>
              <a:rPr lang="de-CH" baseline="0" dirty="0"/>
              <a:t> </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1" dirty="0">
                <a:solidFill>
                  <a:schemeClr val="tx2">
                    <a:lumMod val="60000"/>
                    <a:lumOff val="40000"/>
                  </a:schemeClr>
                </a:solidFill>
                <a:latin typeface="Arial" panose="020B0604020202020204" pitchFamily="34" charset="0"/>
                <a:cs typeface="Arial" panose="020B0604020202020204" pitchFamily="34" charset="0"/>
              </a:rPr>
              <a:t>«</a:t>
            </a:r>
            <a:r>
              <a:rPr lang="de-CH" i="1" dirty="0" err="1">
                <a:solidFill>
                  <a:schemeClr val="tx2">
                    <a:lumMod val="60000"/>
                    <a:lumOff val="40000"/>
                  </a:schemeClr>
                </a:solidFill>
                <a:latin typeface="Arial" panose="020B0604020202020204" pitchFamily="34" charset="0"/>
                <a:cs typeface="Arial" panose="020B0604020202020204" pitchFamily="34" charset="0"/>
              </a:rPr>
              <a:t>Under</a:t>
            </a:r>
            <a:r>
              <a:rPr lang="de-CH" i="1" dirty="0">
                <a:solidFill>
                  <a:schemeClr val="tx2">
                    <a:lumMod val="60000"/>
                    <a:lumOff val="40000"/>
                  </a:schemeClr>
                </a:solidFill>
                <a:latin typeface="Arial" panose="020B0604020202020204" pitchFamily="34" charset="0"/>
                <a:cs typeface="Arial" panose="020B0604020202020204" pitchFamily="34" charset="0"/>
              </a:rPr>
              <a:t> Teaching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B </a:t>
            </a:r>
            <a:r>
              <a:rPr lang="de-CH" i="1" dirty="0" err="1">
                <a:solidFill>
                  <a:schemeClr val="tx2">
                    <a:lumMod val="60000"/>
                    <a:lumOff val="40000"/>
                  </a:schemeClr>
                </a:solidFill>
                <a:latin typeface="Arial" panose="020B0604020202020204" pitchFamily="34" charset="0"/>
                <a:cs typeface="Arial" panose="020B0604020202020204" pitchFamily="34" charset="0"/>
              </a:rPr>
              <a:t>there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were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no</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learning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gains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teaching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A </a:t>
            </a:r>
            <a:r>
              <a:rPr lang="de-CH" i="1" dirty="0" err="1">
                <a:solidFill>
                  <a:schemeClr val="tx2">
                    <a:lumMod val="60000"/>
                    <a:lumOff val="40000"/>
                  </a:schemeClr>
                </a:solidFill>
                <a:latin typeface="Arial" panose="020B0604020202020204" pitchFamily="34" charset="0"/>
                <a:cs typeface="Arial" panose="020B0604020202020204" pitchFamily="34" charset="0"/>
              </a:rPr>
              <a:t>works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better</a:t>
            </a:r>
            <a:r>
              <a:rPr lang="de-CH" i="1" dirty="0">
                <a:solidFill>
                  <a:schemeClr val="tx2">
                    <a:lumMod val="60000"/>
                    <a:lumOff val="40000"/>
                  </a:schemeClr>
                </a:solidFill>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There</a:t>
            </a:r>
            <a:r>
              <a:rPr lang="de-CH" dirty="0"/>
              <a:t> </a:t>
            </a:r>
            <a:r>
              <a:rPr lang="de-CH" dirty="0" err="1"/>
              <a:t>are</a:t>
            </a:r>
            <a:r>
              <a:rPr lang="de-CH" dirty="0"/>
              <a:t> </a:t>
            </a:r>
            <a:r>
              <a:rPr lang="de-CH" dirty="0" err="1"/>
              <a:t>two</a:t>
            </a:r>
            <a:r>
              <a:rPr lang="de-CH" dirty="0"/>
              <a:t> </a:t>
            </a:r>
            <a:r>
              <a:rPr lang="de-CH" dirty="0" err="1"/>
              <a:t>common</a:t>
            </a:r>
            <a:r>
              <a:rPr lang="de-CH" dirty="0"/>
              <a:t> </a:t>
            </a:r>
            <a:r>
              <a:rPr lang="de-CH" dirty="0" err="1"/>
              <a:t>misinterpretations</a:t>
            </a:r>
            <a:r>
              <a:rPr lang="de-CH" dirty="0"/>
              <a:t> </a:t>
            </a:r>
            <a:r>
              <a:rPr lang="de-CH" dirty="0" err="1"/>
              <a:t>of</a:t>
            </a:r>
            <a:r>
              <a:rPr lang="de-CH" dirty="0"/>
              <a:t> p-</a:t>
            </a:r>
            <a:r>
              <a:rPr lang="de-CH" dirty="0" err="1"/>
              <a:t>values</a:t>
            </a:r>
            <a:r>
              <a:rPr lang="de-CH" dirty="0"/>
              <a:t> &gt; .05 in </a:t>
            </a:r>
            <a:r>
              <a:rPr lang="de-CH" dirty="0" err="1"/>
              <a:t>this</a:t>
            </a:r>
            <a:r>
              <a:rPr lang="de-CH" dirty="0"/>
              <a:t> </a:t>
            </a:r>
            <a:r>
              <a:rPr lang="de-CH" dirty="0" err="1"/>
              <a:t>interpretation</a:t>
            </a:r>
            <a:r>
              <a:rPr lang="de-CH"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FD76F5-FD8A-43F8-A71E-677C1219F26E}"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7587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Repeated</a:t>
            </a:r>
            <a:r>
              <a:rPr lang="de-CH" baseline="0" dirty="0"/>
              <a:t> </a:t>
            </a:r>
            <a:r>
              <a:rPr lang="de-CH" baseline="0" dirty="0" err="1"/>
              <a:t>measures</a:t>
            </a:r>
            <a:r>
              <a:rPr lang="de-CH" baseline="0" dirty="0"/>
              <a:t> t-tests </a:t>
            </a:r>
            <a:r>
              <a:rPr lang="de-CH" baseline="0" dirty="0" err="1"/>
              <a:t>are</a:t>
            </a:r>
            <a:r>
              <a:rPr lang="de-CH" baseline="0" dirty="0"/>
              <a:t> </a:t>
            </a:r>
            <a:r>
              <a:rPr lang="de-CH" baseline="0" dirty="0" err="1"/>
              <a:t>conducted</a:t>
            </a:r>
            <a:r>
              <a:rPr lang="de-CH" baseline="0" dirty="0"/>
              <a:t> </a:t>
            </a:r>
            <a:r>
              <a:rPr lang="de-CH" baseline="0" dirty="0" err="1"/>
              <a:t>and</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For</a:t>
            </a:r>
            <a:r>
              <a:rPr lang="de-CH" dirty="0"/>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A, </a:t>
            </a:r>
            <a:r>
              <a:rPr lang="de-CH" dirty="0" err="1"/>
              <a:t>there</a:t>
            </a:r>
            <a:r>
              <a:rPr lang="de-CH" dirty="0"/>
              <a:t> </a:t>
            </a:r>
            <a:r>
              <a:rPr lang="de-CH" dirty="0" err="1"/>
              <a:t>is</a:t>
            </a:r>
            <a:r>
              <a:rPr lang="de-CH" dirty="0"/>
              <a:t> a p-</a:t>
            </a:r>
            <a:r>
              <a:rPr lang="de-CH" dirty="0" err="1"/>
              <a:t>value</a:t>
            </a:r>
            <a:r>
              <a:rPr lang="de-CH" dirty="0"/>
              <a:t> </a:t>
            </a:r>
            <a:r>
              <a:rPr lang="de-CH" dirty="0" err="1"/>
              <a:t>below</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latin typeface="Arial" panose="020B0604020202020204" pitchFamily="34" charset="0"/>
                <a:cs typeface="Arial" panose="020B0604020202020204" pitchFamily="34" charset="0"/>
              </a:rPr>
              <a:t>For</a:t>
            </a:r>
            <a:r>
              <a:rPr lang="de-CH" dirty="0">
                <a:latin typeface="Arial" panose="020B0604020202020204" pitchFamily="34" charset="0"/>
                <a:cs typeface="Arial" panose="020B0604020202020204" pitchFamily="34" charset="0"/>
              </a:rPr>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B, </a:t>
            </a:r>
            <a:r>
              <a:rPr lang="de-CH" dirty="0" err="1"/>
              <a:t>there</a:t>
            </a:r>
            <a:r>
              <a:rPr lang="de-CH" dirty="0"/>
              <a:t> </a:t>
            </a:r>
            <a:r>
              <a:rPr lang="de-CH" dirty="0" err="1"/>
              <a:t>is</a:t>
            </a:r>
            <a:r>
              <a:rPr lang="de-CH" dirty="0"/>
              <a:t> a p-</a:t>
            </a:r>
            <a:r>
              <a:rPr lang="de-CH" dirty="0" err="1"/>
              <a:t>value</a:t>
            </a:r>
            <a:r>
              <a:rPr lang="de-CH" dirty="0"/>
              <a:t> </a:t>
            </a:r>
            <a:r>
              <a:rPr lang="de-CH" dirty="0" err="1"/>
              <a:t>above</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interpretation</a:t>
            </a:r>
            <a:r>
              <a:rPr lang="de-CH" dirty="0"/>
              <a:t> </a:t>
            </a:r>
            <a:r>
              <a:rPr lang="de-CH" dirty="0" err="1"/>
              <a:t>is</a:t>
            </a:r>
            <a:r>
              <a:rPr lang="de-CH" baseline="0" dirty="0"/>
              <a:t> </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1" dirty="0">
                <a:solidFill>
                  <a:schemeClr val="tx2">
                    <a:lumMod val="60000"/>
                    <a:lumOff val="40000"/>
                  </a:schemeClr>
                </a:solidFill>
                <a:latin typeface="Arial" panose="020B0604020202020204" pitchFamily="34" charset="0"/>
                <a:cs typeface="Arial" panose="020B0604020202020204" pitchFamily="34" charset="0"/>
              </a:rPr>
              <a:t>«</a:t>
            </a:r>
            <a:r>
              <a:rPr lang="de-CH" i="1" dirty="0" err="1">
                <a:solidFill>
                  <a:schemeClr val="tx2">
                    <a:lumMod val="60000"/>
                    <a:lumOff val="40000"/>
                  </a:schemeClr>
                </a:solidFill>
                <a:latin typeface="Arial" panose="020B0604020202020204" pitchFamily="34" charset="0"/>
                <a:cs typeface="Arial" panose="020B0604020202020204" pitchFamily="34" charset="0"/>
              </a:rPr>
              <a:t>Under</a:t>
            </a:r>
            <a:r>
              <a:rPr lang="de-CH" i="1" dirty="0">
                <a:solidFill>
                  <a:schemeClr val="tx2">
                    <a:lumMod val="60000"/>
                    <a:lumOff val="40000"/>
                  </a:schemeClr>
                </a:solidFill>
                <a:latin typeface="Arial" panose="020B0604020202020204" pitchFamily="34" charset="0"/>
                <a:cs typeface="Arial" panose="020B0604020202020204" pitchFamily="34" charset="0"/>
              </a:rPr>
              <a:t> Teaching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B </a:t>
            </a:r>
            <a:r>
              <a:rPr lang="de-CH" i="1" dirty="0" err="1">
                <a:solidFill>
                  <a:schemeClr val="tx2">
                    <a:lumMod val="60000"/>
                    <a:lumOff val="40000"/>
                  </a:schemeClr>
                </a:solidFill>
                <a:latin typeface="Arial" panose="020B0604020202020204" pitchFamily="34" charset="0"/>
                <a:cs typeface="Arial" panose="020B0604020202020204" pitchFamily="34" charset="0"/>
              </a:rPr>
              <a:t>there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were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no</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learning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gains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teaching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A </a:t>
            </a:r>
            <a:r>
              <a:rPr lang="de-CH" i="1" dirty="0" err="1">
                <a:solidFill>
                  <a:schemeClr val="tx2">
                    <a:lumMod val="60000"/>
                    <a:lumOff val="40000"/>
                  </a:schemeClr>
                </a:solidFill>
                <a:latin typeface="Arial" panose="020B0604020202020204" pitchFamily="34" charset="0"/>
                <a:cs typeface="Arial" panose="020B0604020202020204" pitchFamily="34" charset="0"/>
              </a:rPr>
              <a:t>works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better</a:t>
            </a:r>
            <a:r>
              <a:rPr lang="de-CH" i="1" dirty="0">
                <a:solidFill>
                  <a:schemeClr val="tx2">
                    <a:lumMod val="60000"/>
                    <a:lumOff val="40000"/>
                  </a:schemeClr>
                </a:solidFill>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There</a:t>
            </a:r>
            <a:r>
              <a:rPr lang="de-CH" dirty="0"/>
              <a:t> </a:t>
            </a:r>
            <a:r>
              <a:rPr lang="de-CH" dirty="0" err="1"/>
              <a:t>are</a:t>
            </a:r>
            <a:r>
              <a:rPr lang="de-CH" dirty="0"/>
              <a:t> </a:t>
            </a:r>
            <a:r>
              <a:rPr lang="de-CH" dirty="0" err="1"/>
              <a:t>two</a:t>
            </a:r>
            <a:r>
              <a:rPr lang="de-CH" dirty="0"/>
              <a:t> </a:t>
            </a:r>
            <a:r>
              <a:rPr lang="de-CH" dirty="0" err="1"/>
              <a:t>common</a:t>
            </a:r>
            <a:r>
              <a:rPr lang="de-CH" dirty="0"/>
              <a:t> </a:t>
            </a:r>
            <a:r>
              <a:rPr lang="de-CH" dirty="0" err="1"/>
              <a:t>misinterpretations</a:t>
            </a:r>
            <a:r>
              <a:rPr lang="de-CH" dirty="0"/>
              <a:t> </a:t>
            </a:r>
            <a:r>
              <a:rPr lang="de-CH" dirty="0" err="1"/>
              <a:t>of</a:t>
            </a:r>
            <a:r>
              <a:rPr lang="de-CH" dirty="0"/>
              <a:t> p-</a:t>
            </a:r>
            <a:r>
              <a:rPr lang="de-CH" dirty="0" err="1"/>
              <a:t>values</a:t>
            </a:r>
            <a:r>
              <a:rPr lang="de-CH" dirty="0"/>
              <a:t> &gt; .05 in </a:t>
            </a:r>
            <a:r>
              <a:rPr lang="de-CH" dirty="0" err="1"/>
              <a:t>this</a:t>
            </a:r>
            <a:r>
              <a:rPr lang="de-CH" dirty="0"/>
              <a:t> </a:t>
            </a:r>
            <a:r>
              <a:rPr lang="de-CH" dirty="0" err="1"/>
              <a:t>interpretation</a:t>
            </a:r>
            <a:r>
              <a:rPr lang="de-CH"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FD76F5-FD8A-43F8-A71E-677C1219F26E}"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692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Repeated</a:t>
            </a:r>
            <a:r>
              <a:rPr lang="de-CH" baseline="0" dirty="0"/>
              <a:t> </a:t>
            </a:r>
            <a:r>
              <a:rPr lang="de-CH" baseline="0" dirty="0" err="1"/>
              <a:t>measures</a:t>
            </a:r>
            <a:r>
              <a:rPr lang="de-CH" baseline="0" dirty="0"/>
              <a:t> t-tests </a:t>
            </a:r>
            <a:r>
              <a:rPr lang="de-CH" baseline="0" dirty="0" err="1"/>
              <a:t>are</a:t>
            </a:r>
            <a:r>
              <a:rPr lang="de-CH" baseline="0" dirty="0"/>
              <a:t> </a:t>
            </a:r>
            <a:r>
              <a:rPr lang="de-CH" baseline="0" dirty="0" err="1"/>
              <a:t>conducted</a:t>
            </a:r>
            <a:r>
              <a:rPr lang="de-CH" baseline="0" dirty="0"/>
              <a:t> </a:t>
            </a:r>
            <a:r>
              <a:rPr lang="de-CH" baseline="0" dirty="0" err="1"/>
              <a:t>and</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For</a:t>
            </a:r>
            <a:r>
              <a:rPr lang="de-CH" dirty="0"/>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A, </a:t>
            </a:r>
            <a:r>
              <a:rPr lang="de-CH" dirty="0" err="1"/>
              <a:t>there</a:t>
            </a:r>
            <a:r>
              <a:rPr lang="de-CH" dirty="0"/>
              <a:t> </a:t>
            </a:r>
            <a:r>
              <a:rPr lang="de-CH" dirty="0" err="1"/>
              <a:t>is</a:t>
            </a:r>
            <a:r>
              <a:rPr lang="de-CH" dirty="0"/>
              <a:t> a p-</a:t>
            </a:r>
            <a:r>
              <a:rPr lang="de-CH" dirty="0" err="1"/>
              <a:t>value</a:t>
            </a:r>
            <a:r>
              <a:rPr lang="de-CH" dirty="0"/>
              <a:t> </a:t>
            </a:r>
            <a:r>
              <a:rPr lang="de-CH" dirty="0" err="1"/>
              <a:t>below</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latin typeface="Arial" panose="020B0604020202020204" pitchFamily="34" charset="0"/>
                <a:cs typeface="Arial" panose="020B0604020202020204" pitchFamily="34" charset="0"/>
              </a:rPr>
              <a:t>For</a:t>
            </a:r>
            <a:r>
              <a:rPr lang="de-CH" dirty="0">
                <a:latin typeface="Arial" panose="020B0604020202020204" pitchFamily="34" charset="0"/>
                <a:cs typeface="Arial" panose="020B0604020202020204" pitchFamily="34" charset="0"/>
              </a:rPr>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B, </a:t>
            </a:r>
            <a:r>
              <a:rPr lang="de-CH" dirty="0" err="1"/>
              <a:t>there</a:t>
            </a:r>
            <a:r>
              <a:rPr lang="de-CH" dirty="0"/>
              <a:t> </a:t>
            </a:r>
            <a:r>
              <a:rPr lang="de-CH" dirty="0" err="1"/>
              <a:t>is</a:t>
            </a:r>
            <a:r>
              <a:rPr lang="de-CH" dirty="0"/>
              <a:t> a p-</a:t>
            </a:r>
            <a:r>
              <a:rPr lang="de-CH" dirty="0" err="1"/>
              <a:t>value</a:t>
            </a:r>
            <a:r>
              <a:rPr lang="de-CH" dirty="0"/>
              <a:t> </a:t>
            </a:r>
            <a:r>
              <a:rPr lang="de-CH" dirty="0" err="1"/>
              <a:t>above</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interpretation</a:t>
            </a:r>
            <a:r>
              <a:rPr lang="de-CH" dirty="0"/>
              <a:t> </a:t>
            </a:r>
            <a:r>
              <a:rPr lang="de-CH" dirty="0" err="1"/>
              <a:t>is</a:t>
            </a:r>
            <a:r>
              <a:rPr lang="de-CH" baseline="0" dirty="0"/>
              <a:t> </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1" dirty="0">
                <a:solidFill>
                  <a:schemeClr val="tx2">
                    <a:lumMod val="60000"/>
                    <a:lumOff val="40000"/>
                  </a:schemeClr>
                </a:solidFill>
                <a:latin typeface="Arial" panose="020B0604020202020204" pitchFamily="34" charset="0"/>
                <a:cs typeface="Arial" panose="020B0604020202020204" pitchFamily="34" charset="0"/>
              </a:rPr>
              <a:t>«</a:t>
            </a:r>
            <a:r>
              <a:rPr lang="de-CH" i="1" dirty="0" err="1">
                <a:solidFill>
                  <a:schemeClr val="tx2">
                    <a:lumMod val="60000"/>
                    <a:lumOff val="40000"/>
                  </a:schemeClr>
                </a:solidFill>
                <a:latin typeface="Arial" panose="020B0604020202020204" pitchFamily="34" charset="0"/>
                <a:cs typeface="Arial" panose="020B0604020202020204" pitchFamily="34" charset="0"/>
              </a:rPr>
              <a:t>Under</a:t>
            </a:r>
            <a:r>
              <a:rPr lang="de-CH" i="1" dirty="0">
                <a:solidFill>
                  <a:schemeClr val="tx2">
                    <a:lumMod val="60000"/>
                    <a:lumOff val="40000"/>
                  </a:schemeClr>
                </a:solidFill>
                <a:latin typeface="Arial" panose="020B0604020202020204" pitchFamily="34" charset="0"/>
                <a:cs typeface="Arial" panose="020B0604020202020204" pitchFamily="34" charset="0"/>
              </a:rPr>
              <a:t> Teaching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B </a:t>
            </a:r>
            <a:r>
              <a:rPr lang="de-CH" i="1" dirty="0" err="1">
                <a:solidFill>
                  <a:schemeClr val="tx2">
                    <a:lumMod val="60000"/>
                    <a:lumOff val="40000"/>
                  </a:schemeClr>
                </a:solidFill>
                <a:latin typeface="Arial" panose="020B0604020202020204" pitchFamily="34" charset="0"/>
                <a:cs typeface="Arial" panose="020B0604020202020204" pitchFamily="34" charset="0"/>
              </a:rPr>
              <a:t>there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were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no</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learning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gains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teaching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A </a:t>
            </a:r>
            <a:r>
              <a:rPr lang="de-CH" i="1" dirty="0" err="1">
                <a:solidFill>
                  <a:schemeClr val="tx2">
                    <a:lumMod val="60000"/>
                    <a:lumOff val="40000"/>
                  </a:schemeClr>
                </a:solidFill>
                <a:latin typeface="Arial" panose="020B0604020202020204" pitchFamily="34" charset="0"/>
                <a:cs typeface="Arial" panose="020B0604020202020204" pitchFamily="34" charset="0"/>
              </a:rPr>
              <a:t>works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better</a:t>
            </a:r>
            <a:r>
              <a:rPr lang="de-CH" i="1" dirty="0">
                <a:solidFill>
                  <a:schemeClr val="tx2">
                    <a:lumMod val="60000"/>
                    <a:lumOff val="40000"/>
                  </a:schemeClr>
                </a:solidFill>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There</a:t>
            </a:r>
            <a:r>
              <a:rPr lang="de-CH" dirty="0"/>
              <a:t> </a:t>
            </a:r>
            <a:r>
              <a:rPr lang="de-CH" dirty="0" err="1"/>
              <a:t>are</a:t>
            </a:r>
            <a:r>
              <a:rPr lang="de-CH" dirty="0"/>
              <a:t> </a:t>
            </a:r>
            <a:r>
              <a:rPr lang="de-CH" dirty="0" err="1"/>
              <a:t>two</a:t>
            </a:r>
            <a:r>
              <a:rPr lang="de-CH" dirty="0"/>
              <a:t> </a:t>
            </a:r>
            <a:r>
              <a:rPr lang="de-CH" dirty="0" err="1"/>
              <a:t>common</a:t>
            </a:r>
            <a:r>
              <a:rPr lang="de-CH" dirty="0"/>
              <a:t> </a:t>
            </a:r>
            <a:r>
              <a:rPr lang="de-CH" dirty="0" err="1"/>
              <a:t>misinterpretations</a:t>
            </a:r>
            <a:r>
              <a:rPr lang="de-CH" dirty="0"/>
              <a:t> </a:t>
            </a:r>
            <a:r>
              <a:rPr lang="de-CH" dirty="0" err="1"/>
              <a:t>of</a:t>
            </a:r>
            <a:r>
              <a:rPr lang="de-CH" dirty="0"/>
              <a:t> p-</a:t>
            </a:r>
            <a:r>
              <a:rPr lang="de-CH" dirty="0" err="1"/>
              <a:t>values</a:t>
            </a:r>
            <a:r>
              <a:rPr lang="de-CH" dirty="0"/>
              <a:t> &gt; .05 in </a:t>
            </a:r>
            <a:r>
              <a:rPr lang="de-CH" dirty="0" err="1"/>
              <a:t>this</a:t>
            </a:r>
            <a:r>
              <a:rPr lang="de-CH" dirty="0"/>
              <a:t> </a:t>
            </a:r>
            <a:r>
              <a:rPr lang="de-CH" dirty="0" err="1"/>
              <a:t>interpretation</a:t>
            </a:r>
            <a:r>
              <a:rPr lang="de-CH"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FD76F5-FD8A-43F8-A71E-677C1219F26E}"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10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dirty="0">
                <a:solidFill>
                  <a:schemeClr val="bg1"/>
                </a:solidFill>
                <a:latin typeface="Arial" panose="020B0604020202020204" pitchFamily="34" charset="0"/>
                <a:cs typeface="Arial" panose="020B0604020202020204" pitchFamily="34" charset="0"/>
              </a:rPr>
              <a:t>I)   Uncertainty -&gt; plan your sample size</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II)  Visual inspection -&gt; Look </a:t>
            </a:r>
            <a:r>
              <a:rPr lang="en-US" sz="1200" b="1" i="1" dirty="0">
                <a:solidFill>
                  <a:schemeClr val="bg1"/>
                </a:solidFill>
                <a:latin typeface="Arial" panose="020B0604020202020204" pitchFamily="34" charset="0"/>
                <a:cs typeface="Arial" panose="020B0604020202020204" pitchFamily="34" charset="0"/>
              </a:rPr>
              <a:t>into</a:t>
            </a:r>
            <a:r>
              <a:rPr lang="en-US" sz="1200" b="1" dirty="0">
                <a:solidFill>
                  <a:schemeClr val="bg1"/>
                </a:solidFill>
                <a:latin typeface="Arial" panose="020B0604020202020204" pitchFamily="34" charset="0"/>
                <a:cs typeface="Arial" panose="020B0604020202020204" pitchFamily="34" charset="0"/>
              </a:rPr>
              <a:t> your data</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III) Missing data -&gt; Don’t throw them away</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IV) Significance testing (</a:t>
            </a:r>
            <a:r>
              <a:rPr lang="en-US" sz="1200" b="1" i="1" dirty="0">
                <a:solidFill>
                  <a:schemeClr val="bg1"/>
                </a:solidFill>
                <a:latin typeface="Arial" panose="020B0604020202020204" pitchFamily="34" charset="0"/>
                <a:cs typeface="Arial" panose="020B0604020202020204" pitchFamily="34" charset="0"/>
              </a:rPr>
              <a:t>p</a:t>
            </a:r>
            <a:r>
              <a:rPr lang="en-US" sz="1200" b="1" dirty="0">
                <a:solidFill>
                  <a:schemeClr val="bg1"/>
                </a:solidFill>
                <a:latin typeface="Arial" panose="020B0604020202020204" pitchFamily="34" charset="0"/>
                <a:cs typeface="Arial" panose="020B0604020202020204" pitchFamily="34" charset="0"/>
              </a:rPr>
              <a:t>-values) -&gt; Beware</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IV) Model choice -&gt; Answer your question</a:t>
            </a:r>
          </a:p>
          <a:p>
            <a:endParaRPr lang="de-CH" baseline="0" dirty="0"/>
          </a:p>
          <a:p>
            <a:r>
              <a:rPr lang="en-US" sz="1200" b="1" dirty="0">
                <a:solidFill>
                  <a:schemeClr val="bg1"/>
                </a:solidFill>
                <a:latin typeface="Arial" panose="020B0604020202020204" pitchFamily="34" charset="0"/>
                <a:cs typeface="Arial" panose="020B0604020202020204" pitchFamily="34" charset="0"/>
              </a:rPr>
              <a:t>I)   Uncertainty -&gt; plan your sample size</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II)  Visual inspection -&gt; Look </a:t>
            </a:r>
            <a:r>
              <a:rPr lang="en-US" sz="1200" b="1" i="1" dirty="0">
                <a:solidFill>
                  <a:schemeClr val="bg1"/>
                </a:solidFill>
                <a:latin typeface="Arial" panose="020B0604020202020204" pitchFamily="34" charset="0"/>
                <a:cs typeface="Arial" panose="020B0604020202020204" pitchFamily="34" charset="0"/>
              </a:rPr>
              <a:t>into</a:t>
            </a:r>
            <a:r>
              <a:rPr lang="en-US" sz="1200" b="1" dirty="0">
                <a:solidFill>
                  <a:schemeClr val="bg1"/>
                </a:solidFill>
                <a:latin typeface="Arial" panose="020B0604020202020204" pitchFamily="34" charset="0"/>
                <a:cs typeface="Arial" panose="020B0604020202020204" pitchFamily="34" charset="0"/>
              </a:rPr>
              <a:t> your data</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III) Missing data -&gt; Don’t throw them away</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IV) Significance testing (</a:t>
            </a:r>
            <a:r>
              <a:rPr lang="en-US" sz="1200" b="1" i="1" dirty="0">
                <a:solidFill>
                  <a:schemeClr val="bg1"/>
                </a:solidFill>
                <a:latin typeface="Arial" panose="020B0604020202020204" pitchFamily="34" charset="0"/>
                <a:cs typeface="Arial" panose="020B0604020202020204" pitchFamily="34" charset="0"/>
              </a:rPr>
              <a:t>p</a:t>
            </a:r>
            <a:r>
              <a:rPr lang="en-US" sz="1200" b="1" dirty="0">
                <a:solidFill>
                  <a:schemeClr val="bg1"/>
                </a:solidFill>
                <a:latin typeface="Arial" panose="020B0604020202020204" pitchFamily="34" charset="0"/>
                <a:cs typeface="Arial" panose="020B0604020202020204" pitchFamily="34" charset="0"/>
              </a:rPr>
              <a:t>-values) -&gt; Beware</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V) Model choice -&gt; Answer your question</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VI) Statistics comes in the end -&gt; Beginning</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dirty="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4</a:t>
            </a:fld>
            <a:endParaRPr lang="de-CH">
              <a:solidFill>
                <a:prstClr val="black"/>
              </a:solidFill>
            </a:endParaRPr>
          </a:p>
        </p:txBody>
      </p:sp>
    </p:spTree>
    <p:extLst>
      <p:ext uri="{BB962C8B-B14F-4D97-AF65-F5344CB8AC3E}">
        <p14:creationId xmlns:p14="http://schemas.microsoft.com/office/powerpoint/2010/main" val="2312963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Repeated</a:t>
            </a:r>
            <a:r>
              <a:rPr lang="de-CH" baseline="0" dirty="0"/>
              <a:t> </a:t>
            </a:r>
            <a:r>
              <a:rPr lang="de-CH" baseline="0" dirty="0" err="1"/>
              <a:t>measures</a:t>
            </a:r>
            <a:r>
              <a:rPr lang="de-CH" baseline="0" dirty="0"/>
              <a:t> t-tests </a:t>
            </a:r>
            <a:r>
              <a:rPr lang="de-CH" baseline="0" dirty="0" err="1"/>
              <a:t>are</a:t>
            </a:r>
            <a:r>
              <a:rPr lang="de-CH" baseline="0" dirty="0"/>
              <a:t> </a:t>
            </a:r>
            <a:r>
              <a:rPr lang="de-CH" baseline="0" dirty="0" err="1"/>
              <a:t>conducted</a:t>
            </a:r>
            <a:r>
              <a:rPr lang="de-CH" baseline="0" dirty="0"/>
              <a:t> </a:t>
            </a:r>
            <a:r>
              <a:rPr lang="de-CH" baseline="0" dirty="0" err="1"/>
              <a:t>and</a:t>
            </a:r>
            <a:endParaRPr lang="de-CH" dirty="0"/>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For</a:t>
            </a:r>
            <a:r>
              <a:rPr lang="de-CH" dirty="0"/>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A, </a:t>
            </a:r>
            <a:r>
              <a:rPr lang="de-CH" dirty="0" err="1"/>
              <a:t>there</a:t>
            </a:r>
            <a:r>
              <a:rPr lang="de-CH" dirty="0"/>
              <a:t> </a:t>
            </a:r>
            <a:r>
              <a:rPr lang="de-CH" dirty="0" err="1"/>
              <a:t>is</a:t>
            </a:r>
            <a:r>
              <a:rPr lang="de-CH" dirty="0"/>
              <a:t> a p-</a:t>
            </a:r>
            <a:r>
              <a:rPr lang="de-CH" dirty="0" err="1"/>
              <a:t>value</a:t>
            </a:r>
            <a:r>
              <a:rPr lang="de-CH" dirty="0"/>
              <a:t> </a:t>
            </a:r>
            <a:r>
              <a:rPr lang="de-CH" dirty="0" err="1"/>
              <a:t>below</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latin typeface="Arial" panose="020B0604020202020204" pitchFamily="34" charset="0"/>
                <a:cs typeface="Arial" panose="020B0604020202020204" pitchFamily="34" charset="0"/>
              </a:rPr>
              <a:t>For</a:t>
            </a:r>
            <a:r>
              <a:rPr lang="de-CH" dirty="0">
                <a:latin typeface="Arial" panose="020B0604020202020204" pitchFamily="34" charset="0"/>
                <a:cs typeface="Arial" panose="020B0604020202020204" pitchFamily="34" charset="0"/>
              </a:rPr>
              <a:t> </a:t>
            </a:r>
            <a:r>
              <a:rPr lang="de-CH" dirty="0" err="1"/>
              <a:t>learning</a:t>
            </a:r>
            <a:r>
              <a:rPr lang="de-CH" dirty="0"/>
              <a:t> </a:t>
            </a:r>
            <a:r>
              <a:rPr lang="de-CH" dirty="0" err="1"/>
              <a:t>gains</a:t>
            </a:r>
            <a:r>
              <a:rPr lang="de-CH" dirty="0"/>
              <a:t> </a:t>
            </a:r>
            <a:r>
              <a:rPr lang="de-CH" dirty="0" err="1"/>
              <a:t>under</a:t>
            </a:r>
            <a:r>
              <a:rPr lang="de-CH" dirty="0"/>
              <a:t> </a:t>
            </a:r>
            <a:r>
              <a:rPr lang="de-CH" dirty="0" err="1"/>
              <a:t>teaching</a:t>
            </a:r>
            <a:r>
              <a:rPr lang="de-CH" dirty="0"/>
              <a:t> </a:t>
            </a:r>
            <a:r>
              <a:rPr lang="de-CH" dirty="0" err="1"/>
              <a:t>method</a:t>
            </a:r>
            <a:r>
              <a:rPr lang="de-CH" dirty="0"/>
              <a:t> B, </a:t>
            </a:r>
            <a:r>
              <a:rPr lang="de-CH" dirty="0" err="1"/>
              <a:t>there</a:t>
            </a:r>
            <a:r>
              <a:rPr lang="de-CH" dirty="0"/>
              <a:t> </a:t>
            </a:r>
            <a:r>
              <a:rPr lang="de-CH" dirty="0" err="1"/>
              <a:t>is</a:t>
            </a:r>
            <a:r>
              <a:rPr lang="de-CH" dirty="0"/>
              <a:t> a p-</a:t>
            </a:r>
            <a:r>
              <a:rPr lang="de-CH" dirty="0" err="1"/>
              <a:t>value</a:t>
            </a:r>
            <a:r>
              <a:rPr lang="de-CH" dirty="0"/>
              <a:t> </a:t>
            </a:r>
            <a:r>
              <a:rPr lang="de-CH" dirty="0" err="1"/>
              <a:t>above</a:t>
            </a:r>
            <a:r>
              <a:rPr lang="de-CH" dirty="0"/>
              <a:t> .05.</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a:t>The </a:t>
            </a:r>
            <a:r>
              <a:rPr lang="de-CH" dirty="0" err="1"/>
              <a:t>interpretation</a:t>
            </a:r>
            <a:r>
              <a:rPr lang="de-CH" dirty="0"/>
              <a:t> </a:t>
            </a:r>
            <a:r>
              <a:rPr lang="de-CH" dirty="0" err="1"/>
              <a:t>is</a:t>
            </a:r>
            <a:r>
              <a:rPr lang="de-CH" baseline="0" dirty="0"/>
              <a:t> </a:t>
            </a: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i="1" dirty="0">
                <a:solidFill>
                  <a:schemeClr val="tx2">
                    <a:lumMod val="60000"/>
                    <a:lumOff val="40000"/>
                  </a:schemeClr>
                </a:solidFill>
                <a:latin typeface="Arial" panose="020B0604020202020204" pitchFamily="34" charset="0"/>
                <a:cs typeface="Arial" panose="020B0604020202020204" pitchFamily="34" charset="0"/>
              </a:rPr>
              <a:t>«</a:t>
            </a:r>
            <a:r>
              <a:rPr lang="de-CH" i="1" dirty="0" err="1">
                <a:solidFill>
                  <a:schemeClr val="tx2">
                    <a:lumMod val="60000"/>
                    <a:lumOff val="40000"/>
                  </a:schemeClr>
                </a:solidFill>
                <a:latin typeface="Arial" panose="020B0604020202020204" pitchFamily="34" charset="0"/>
                <a:cs typeface="Arial" panose="020B0604020202020204" pitchFamily="34" charset="0"/>
              </a:rPr>
              <a:t>Under</a:t>
            </a:r>
            <a:r>
              <a:rPr lang="de-CH" i="1" dirty="0">
                <a:solidFill>
                  <a:schemeClr val="tx2">
                    <a:lumMod val="60000"/>
                    <a:lumOff val="40000"/>
                  </a:schemeClr>
                </a:solidFill>
                <a:latin typeface="Arial" panose="020B0604020202020204" pitchFamily="34" charset="0"/>
                <a:cs typeface="Arial" panose="020B0604020202020204" pitchFamily="34" charset="0"/>
              </a:rPr>
              <a:t> Teaching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B </a:t>
            </a:r>
            <a:r>
              <a:rPr lang="de-CH" i="1" dirty="0" err="1">
                <a:solidFill>
                  <a:schemeClr val="tx2">
                    <a:lumMod val="60000"/>
                    <a:lumOff val="40000"/>
                  </a:schemeClr>
                </a:solidFill>
                <a:latin typeface="Arial" panose="020B0604020202020204" pitchFamily="34" charset="0"/>
                <a:cs typeface="Arial" panose="020B0604020202020204" pitchFamily="34" charset="0"/>
              </a:rPr>
              <a:t>there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were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no</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learning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gains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teaching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A </a:t>
            </a:r>
            <a:r>
              <a:rPr lang="de-CH" i="1" dirty="0" err="1">
                <a:solidFill>
                  <a:schemeClr val="tx2">
                    <a:lumMod val="60000"/>
                    <a:lumOff val="40000"/>
                  </a:schemeClr>
                </a:solidFill>
                <a:latin typeface="Arial" panose="020B0604020202020204" pitchFamily="34" charset="0"/>
                <a:cs typeface="Arial" panose="020B0604020202020204" pitchFamily="34" charset="0"/>
              </a:rPr>
              <a:t>works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better</a:t>
            </a:r>
            <a:r>
              <a:rPr lang="de-CH" i="1" dirty="0">
                <a:solidFill>
                  <a:schemeClr val="tx2">
                    <a:lumMod val="60000"/>
                    <a:lumOff val="40000"/>
                  </a:schemeClr>
                </a:solidFill>
                <a:latin typeface="Arial" panose="020B0604020202020204" pitchFamily="34" charset="0"/>
                <a:cs typeface="Arial" panose="020B0604020202020204" pitchFamily="34"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de-CH" dirty="0" err="1"/>
              <a:t>There</a:t>
            </a:r>
            <a:r>
              <a:rPr lang="de-CH" dirty="0"/>
              <a:t> </a:t>
            </a:r>
            <a:r>
              <a:rPr lang="de-CH" dirty="0" err="1"/>
              <a:t>are</a:t>
            </a:r>
            <a:r>
              <a:rPr lang="de-CH" dirty="0"/>
              <a:t> </a:t>
            </a:r>
            <a:r>
              <a:rPr lang="de-CH" dirty="0" err="1"/>
              <a:t>two</a:t>
            </a:r>
            <a:r>
              <a:rPr lang="de-CH" dirty="0"/>
              <a:t> </a:t>
            </a:r>
            <a:r>
              <a:rPr lang="de-CH" dirty="0" err="1"/>
              <a:t>common</a:t>
            </a:r>
            <a:r>
              <a:rPr lang="de-CH" dirty="0"/>
              <a:t> </a:t>
            </a:r>
            <a:r>
              <a:rPr lang="de-CH" dirty="0" err="1"/>
              <a:t>misinterpretations</a:t>
            </a:r>
            <a:r>
              <a:rPr lang="de-CH" dirty="0"/>
              <a:t> </a:t>
            </a:r>
            <a:r>
              <a:rPr lang="de-CH" dirty="0" err="1"/>
              <a:t>of</a:t>
            </a:r>
            <a:r>
              <a:rPr lang="de-CH" dirty="0"/>
              <a:t> p-</a:t>
            </a:r>
            <a:r>
              <a:rPr lang="de-CH" dirty="0" err="1"/>
              <a:t>values</a:t>
            </a:r>
            <a:r>
              <a:rPr lang="de-CH" dirty="0"/>
              <a:t> &gt; .05 in </a:t>
            </a:r>
            <a:r>
              <a:rPr lang="de-CH" dirty="0" err="1"/>
              <a:t>this</a:t>
            </a:r>
            <a:r>
              <a:rPr lang="de-CH" dirty="0"/>
              <a:t> </a:t>
            </a:r>
            <a:r>
              <a:rPr lang="de-CH" dirty="0" err="1"/>
              <a:t>interpretation</a:t>
            </a:r>
            <a:r>
              <a:rPr lang="de-CH"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FD76F5-FD8A-43F8-A71E-677C1219F26E}"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2545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CH"/>
              <a:t>There is no left-skewed distribution of p-values</a:t>
            </a:r>
            <a:endParaRPr lang="de-CH"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FD76F5-FD8A-43F8-A71E-677C1219F26E}"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6599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dirty="0">
                <a:solidFill>
                  <a:schemeClr val="bg1"/>
                </a:solidFill>
                <a:latin typeface="Arial" panose="020B0604020202020204" pitchFamily="34" charset="0"/>
                <a:cs typeface="Arial" panose="020B0604020202020204" pitchFamily="34" charset="0"/>
              </a:rPr>
              <a:t>I)   Uncertainty -&gt; plan your sample size</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II)  Visual inspection -&gt; Look </a:t>
            </a:r>
            <a:r>
              <a:rPr lang="en-US" sz="1200" b="1" i="1" dirty="0">
                <a:solidFill>
                  <a:schemeClr val="bg1"/>
                </a:solidFill>
                <a:latin typeface="Arial" panose="020B0604020202020204" pitchFamily="34" charset="0"/>
                <a:cs typeface="Arial" panose="020B0604020202020204" pitchFamily="34" charset="0"/>
              </a:rPr>
              <a:t>into</a:t>
            </a:r>
            <a:r>
              <a:rPr lang="en-US" sz="1200" b="1" dirty="0">
                <a:solidFill>
                  <a:schemeClr val="bg1"/>
                </a:solidFill>
                <a:latin typeface="Arial" panose="020B0604020202020204" pitchFamily="34" charset="0"/>
                <a:cs typeface="Arial" panose="020B0604020202020204" pitchFamily="34" charset="0"/>
              </a:rPr>
              <a:t> your data</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III) Missing data -&gt; Don’t throw them away</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IV) Significance testing (</a:t>
            </a:r>
            <a:r>
              <a:rPr lang="en-US" sz="1200" b="1" i="1" dirty="0">
                <a:solidFill>
                  <a:schemeClr val="bg1"/>
                </a:solidFill>
                <a:latin typeface="Arial" panose="020B0604020202020204" pitchFamily="34" charset="0"/>
                <a:cs typeface="Arial" panose="020B0604020202020204" pitchFamily="34" charset="0"/>
              </a:rPr>
              <a:t>p</a:t>
            </a:r>
            <a:r>
              <a:rPr lang="en-US" sz="1200" b="1" dirty="0">
                <a:solidFill>
                  <a:schemeClr val="bg1"/>
                </a:solidFill>
                <a:latin typeface="Arial" panose="020B0604020202020204" pitchFamily="34" charset="0"/>
                <a:cs typeface="Arial" panose="020B0604020202020204" pitchFamily="34" charset="0"/>
              </a:rPr>
              <a:t>-values) -&gt; Beware</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IV) Model choice -&gt; Answer your question</a:t>
            </a:r>
          </a:p>
          <a:p>
            <a:endParaRPr lang="de-CH" baseline="0" dirty="0"/>
          </a:p>
          <a:p>
            <a:r>
              <a:rPr lang="en-US" sz="1200" b="1" dirty="0">
                <a:solidFill>
                  <a:schemeClr val="bg1"/>
                </a:solidFill>
                <a:latin typeface="Arial" panose="020B0604020202020204" pitchFamily="34" charset="0"/>
                <a:cs typeface="Arial" panose="020B0604020202020204" pitchFamily="34" charset="0"/>
              </a:rPr>
              <a:t>I)   Uncertainty -&gt; plan your sample size</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II)  Visual inspection -&gt; Look </a:t>
            </a:r>
            <a:r>
              <a:rPr lang="en-US" sz="1200" b="1" i="1" dirty="0">
                <a:solidFill>
                  <a:schemeClr val="bg1"/>
                </a:solidFill>
                <a:latin typeface="Arial" panose="020B0604020202020204" pitchFamily="34" charset="0"/>
                <a:cs typeface="Arial" panose="020B0604020202020204" pitchFamily="34" charset="0"/>
              </a:rPr>
              <a:t>into</a:t>
            </a:r>
            <a:r>
              <a:rPr lang="en-US" sz="1200" b="1" dirty="0">
                <a:solidFill>
                  <a:schemeClr val="bg1"/>
                </a:solidFill>
                <a:latin typeface="Arial" panose="020B0604020202020204" pitchFamily="34" charset="0"/>
                <a:cs typeface="Arial" panose="020B0604020202020204" pitchFamily="34" charset="0"/>
              </a:rPr>
              <a:t> your data</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III) Missing data -&gt; Don’t throw them away</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IV) Significance testing (</a:t>
            </a:r>
            <a:r>
              <a:rPr lang="en-US" sz="1200" b="1" i="1" dirty="0">
                <a:solidFill>
                  <a:schemeClr val="bg1"/>
                </a:solidFill>
                <a:latin typeface="Arial" panose="020B0604020202020204" pitchFamily="34" charset="0"/>
                <a:cs typeface="Arial" panose="020B0604020202020204" pitchFamily="34" charset="0"/>
              </a:rPr>
              <a:t>p</a:t>
            </a:r>
            <a:r>
              <a:rPr lang="en-US" sz="1200" b="1" dirty="0">
                <a:solidFill>
                  <a:schemeClr val="bg1"/>
                </a:solidFill>
                <a:latin typeface="Arial" panose="020B0604020202020204" pitchFamily="34" charset="0"/>
                <a:cs typeface="Arial" panose="020B0604020202020204" pitchFamily="34" charset="0"/>
              </a:rPr>
              <a:t>-values) -&gt; Beware</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V) Model choice -&gt; Answer your question</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VI) Statistics comes in the end -&gt; Beginning</a:t>
            </a:r>
          </a:p>
          <a:p>
            <a:endParaRPr lang="en-US" sz="1200" b="1" dirty="0">
              <a:solidFill>
                <a:schemeClr val="bg1"/>
              </a:solidFill>
              <a:latin typeface="Arial" panose="020B0604020202020204" pitchFamily="34" charset="0"/>
              <a:cs typeface="Arial" panose="020B0604020202020204" pitchFamily="34" charset="0"/>
            </a:endParaRPr>
          </a:p>
          <a:p>
            <a:r>
              <a:rPr lang="en-US" sz="1200" b="1" dirty="0">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3871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0866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4748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CH"/>
              <a:t>There are seldom reasons to assume that participants who did not answer all questions or attend all assessment</a:t>
            </a:r>
            <a:r>
              <a:rPr lang="de-CH" baseline="0"/>
              <a:t> sessions did not participate properly in the study (and even then, it’s problematic to just exclude their data).</a:t>
            </a:r>
            <a:endParaRPr lang="de-CH"/>
          </a:p>
        </p:txBody>
      </p:sp>
      <p:sp>
        <p:nvSpPr>
          <p:cNvPr id="4" name="Slide Number Placeholder 3"/>
          <p:cNvSpPr>
            <a:spLocks noGrp="1"/>
          </p:cNvSpPr>
          <p:nvPr>
            <p:ph type="sldNum" sz="quarter" idx="10"/>
          </p:nvPr>
        </p:nvSpPr>
        <p:spPr/>
        <p:txBody>
          <a:bodyPr/>
          <a:lstStyle/>
          <a:p>
            <a:fld id="{71710486-469B-4E3B-A157-159A85BB2036}" type="slidenum">
              <a:rPr lang="de-CH" smtClean="0"/>
              <a:t>51</a:t>
            </a:fld>
            <a:endParaRPr lang="de-CH"/>
          </a:p>
        </p:txBody>
      </p:sp>
    </p:spTree>
    <p:extLst>
      <p:ext uri="{BB962C8B-B14F-4D97-AF65-F5344CB8AC3E}">
        <p14:creationId xmlns:p14="http://schemas.microsoft.com/office/powerpoint/2010/main" val="33911319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00735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9440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9402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6965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12144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80450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64</a:t>
            </a:fld>
            <a:endParaRPr lang="de-CH"/>
          </a:p>
        </p:txBody>
      </p:sp>
    </p:spTree>
    <p:extLst>
      <p:ext uri="{BB962C8B-B14F-4D97-AF65-F5344CB8AC3E}">
        <p14:creationId xmlns:p14="http://schemas.microsoft.com/office/powerpoint/2010/main" val="2455636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65</a:t>
            </a:fld>
            <a:endParaRPr lang="de-CH"/>
          </a:p>
        </p:txBody>
      </p:sp>
    </p:spTree>
    <p:extLst>
      <p:ext uri="{BB962C8B-B14F-4D97-AF65-F5344CB8AC3E}">
        <p14:creationId xmlns:p14="http://schemas.microsoft.com/office/powerpoint/2010/main" val="942837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66</a:t>
            </a:fld>
            <a:endParaRPr lang="de-CH"/>
          </a:p>
        </p:txBody>
      </p:sp>
    </p:spTree>
    <p:extLst>
      <p:ext uri="{BB962C8B-B14F-4D97-AF65-F5344CB8AC3E}">
        <p14:creationId xmlns:p14="http://schemas.microsoft.com/office/powerpoint/2010/main" val="23734525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67</a:t>
            </a:fld>
            <a:endParaRPr lang="de-CH"/>
          </a:p>
        </p:txBody>
      </p:sp>
    </p:spTree>
    <p:extLst>
      <p:ext uri="{BB962C8B-B14F-4D97-AF65-F5344CB8AC3E}">
        <p14:creationId xmlns:p14="http://schemas.microsoft.com/office/powerpoint/2010/main" val="22554899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68</a:t>
            </a:fld>
            <a:endParaRPr lang="de-CH"/>
          </a:p>
        </p:txBody>
      </p:sp>
    </p:spTree>
    <p:extLst>
      <p:ext uri="{BB962C8B-B14F-4D97-AF65-F5344CB8AC3E}">
        <p14:creationId xmlns:p14="http://schemas.microsoft.com/office/powerpoint/2010/main" val="2045758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69</a:t>
            </a:fld>
            <a:endParaRPr lang="de-CH"/>
          </a:p>
        </p:txBody>
      </p:sp>
    </p:spTree>
    <p:extLst>
      <p:ext uri="{BB962C8B-B14F-4D97-AF65-F5344CB8AC3E}">
        <p14:creationId xmlns:p14="http://schemas.microsoft.com/office/powerpoint/2010/main" val="171160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70</a:t>
            </a:fld>
            <a:endParaRPr lang="de-CH"/>
          </a:p>
        </p:txBody>
      </p:sp>
    </p:spTree>
    <p:extLst>
      <p:ext uri="{BB962C8B-B14F-4D97-AF65-F5344CB8AC3E}">
        <p14:creationId xmlns:p14="http://schemas.microsoft.com/office/powerpoint/2010/main" val="4122905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71</a:t>
            </a:fld>
            <a:endParaRPr lang="de-CH"/>
          </a:p>
        </p:txBody>
      </p:sp>
    </p:spTree>
    <p:extLst>
      <p:ext uri="{BB962C8B-B14F-4D97-AF65-F5344CB8AC3E}">
        <p14:creationId xmlns:p14="http://schemas.microsoft.com/office/powerpoint/2010/main" val="24793220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72</a:t>
            </a:fld>
            <a:endParaRPr lang="de-CH"/>
          </a:p>
        </p:txBody>
      </p:sp>
    </p:spTree>
    <p:extLst>
      <p:ext uri="{BB962C8B-B14F-4D97-AF65-F5344CB8AC3E}">
        <p14:creationId xmlns:p14="http://schemas.microsoft.com/office/powerpoint/2010/main" val="3863160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29865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73</a:t>
            </a:fld>
            <a:endParaRPr lang="de-CH"/>
          </a:p>
        </p:txBody>
      </p:sp>
    </p:spTree>
    <p:extLst>
      <p:ext uri="{BB962C8B-B14F-4D97-AF65-F5344CB8AC3E}">
        <p14:creationId xmlns:p14="http://schemas.microsoft.com/office/powerpoint/2010/main" val="33701711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74</a:t>
            </a:fld>
            <a:endParaRPr lang="de-CH"/>
          </a:p>
        </p:txBody>
      </p:sp>
    </p:spTree>
    <p:extLst>
      <p:ext uri="{BB962C8B-B14F-4D97-AF65-F5344CB8AC3E}">
        <p14:creationId xmlns:p14="http://schemas.microsoft.com/office/powerpoint/2010/main" val="30710717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75</a:t>
            </a:fld>
            <a:endParaRPr lang="de-CH"/>
          </a:p>
        </p:txBody>
      </p:sp>
    </p:spTree>
    <p:extLst>
      <p:ext uri="{BB962C8B-B14F-4D97-AF65-F5344CB8AC3E}">
        <p14:creationId xmlns:p14="http://schemas.microsoft.com/office/powerpoint/2010/main" val="31484856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76</a:t>
            </a:fld>
            <a:endParaRPr lang="de-CH"/>
          </a:p>
        </p:txBody>
      </p:sp>
    </p:spTree>
    <p:extLst>
      <p:ext uri="{BB962C8B-B14F-4D97-AF65-F5344CB8AC3E}">
        <p14:creationId xmlns:p14="http://schemas.microsoft.com/office/powerpoint/2010/main" val="522012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77</a:t>
            </a:fld>
            <a:endParaRPr lang="de-CH"/>
          </a:p>
        </p:txBody>
      </p:sp>
    </p:spTree>
    <p:extLst>
      <p:ext uri="{BB962C8B-B14F-4D97-AF65-F5344CB8AC3E}">
        <p14:creationId xmlns:p14="http://schemas.microsoft.com/office/powerpoint/2010/main" val="41461483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78</a:t>
            </a:fld>
            <a:endParaRPr lang="de-CH"/>
          </a:p>
        </p:txBody>
      </p:sp>
    </p:spTree>
    <p:extLst>
      <p:ext uri="{BB962C8B-B14F-4D97-AF65-F5344CB8AC3E}">
        <p14:creationId xmlns:p14="http://schemas.microsoft.com/office/powerpoint/2010/main" val="25519967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09693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50576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de-DE" sz="1200" b="1" dirty="0">
                <a:solidFill>
                  <a:schemeClr val="bg1"/>
                </a:solidFill>
                <a:latin typeface="Arial" panose="020B0604020202020204" pitchFamily="34" charset="0"/>
                <a:cs typeface="Arial" panose="020B0604020202020204" pitchFamily="34" charset="0"/>
              </a:rPr>
              <a:t>Take </a:t>
            </a:r>
            <a:r>
              <a:rPr lang="de-DE" sz="1200" b="1" dirty="0" err="1">
                <a:solidFill>
                  <a:schemeClr val="bg1"/>
                </a:solidFill>
                <a:latin typeface="Arial" panose="020B0604020202020204" pitchFamily="34" charset="0"/>
                <a:cs typeface="Arial" panose="020B0604020202020204" pitchFamily="34" charset="0"/>
              </a:rPr>
              <a:t>one</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of</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these</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that</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you</a:t>
            </a:r>
            <a:r>
              <a:rPr lang="de-DE" sz="1200" b="1" dirty="0">
                <a:solidFill>
                  <a:schemeClr val="bg1"/>
                </a:solidFill>
                <a:latin typeface="Arial" panose="020B0604020202020204" pitchFamily="34" charset="0"/>
                <a:cs typeface="Arial" panose="020B0604020202020204" pitchFamily="34" charset="0"/>
              </a:rPr>
              <a:t> find </a:t>
            </a:r>
            <a:r>
              <a:rPr lang="de-DE" sz="1200" b="1" dirty="0" err="1">
                <a:solidFill>
                  <a:schemeClr val="bg1"/>
                </a:solidFill>
                <a:latin typeface="Arial" panose="020B0604020202020204" pitchFamily="34" charset="0"/>
                <a:cs typeface="Arial" panose="020B0604020202020204" pitchFamily="34" charset="0"/>
              </a:rPr>
              <a:t>find</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most</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instriguing</a:t>
            </a:r>
            <a:r>
              <a:rPr lang="de-DE" sz="1200" b="1" dirty="0">
                <a:solidFill>
                  <a:schemeClr val="bg1"/>
                </a:solidFill>
                <a:latin typeface="Arial" panose="020B0604020202020204" pitchFamily="34" charset="0"/>
                <a:cs typeface="Arial" panose="020B0604020202020204" pitchFamily="34" charset="0"/>
              </a:rPr>
              <a:t> and do </a:t>
            </a:r>
            <a:r>
              <a:rPr lang="de-DE" sz="1200" b="1" dirty="0" err="1">
                <a:solidFill>
                  <a:schemeClr val="bg1"/>
                </a:solidFill>
                <a:latin typeface="Arial" panose="020B0604020202020204" pitchFamily="34" charset="0"/>
                <a:cs typeface="Arial" panose="020B0604020202020204" pitchFamily="34" charset="0"/>
              </a:rPr>
              <a:t>the</a:t>
            </a:r>
            <a:r>
              <a:rPr lang="de-DE" sz="1200" b="1" dirty="0">
                <a:solidFill>
                  <a:schemeClr val="bg1"/>
                </a:solidFill>
                <a:latin typeface="Arial" panose="020B0604020202020204" pitchFamily="34" charset="0"/>
                <a:cs typeface="Arial" panose="020B0604020202020204" pitchFamily="34" charset="0"/>
              </a:rPr>
              <a:t> </a:t>
            </a:r>
            <a:r>
              <a:rPr lang="de-DE" sz="1200" b="1" dirty="0" err="1">
                <a:solidFill>
                  <a:schemeClr val="bg1"/>
                </a:solidFill>
                <a:latin typeface="Arial" panose="020B0604020202020204" pitchFamily="34" charset="0"/>
                <a:cs typeface="Arial" panose="020B0604020202020204" pitchFamily="34" charset="0"/>
              </a:rPr>
              <a:t>following</a:t>
            </a:r>
            <a:r>
              <a:rPr lang="de-DE" sz="1200" b="1" dirty="0">
                <a:solidFill>
                  <a:schemeClr val="bg1"/>
                </a:solidFill>
                <a:latin typeface="Arial" panose="020B0604020202020204" pitchFamily="34" charset="0"/>
                <a:cs typeface="Arial" panose="020B0604020202020204" pitchFamily="34" charset="0"/>
              </a:rPr>
              <a:t>:</a:t>
            </a:r>
          </a:p>
          <a:p>
            <a:r>
              <a:rPr lang="de-CH" sz="1200" b="1" baseline="0" dirty="0" err="1">
                <a:solidFill>
                  <a:schemeClr val="bg1"/>
                </a:solidFill>
                <a:latin typeface="Arial" panose="020B0604020202020204" pitchFamily="34" charset="0"/>
                <a:cs typeface="Arial" panose="020B0604020202020204" pitchFamily="34" charset="0"/>
              </a:rPr>
              <a:t>Reflect</a:t>
            </a:r>
            <a:r>
              <a:rPr lang="de-CH" sz="1200" b="1" baseline="0" dirty="0">
                <a:solidFill>
                  <a:schemeClr val="bg1"/>
                </a:solidFill>
                <a:latin typeface="Arial" panose="020B0604020202020204" pitchFamily="34" charset="0"/>
                <a:cs typeface="Arial" panose="020B0604020202020204" pitchFamily="34" charset="0"/>
              </a:rPr>
              <a:t> on </a:t>
            </a:r>
            <a:r>
              <a:rPr lang="de-CH" sz="1200" b="1" baseline="0" dirty="0" err="1">
                <a:solidFill>
                  <a:schemeClr val="bg1"/>
                </a:solidFill>
                <a:latin typeface="Arial" panose="020B0604020202020204" pitchFamily="34" charset="0"/>
                <a:cs typeface="Arial" panose="020B0604020202020204" pitchFamily="34" charset="0"/>
              </a:rPr>
              <a:t>the</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statement</a:t>
            </a:r>
            <a:r>
              <a:rPr lang="de-CH" sz="1200" b="1" baseline="0" dirty="0">
                <a:solidFill>
                  <a:schemeClr val="bg1"/>
                </a:solidFill>
                <a:latin typeface="Arial" panose="020B0604020202020204" pitchFamily="34" charset="0"/>
                <a:cs typeface="Arial" panose="020B0604020202020204" pitchFamily="34" charset="0"/>
              </a:rPr>
              <a:t> and </a:t>
            </a:r>
            <a:r>
              <a:rPr lang="de-CH" sz="1200" b="1" baseline="0" dirty="0" err="1">
                <a:solidFill>
                  <a:schemeClr val="bg1"/>
                </a:solidFill>
                <a:latin typeface="Arial" panose="020B0604020202020204" pitchFamily="34" charset="0"/>
                <a:cs typeface="Arial" panose="020B0604020202020204" pitchFamily="34" charset="0"/>
              </a:rPr>
              <a:t>note</a:t>
            </a:r>
            <a:r>
              <a:rPr lang="de-CH" sz="1200" b="1" baseline="0" dirty="0">
                <a:solidFill>
                  <a:schemeClr val="bg1"/>
                </a:solidFill>
                <a:latin typeface="Arial" panose="020B0604020202020204" pitchFamily="34" charset="0"/>
                <a:cs typeface="Arial" panose="020B0604020202020204" pitchFamily="34" charset="0"/>
              </a:rPr>
              <a:t> down </a:t>
            </a:r>
            <a:r>
              <a:rPr lang="de-CH" sz="1200" b="1" baseline="0" dirty="0" err="1">
                <a:solidFill>
                  <a:schemeClr val="bg1"/>
                </a:solidFill>
                <a:latin typeface="Arial" panose="020B0604020202020204" pitchFamily="34" charset="0"/>
                <a:cs typeface="Arial" panose="020B0604020202020204" pitchFamily="34" charset="0"/>
              </a:rPr>
              <a:t>your</a:t>
            </a:r>
            <a:r>
              <a:rPr lang="de-CH" sz="1200" b="1" baseline="0" dirty="0">
                <a:solidFill>
                  <a:schemeClr val="bg1"/>
                </a:solidFill>
                <a:latin typeface="Arial" panose="020B0604020202020204" pitchFamily="34" charset="0"/>
                <a:cs typeface="Arial" panose="020B0604020202020204" pitchFamily="34" charset="0"/>
              </a:rPr>
              <a:t> own </a:t>
            </a:r>
            <a:r>
              <a:rPr lang="de-CH" sz="1200" b="1" baseline="0" dirty="0" err="1">
                <a:solidFill>
                  <a:schemeClr val="bg1"/>
                </a:solidFill>
                <a:latin typeface="Arial" panose="020B0604020202020204" pitchFamily="34" charset="0"/>
                <a:cs typeface="Arial" panose="020B0604020202020204" pitchFamily="34" charset="0"/>
              </a:rPr>
              <a:t>thoughts</a:t>
            </a:r>
            <a:r>
              <a:rPr lang="de-CH" sz="1200" b="1" baseline="0" dirty="0">
                <a:solidFill>
                  <a:schemeClr val="bg1"/>
                </a:solidFill>
                <a:latin typeface="Arial" panose="020B0604020202020204" pitchFamily="34" charset="0"/>
                <a:cs typeface="Arial" panose="020B0604020202020204" pitchFamily="34" charset="0"/>
              </a:rPr>
              <a:t> and </a:t>
            </a:r>
            <a:r>
              <a:rPr lang="de-CH" sz="1200" b="1" baseline="0" dirty="0" err="1">
                <a:solidFill>
                  <a:schemeClr val="bg1"/>
                </a:solidFill>
                <a:latin typeface="Arial" panose="020B0604020202020204" pitchFamily="34" charset="0"/>
                <a:cs typeface="Arial" panose="020B0604020202020204" pitchFamily="34" charset="0"/>
              </a:rPr>
              <a:t>perspective</a:t>
            </a:r>
            <a:r>
              <a:rPr lang="de-CH" sz="1200" b="1" baseline="0" dirty="0">
                <a:solidFill>
                  <a:schemeClr val="bg1"/>
                </a:solidFill>
                <a:latin typeface="Arial" panose="020B0604020202020204" pitchFamily="34" charset="0"/>
                <a:cs typeface="Arial" panose="020B0604020202020204" pitchFamily="34" charset="0"/>
              </a:rPr>
              <a:t> on </a:t>
            </a:r>
            <a:r>
              <a:rPr lang="de-CH" sz="1200" b="1" baseline="0" dirty="0" err="1">
                <a:solidFill>
                  <a:schemeClr val="bg1"/>
                </a:solidFill>
                <a:latin typeface="Arial" panose="020B0604020202020204" pitchFamily="34" charset="0"/>
                <a:cs typeface="Arial" panose="020B0604020202020204" pitchFamily="34" charset="0"/>
              </a:rPr>
              <a:t>it</a:t>
            </a:r>
            <a:r>
              <a:rPr lang="de-CH" sz="1200" b="1" baseline="0" dirty="0">
                <a:solidFill>
                  <a:schemeClr val="bg1"/>
                </a:solidFill>
                <a:latin typeface="Arial" panose="020B0604020202020204" pitchFamily="34" charset="0"/>
                <a:cs typeface="Arial" panose="020B0604020202020204" pitchFamily="34" charset="0"/>
              </a:rPr>
              <a:t>:</a:t>
            </a:r>
            <a:br>
              <a:rPr lang="de-CH" sz="1200" b="1" baseline="0" dirty="0">
                <a:solidFill>
                  <a:schemeClr val="bg1"/>
                </a:solidFill>
                <a:latin typeface="Arial" panose="020B0604020202020204" pitchFamily="34" charset="0"/>
                <a:cs typeface="Arial" panose="020B0604020202020204" pitchFamily="34" charset="0"/>
              </a:rPr>
            </a:br>
            <a:r>
              <a:rPr lang="de-CH" sz="1200" b="1" baseline="0" dirty="0">
                <a:solidFill>
                  <a:schemeClr val="bg1"/>
                </a:solidFill>
                <a:latin typeface="Arial" panose="020B0604020202020204" pitchFamily="34" charset="0"/>
                <a:cs typeface="Arial" panose="020B0604020202020204" pitchFamily="34" charset="0"/>
              </a:rPr>
              <a:t>Do </a:t>
            </a:r>
            <a:r>
              <a:rPr lang="de-CH" sz="1200" b="1" baseline="0" dirty="0" err="1">
                <a:solidFill>
                  <a:schemeClr val="bg1"/>
                </a:solidFill>
                <a:latin typeface="Arial" panose="020B0604020202020204" pitchFamily="34" charset="0"/>
                <a:cs typeface="Arial" panose="020B0604020202020204" pitchFamily="34" charset="0"/>
              </a:rPr>
              <a:t>you</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agree</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with</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the</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statement</a:t>
            </a:r>
            <a:r>
              <a:rPr lang="de-CH" sz="1200" b="1" baseline="0" dirty="0">
                <a:solidFill>
                  <a:schemeClr val="bg1"/>
                </a:solidFill>
                <a:latin typeface="Arial" panose="020B0604020202020204" pitchFamily="34" charset="0"/>
                <a:cs typeface="Arial" panose="020B0604020202020204" pitchFamily="34" charset="0"/>
              </a:rPr>
              <a:t>?</a:t>
            </a:r>
          </a:p>
          <a:p>
            <a:r>
              <a:rPr lang="de-CH" sz="1200" b="1" baseline="0" dirty="0" err="1">
                <a:solidFill>
                  <a:schemeClr val="bg1"/>
                </a:solidFill>
                <a:latin typeface="Arial" panose="020B0604020202020204" pitchFamily="34" charset="0"/>
                <a:cs typeface="Arial" panose="020B0604020202020204" pitchFamily="34" charset="0"/>
              </a:rPr>
              <a:t>If</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yes</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why</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if</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no</a:t>
            </a:r>
            <a:r>
              <a:rPr lang="de-CH" sz="1200" b="1" baseline="0" dirty="0">
                <a:solidFill>
                  <a:schemeClr val="bg1"/>
                </a:solidFill>
                <a:latin typeface="Arial" panose="020B0604020202020204" pitchFamily="34" charset="0"/>
                <a:cs typeface="Arial" panose="020B0604020202020204" pitchFamily="34" charset="0"/>
              </a:rPr>
              <a:t>, </a:t>
            </a:r>
            <a:r>
              <a:rPr lang="de-CH" sz="1200" b="1" baseline="0" dirty="0" err="1">
                <a:solidFill>
                  <a:schemeClr val="bg1"/>
                </a:solidFill>
                <a:latin typeface="Arial" panose="020B0604020202020204" pitchFamily="34" charset="0"/>
                <a:cs typeface="Arial" panose="020B0604020202020204" pitchFamily="34" charset="0"/>
              </a:rPr>
              <a:t>why</a:t>
            </a:r>
            <a:r>
              <a:rPr lang="de-CH" sz="1200" b="1" baseline="0" dirty="0">
                <a:solidFill>
                  <a:schemeClr val="bg1"/>
                </a:solidFill>
                <a:latin typeface="Arial" panose="020B0604020202020204" pitchFamily="34" charset="0"/>
                <a:cs typeface="Arial" panose="020B0604020202020204" pitchFamily="34" charset="0"/>
              </a:rPr>
              <a:t> not?</a:t>
            </a:r>
            <a:endParaRPr lang="de-DE" sz="1200" b="1" baseline="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40153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090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33599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5770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5109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85</a:t>
            </a:fld>
            <a:endParaRPr lang="de-CH">
              <a:solidFill>
                <a:prstClr val="black"/>
              </a:solidFill>
            </a:endParaRPr>
          </a:p>
        </p:txBody>
      </p:sp>
    </p:spTree>
    <p:extLst>
      <p:ext uri="{BB962C8B-B14F-4D97-AF65-F5344CB8AC3E}">
        <p14:creationId xmlns:p14="http://schemas.microsoft.com/office/powerpoint/2010/main" val="34112144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86</a:t>
            </a:fld>
            <a:endParaRPr lang="de-CH">
              <a:solidFill>
                <a:prstClr val="black"/>
              </a:solidFill>
            </a:endParaRPr>
          </a:p>
        </p:txBody>
      </p:sp>
    </p:spTree>
    <p:extLst>
      <p:ext uri="{BB962C8B-B14F-4D97-AF65-F5344CB8AC3E}">
        <p14:creationId xmlns:p14="http://schemas.microsoft.com/office/powerpoint/2010/main" val="36529865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87</a:t>
            </a:fld>
            <a:endParaRPr lang="de-CH">
              <a:solidFill>
                <a:prstClr val="black"/>
              </a:solidFill>
            </a:endParaRPr>
          </a:p>
        </p:txBody>
      </p:sp>
    </p:spTree>
    <p:extLst>
      <p:ext uri="{BB962C8B-B14F-4D97-AF65-F5344CB8AC3E}">
        <p14:creationId xmlns:p14="http://schemas.microsoft.com/office/powerpoint/2010/main" val="21533599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fld id="{74F0F7FC-6A50-487C-ACD1-87F45D69C736}" type="slidenum">
              <a:rPr lang="de-CH" smtClean="0">
                <a:solidFill>
                  <a:prstClr val="black"/>
                </a:solidFill>
              </a:rPr>
              <a:pPr/>
              <a:t>88</a:t>
            </a:fld>
            <a:endParaRPr lang="de-CH">
              <a:solidFill>
                <a:prstClr val="black"/>
              </a:solidFill>
            </a:endParaRPr>
          </a:p>
        </p:txBody>
      </p:sp>
    </p:spTree>
    <p:extLst>
      <p:ext uri="{BB962C8B-B14F-4D97-AF65-F5344CB8AC3E}">
        <p14:creationId xmlns:p14="http://schemas.microsoft.com/office/powerpoint/2010/main" val="6903018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8258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33380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23181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7939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03018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pPr marL="0" indent="0">
              <a:buFontTx/>
              <a:buNone/>
            </a:pPr>
            <a:r>
              <a:rPr lang="de-CH">
                <a:latin typeface="Arial" panose="020B0604020202020204" pitchFamily="34" charset="0"/>
                <a:cs typeface="Arial" panose="020B0604020202020204" pitchFamily="34" charset="0"/>
              </a:rPr>
              <a:t>In all standard statistical models, we make the assumption that our data are normally distributed.</a:t>
            </a:r>
          </a:p>
          <a:p>
            <a:pPr marL="0" indent="0">
              <a:buFontTx/>
              <a:buNone/>
            </a:pPr>
            <a:r>
              <a:rPr lang="de-CH">
                <a:latin typeface="Arial" panose="020B0604020202020204" pitchFamily="34" charset="0"/>
                <a:cs typeface="Arial" panose="020B0604020202020204" pitchFamily="34" charset="0"/>
              </a:rPr>
              <a:t>…</a:t>
            </a:r>
          </a:p>
          <a:p>
            <a:pPr marL="0" indent="0">
              <a:buFontTx/>
              <a:buNone/>
            </a:pPr>
            <a:endParaRPr lang="de-CH">
              <a:latin typeface="Arial" panose="020B0604020202020204" pitchFamily="34" charset="0"/>
              <a:cs typeface="Arial" panose="020B0604020202020204" pitchFamily="34" charset="0"/>
            </a:endParaRPr>
          </a:p>
          <a:p>
            <a:pPr marL="285750" indent="-285750">
              <a:buFontTx/>
              <a:buChar char="-"/>
            </a:pPr>
            <a:r>
              <a:rPr lang="de-CH">
                <a:latin typeface="Arial" panose="020B0604020202020204" pitchFamily="34" charset="0"/>
                <a:cs typeface="Arial" panose="020B0604020202020204" pitchFamily="34" charset="0"/>
              </a:rPr>
              <a:t>Parameter estimation</a:t>
            </a:r>
          </a:p>
          <a:p>
            <a:pPr marL="285750" indent="-285750">
              <a:buFontTx/>
              <a:buChar char="-"/>
            </a:pPr>
            <a:r>
              <a:rPr lang="de-CH">
                <a:latin typeface="Arial" panose="020B0604020202020204" pitchFamily="34" charset="0"/>
                <a:cs typeface="Arial" panose="020B0604020202020204" pitchFamily="34" charset="0"/>
              </a:rPr>
              <a:t>Population variance</a:t>
            </a:r>
          </a:p>
          <a:p>
            <a:pPr marL="285750" indent="-285750">
              <a:buFontTx/>
              <a:buChar char="-"/>
            </a:pPr>
            <a:r>
              <a:rPr lang="de-CH">
                <a:latin typeface="Arial" panose="020B0604020202020204" pitchFamily="34" charset="0"/>
                <a:cs typeface="Arial" panose="020B0604020202020204" pitchFamily="34" charset="0"/>
              </a:rPr>
              <a:t>Variance of the estimator</a:t>
            </a:r>
          </a:p>
          <a:p>
            <a:pPr marL="285750" indent="-285750">
              <a:buFontTx/>
              <a:buChar char="-"/>
            </a:pPr>
            <a:r>
              <a:rPr lang="de-CH">
                <a:latin typeface="Arial" panose="020B0604020202020204" pitchFamily="34" charset="0"/>
                <a:cs typeface="Arial" panose="020B0604020202020204" pitchFamily="34" charset="0"/>
              </a:rPr>
              <a:t>Mean, standard deviation, standard error</a:t>
            </a:r>
          </a:p>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93</a:t>
            </a:fld>
            <a:endParaRPr lang="de-CH"/>
          </a:p>
        </p:txBody>
      </p:sp>
    </p:spTree>
    <p:extLst>
      <p:ext uri="{BB962C8B-B14F-4D97-AF65-F5344CB8AC3E}">
        <p14:creationId xmlns:p14="http://schemas.microsoft.com/office/powerpoint/2010/main" val="31901041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Wie kommt eigentlich die Normalverteilungskurve</a:t>
            </a:r>
            <a:r>
              <a:rPr lang="en-US" i="1" baseline="0">
                <a:solidFill>
                  <a:schemeClr val="tx1"/>
                </a:solidFill>
                <a:latin typeface="Times New Roman" panose="02020603050405020304" pitchFamily="18" charset="0"/>
                <a:cs typeface="Times New Roman" panose="02020603050405020304" pitchFamily="18" charset="0"/>
              </a:rPr>
              <a:t> zustande?</a:t>
            </a:r>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94</a:t>
            </a:fld>
            <a:endParaRPr lang="de-CH"/>
          </a:p>
        </p:txBody>
      </p:sp>
    </p:spTree>
    <p:extLst>
      <p:ext uri="{BB962C8B-B14F-4D97-AF65-F5344CB8AC3E}">
        <p14:creationId xmlns:p14="http://schemas.microsoft.com/office/powerpoint/2010/main" val="24819935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Parameter: Numerische Charakteristik</a:t>
            </a:r>
            <a:r>
              <a:rPr lang="en-US" i="1" baseline="0">
                <a:solidFill>
                  <a:schemeClr val="tx1"/>
                </a:solidFill>
                <a:latin typeface="Times New Roman" panose="02020603050405020304" pitchFamily="18" charset="0"/>
                <a:cs typeface="Times New Roman" panose="02020603050405020304" pitchFamily="18" charset="0"/>
              </a:rPr>
              <a:t> einer Population.</a:t>
            </a:r>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95</a:t>
            </a:fld>
            <a:endParaRPr lang="de-CH"/>
          </a:p>
        </p:txBody>
      </p:sp>
    </p:spTree>
    <p:extLst>
      <p:ext uri="{BB962C8B-B14F-4D97-AF65-F5344CB8AC3E}">
        <p14:creationId xmlns:p14="http://schemas.microsoft.com/office/powerpoint/2010/main" val="42275467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Calvin &amp; Susie Derkins</a:t>
            </a:r>
          </a:p>
          <a:p>
            <a:r>
              <a:rPr lang="en-US" i="1">
                <a:solidFill>
                  <a:schemeClr val="tx1"/>
                </a:solidFill>
                <a:latin typeface="Times New Roman" panose="02020603050405020304" pitchFamily="18" charset="0"/>
                <a:cs typeface="Times New Roman" panose="02020603050405020304" pitchFamily="18" charset="0"/>
              </a:rPr>
              <a:t>Sampling:</a:t>
            </a:r>
            <a:r>
              <a:rPr lang="en-US" i="1" baseline="0">
                <a:solidFill>
                  <a:schemeClr val="tx1"/>
                </a:solidFill>
                <a:latin typeface="Times New Roman" panose="02020603050405020304" pitchFamily="18" charset="0"/>
                <a:cs typeface="Times New Roman" panose="02020603050405020304" pitchFamily="18" charset="0"/>
              </a:rPr>
              <a:t> Not all students are the same – there is a process of </a:t>
            </a:r>
            <a:r>
              <a:rPr lang="en-US" b="1" i="1" baseline="0">
                <a:solidFill>
                  <a:schemeClr val="tx1"/>
                </a:solidFill>
                <a:latin typeface="Times New Roman" panose="02020603050405020304" pitchFamily="18" charset="0"/>
                <a:cs typeface="Times New Roman" panose="02020603050405020304" pitchFamily="18" charset="0"/>
              </a:rPr>
              <a:t>variance</a:t>
            </a:r>
            <a:endParaRPr lang="en-US" b="1"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96</a:t>
            </a:fld>
            <a:endParaRPr lang="de-CH"/>
          </a:p>
        </p:txBody>
      </p:sp>
    </p:spTree>
    <p:extLst>
      <p:ext uri="{BB962C8B-B14F-4D97-AF65-F5344CB8AC3E}">
        <p14:creationId xmlns:p14="http://schemas.microsoft.com/office/powerpoint/2010/main" val="36457571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97</a:t>
            </a:fld>
            <a:endParaRPr lang="de-CH"/>
          </a:p>
        </p:txBody>
      </p:sp>
    </p:spTree>
    <p:extLst>
      <p:ext uri="{BB962C8B-B14F-4D97-AF65-F5344CB8AC3E}">
        <p14:creationId xmlns:p14="http://schemas.microsoft.com/office/powerpoint/2010/main" val="41382624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98</a:t>
            </a:fld>
            <a:endParaRPr lang="de-CH"/>
          </a:p>
        </p:txBody>
      </p:sp>
    </p:spTree>
    <p:extLst>
      <p:ext uri="{BB962C8B-B14F-4D97-AF65-F5344CB8AC3E}">
        <p14:creationId xmlns:p14="http://schemas.microsoft.com/office/powerpoint/2010/main" val="42472865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99</a:t>
            </a:fld>
            <a:endParaRPr lang="de-CH"/>
          </a:p>
        </p:txBody>
      </p:sp>
    </p:spTree>
    <p:extLst>
      <p:ext uri="{BB962C8B-B14F-4D97-AF65-F5344CB8AC3E}">
        <p14:creationId xmlns:p14="http://schemas.microsoft.com/office/powerpoint/2010/main" val="42077172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100</a:t>
            </a:fld>
            <a:endParaRPr lang="de-CH"/>
          </a:p>
        </p:txBody>
      </p:sp>
    </p:spTree>
    <p:extLst>
      <p:ext uri="{BB962C8B-B14F-4D97-AF65-F5344CB8AC3E}">
        <p14:creationId xmlns:p14="http://schemas.microsoft.com/office/powerpoint/2010/main" val="28282055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Numerische Charakteristik</a:t>
            </a:r>
            <a:r>
              <a:rPr lang="en-US" i="1" baseline="0">
                <a:solidFill>
                  <a:schemeClr val="tx1"/>
                </a:solidFill>
                <a:latin typeface="Times New Roman" panose="02020603050405020304" pitchFamily="18" charset="0"/>
                <a:cs typeface="Times New Roman" panose="02020603050405020304" pitchFamily="18" charset="0"/>
              </a:rPr>
              <a:t> einer Population.</a:t>
            </a:r>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101</a:t>
            </a:fld>
            <a:endParaRPr lang="de-CH"/>
          </a:p>
        </p:txBody>
      </p:sp>
    </p:spTree>
    <p:extLst>
      <p:ext uri="{BB962C8B-B14F-4D97-AF65-F5344CB8AC3E}">
        <p14:creationId xmlns:p14="http://schemas.microsoft.com/office/powerpoint/2010/main" val="8420091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Nun ziehen wir insgesamt in unserer Stichprobe</a:t>
            </a:r>
            <a:r>
              <a:rPr lang="en-US" i="1" baseline="0">
                <a:solidFill>
                  <a:schemeClr val="tx1"/>
                </a:solidFill>
                <a:latin typeface="Times New Roman" panose="02020603050405020304" pitchFamily="18" charset="0"/>
                <a:cs typeface="Times New Roman" panose="02020603050405020304" pitchFamily="18" charset="0"/>
              </a:rPr>
              <a:t> 50 Schülerinnen und Schüler. Daraus ergibt sich diese Verteilung von Lernzugewinnen.</a:t>
            </a:r>
          </a:p>
          <a:p>
            <a:r>
              <a:rPr lang="en-US" i="1" baseline="0">
                <a:solidFill>
                  <a:schemeClr val="tx1"/>
                </a:solidFill>
                <a:latin typeface="Times New Roman" panose="02020603050405020304" pitchFamily="18" charset="0"/>
                <a:cs typeface="Times New Roman" panose="02020603050405020304" pitchFamily="18" charset="0"/>
              </a:rPr>
              <a:t>Es ist alles von -5 bis +5 dabei aber es zeigt sich ein Trend, dass die meisen 0-2 Punkte hinzugewinnen.</a:t>
            </a:r>
          </a:p>
          <a:p>
            <a:r>
              <a:rPr lang="en-US" i="1" baseline="0">
                <a:solidFill>
                  <a:schemeClr val="tx1"/>
                </a:solidFill>
                <a:latin typeface="Times New Roman" panose="02020603050405020304" pitchFamily="18" charset="0"/>
                <a:cs typeface="Times New Roman" panose="02020603050405020304" pitchFamily="18" charset="0"/>
              </a:rPr>
              <a:t>Was wir eigentlich wissen wollen ist nun nicht, wie gut der Unterricht bei diesen Schülerinnen und Schülern funktioniert hat, sondern was der zugrundeliegende Trend in der Gesamtpopulation ist:</a:t>
            </a:r>
          </a:p>
          <a:p>
            <a:r>
              <a:rPr lang="en-US" i="1" baseline="0">
                <a:solidFill>
                  <a:schemeClr val="tx1"/>
                </a:solidFill>
                <a:latin typeface="Times New Roman" panose="02020603050405020304" pitchFamily="18" charset="0"/>
                <a:cs typeface="Times New Roman" panose="02020603050405020304" pitchFamily="18" charset="0"/>
              </a:rPr>
              <a:t>Wir wollen schätzen, welcher Effekt in der Population, aus der wir unsere Schülerinnen und Schüler ziehen vorhanden ist – wir wollen also den Populationsparameter schätzen.</a:t>
            </a:r>
          </a:p>
          <a:p>
            <a:r>
              <a:rPr lang="en-US" i="1" baseline="0">
                <a:solidFill>
                  <a:schemeClr val="tx1"/>
                </a:solidFill>
                <a:latin typeface="Times New Roman" panose="02020603050405020304" pitchFamily="18" charset="0"/>
                <a:cs typeface="Times New Roman" panose="02020603050405020304" pitchFamily="18" charset="0"/>
              </a:rPr>
              <a:t>Da wir aber nur eine begrenzte Stichprobe haben, also einen Teil der Population, wird unsere Schätzung nicht ganz fehlerfrei sein – sie hat einen Stichprobenfehler.</a:t>
            </a:r>
          </a:p>
          <a:p>
            <a:r>
              <a:rPr lang="en-US" i="1" baseline="0">
                <a:solidFill>
                  <a:schemeClr val="tx1"/>
                </a:solidFill>
                <a:latin typeface="Times New Roman" panose="02020603050405020304" pitchFamily="18" charset="0"/>
                <a:cs typeface="Times New Roman" panose="02020603050405020304" pitchFamily="18" charset="0"/>
              </a:rPr>
              <a:t>Was wir nun mit Statistik Machen möchten, ist einen best guess abzugeben, wo der Wert in der Population liegt und wie sicher wir uns bei unserer Einschätzung sein können.</a:t>
            </a:r>
          </a:p>
        </p:txBody>
      </p:sp>
      <p:sp>
        <p:nvSpPr>
          <p:cNvPr id="4" name="Slide Number Placeholder 3"/>
          <p:cNvSpPr>
            <a:spLocks noGrp="1"/>
          </p:cNvSpPr>
          <p:nvPr>
            <p:ph type="sldNum" sz="quarter" idx="10"/>
          </p:nvPr>
        </p:nvSpPr>
        <p:spPr/>
        <p:txBody>
          <a:bodyPr/>
          <a:lstStyle/>
          <a:p>
            <a:fld id="{71710486-469B-4E3B-A157-159A85BB2036}" type="slidenum">
              <a:rPr lang="de-CH" smtClean="0"/>
              <a:t>102</a:t>
            </a:fld>
            <a:endParaRPr lang="de-CH"/>
          </a:p>
        </p:txBody>
      </p:sp>
    </p:spTree>
    <p:extLst>
      <p:ext uri="{BB962C8B-B14F-4D97-AF65-F5344CB8AC3E}">
        <p14:creationId xmlns:p14="http://schemas.microsoft.com/office/powerpoint/2010/main" val="236750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Model choice -&gt; Answer your question</a:t>
            </a:r>
          </a:p>
          <a:p>
            <a:endParaRPr lang="de-CH" baseline="0"/>
          </a:p>
          <a:p>
            <a:r>
              <a:rPr lang="en-US" sz="1200" b="1">
                <a:solidFill>
                  <a:schemeClr val="bg1"/>
                </a:solidFill>
                <a:latin typeface="Arial" panose="020B0604020202020204" pitchFamily="34" charset="0"/>
                <a:cs typeface="Arial" panose="020B0604020202020204" pitchFamily="34" charset="0"/>
              </a:rPr>
              <a:t>I)   Uncertainty -&gt; plan your sample size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  Visual inspection -&gt; Look </a:t>
            </a:r>
            <a:r>
              <a:rPr lang="en-US" sz="1200" b="1" i="1">
                <a:solidFill>
                  <a:schemeClr val="bg1"/>
                </a:solidFill>
                <a:latin typeface="Arial" panose="020B0604020202020204" pitchFamily="34" charset="0"/>
                <a:cs typeface="Arial" panose="020B0604020202020204" pitchFamily="34" charset="0"/>
              </a:rPr>
              <a:t>into</a:t>
            </a:r>
            <a:r>
              <a:rPr lang="en-US" sz="1200" b="1">
                <a:solidFill>
                  <a:schemeClr val="bg1"/>
                </a:solidFill>
                <a:latin typeface="Arial" panose="020B0604020202020204" pitchFamily="34" charset="0"/>
                <a:cs typeface="Arial" panose="020B0604020202020204" pitchFamily="34" charset="0"/>
              </a:rPr>
              <a:t> your data</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III) Missing data -&gt; Don’t throw them away</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IV) Significance testing (</a:t>
            </a:r>
            <a:r>
              <a:rPr lang="en-US" sz="1200" b="1" i="1">
                <a:solidFill>
                  <a:schemeClr val="bg1"/>
                </a:solidFill>
                <a:latin typeface="Arial" panose="020B0604020202020204" pitchFamily="34" charset="0"/>
                <a:cs typeface="Arial" panose="020B0604020202020204" pitchFamily="34" charset="0"/>
              </a:rPr>
              <a:t>p</a:t>
            </a:r>
            <a:r>
              <a:rPr lang="en-US" sz="1200" b="1">
                <a:solidFill>
                  <a:schemeClr val="bg1"/>
                </a:solidFill>
                <a:latin typeface="Arial" panose="020B0604020202020204" pitchFamily="34" charset="0"/>
                <a:cs typeface="Arial" panose="020B0604020202020204" pitchFamily="34" charset="0"/>
              </a:rPr>
              <a:t>-values) -&gt; Beware</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 Model choice -&gt; Answer your question</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 Statistics comes in the end -&gt; Beginning</a:t>
            </a:r>
          </a:p>
          <a:p>
            <a:endParaRPr lang="en-US" sz="1200" b="1">
              <a:solidFill>
                <a:schemeClr val="bg1"/>
              </a:solidFill>
              <a:latin typeface="Arial" panose="020B0604020202020204" pitchFamily="34" charset="0"/>
              <a:cs typeface="Arial" panose="020B0604020202020204" pitchFamily="34" charset="0"/>
            </a:endParaRPr>
          </a:p>
          <a:p>
            <a:r>
              <a:rPr lang="en-US" sz="1200" b="1">
                <a:solidFill>
                  <a:schemeClr val="bg1"/>
                </a:solidFill>
                <a:latin typeface="Arial" panose="020B0604020202020204" pitchFamily="34" charset="0"/>
                <a:cs typeface="Arial" panose="020B0604020202020204" pitchFamily="34" charset="0"/>
              </a:rPr>
              <a:t>VII) Statisticians know what they are talking about -&gt; Don’t believe a single one, believe many</a:t>
            </a:r>
          </a:p>
          <a:p>
            <a:endParaRPr lang="de-CH"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F0F7FC-6A50-487C-ACD1-87F45D69C736}" type="slidenum">
              <a:rPr kumimoji="0" lang="de-CH"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38258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The normal distribution arises because there are multiple factors in interplay that determine students’ learning; when these are at average, a students reaches the average learning gain; in many students, these factors are close to the average students; in some cases, they are more extreme (e.g., a students is tired, has low prior knowledge, and is not interested in playing with water – such students do</a:t>
            </a:r>
            <a:r>
              <a:rPr lang="de-CH" baseline="0"/>
              <a:t> exist, but they are more rare than students who show at least a little bit interest, and the average students is also not super tired, at least not before adolescence.</a:t>
            </a:r>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a:t>Since there will always be uncertainty in our prediction – that is, we don’t know all the factors that determine students’ learning, a regular mathematical formula is not sufficient for describing what’s going on – we need to model probability or uncertainty, and therefore we need statistics.</a:t>
            </a:r>
            <a:endParaRPr lang="de-CH"/>
          </a:p>
        </p:txBody>
      </p:sp>
      <p:sp>
        <p:nvSpPr>
          <p:cNvPr id="4" name="Slide Number Placeholder 3"/>
          <p:cNvSpPr>
            <a:spLocks noGrp="1"/>
          </p:cNvSpPr>
          <p:nvPr>
            <p:ph type="sldNum" sz="quarter" idx="10"/>
          </p:nvPr>
        </p:nvSpPr>
        <p:spPr/>
        <p:txBody>
          <a:bodyPr/>
          <a:lstStyle/>
          <a:p>
            <a:fld id="{71710486-469B-4E3B-A157-159A85BB2036}" type="slidenum">
              <a:rPr lang="de-CH" smtClean="0"/>
              <a:t>103</a:t>
            </a:fld>
            <a:endParaRPr lang="de-CH"/>
          </a:p>
        </p:txBody>
      </p:sp>
    </p:spTree>
    <p:extLst>
      <p:ext uri="{BB962C8B-B14F-4D97-AF65-F5344CB8AC3E}">
        <p14:creationId xmlns:p14="http://schemas.microsoft.com/office/powerpoint/2010/main" val="21590923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The normal distribution arises because there are multiple factors in interplay that determine students’ learning; when these are at average, a students reaches the average learning gain; in many students, these factors are close to the average students; in some cases, they are more extreme (e.g., a students is tired, has low prior knowledge, and is not interested in playing with water – such students do</a:t>
            </a:r>
            <a:r>
              <a:rPr lang="de-CH" baseline="0"/>
              <a:t> exist, but they are more rare than students who show at least a little bit interest, and the average students is also not super tired, at least not before adolescence.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baseline="0"/>
          </a:p>
          <a:p>
            <a:pPr marL="0" marR="0" lvl="0" indent="0" algn="l" defTabSz="914400" rtl="0" eaLnBrk="1" fontAlgn="auto" latinLnBrk="0" hangingPunct="1">
              <a:lnSpc>
                <a:spcPct val="100000"/>
              </a:lnSpc>
              <a:spcBef>
                <a:spcPts val="0"/>
              </a:spcBef>
              <a:spcAft>
                <a:spcPts val="0"/>
              </a:spcAft>
              <a:buClrTx/>
              <a:buSzTx/>
              <a:buFontTx/>
              <a:buNone/>
              <a:tabLst/>
              <a:defRPr/>
            </a:pPr>
            <a:r>
              <a:rPr lang="de-CH" baseline="0"/>
              <a:t>It should move the average learning gain a little bit up, to the right.</a:t>
            </a:r>
            <a:endParaRPr lang="de-CH"/>
          </a:p>
          <a:p>
            <a:endParaRPr lang="en-US" i="1">
              <a:solidFill>
                <a:schemeClr val="tx1"/>
              </a:solidFill>
              <a:latin typeface="Times New Roman" panose="02020603050405020304" pitchFamily="18" charset="0"/>
              <a:cs typeface="Times New Roman" panose="02020603050405020304" pitchFamily="18" charset="0"/>
            </a:endParaRPr>
          </a:p>
          <a:p>
            <a:r>
              <a:rPr lang="en-US" i="1">
                <a:solidFill>
                  <a:schemeClr val="tx1"/>
                </a:solidFill>
                <a:latin typeface="Times New Roman" panose="02020603050405020304" pitchFamily="18" charset="0"/>
                <a:cs typeface="Times New Roman" panose="02020603050405020304" pitchFamily="18" charset="0"/>
              </a:rPr>
              <a:t>Nun ziehen wir insgesamt in unserer Stichprobe</a:t>
            </a:r>
            <a:r>
              <a:rPr lang="en-US" i="1" baseline="0">
                <a:solidFill>
                  <a:schemeClr val="tx1"/>
                </a:solidFill>
                <a:latin typeface="Times New Roman" panose="02020603050405020304" pitchFamily="18" charset="0"/>
                <a:cs typeface="Times New Roman" panose="02020603050405020304" pitchFamily="18" charset="0"/>
              </a:rPr>
              <a:t> 50 Schülerinnen und Schüler. Daraus ergibt sich diese Verteilung von Lernzugewinnen.</a:t>
            </a:r>
          </a:p>
          <a:p>
            <a:r>
              <a:rPr lang="en-US" i="1" baseline="0">
                <a:solidFill>
                  <a:schemeClr val="tx1"/>
                </a:solidFill>
                <a:latin typeface="Times New Roman" panose="02020603050405020304" pitchFamily="18" charset="0"/>
                <a:cs typeface="Times New Roman" panose="02020603050405020304" pitchFamily="18" charset="0"/>
              </a:rPr>
              <a:t>Es ist alles von -5 bis +5 dabei aber es zeigt sich ein Trend, dass die meisen 0-2 Punkte hinzugewinnen.</a:t>
            </a:r>
          </a:p>
          <a:p>
            <a:r>
              <a:rPr lang="en-US" i="1" baseline="0">
                <a:solidFill>
                  <a:schemeClr val="tx1"/>
                </a:solidFill>
                <a:latin typeface="Times New Roman" panose="02020603050405020304" pitchFamily="18" charset="0"/>
                <a:cs typeface="Times New Roman" panose="02020603050405020304" pitchFamily="18" charset="0"/>
              </a:rPr>
              <a:t>Was wir eigentlich wissen wollen ist nun nicht, wie gut der Unterricht bei diesen Schülerinnen und Schülern funktioniert hat, sondern was der zugrundeliegende Trend in der Gesamtpopulation ist:</a:t>
            </a:r>
          </a:p>
          <a:p>
            <a:r>
              <a:rPr lang="en-US" i="1" baseline="0">
                <a:solidFill>
                  <a:schemeClr val="tx1"/>
                </a:solidFill>
                <a:latin typeface="Times New Roman" panose="02020603050405020304" pitchFamily="18" charset="0"/>
                <a:cs typeface="Times New Roman" panose="02020603050405020304" pitchFamily="18" charset="0"/>
              </a:rPr>
              <a:t>Wir wollen schätzen, welcher Effekt in der Population, aus der wir unsere Schülerinnen und Schüler ziehen vorhanden ist – wir wollen also den Populationsparameter schätzen.</a:t>
            </a:r>
          </a:p>
          <a:p>
            <a:r>
              <a:rPr lang="en-US" i="1" baseline="0">
                <a:solidFill>
                  <a:schemeClr val="tx1"/>
                </a:solidFill>
                <a:latin typeface="Times New Roman" panose="02020603050405020304" pitchFamily="18" charset="0"/>
                <a:cs typeface="Times New Roman" panose="02020603050405020304" pitchFamily="18" charset="0"/>
              </a:rPr>
              <a:t>Da wir aber nur eine begrenzte Stichprobe haben, also einen Teil der Population, wird unsere Schätzung nicht ganz fehlerfrei sein – sie hat einen Stichprobenfehler.</a:t>
            </a:r>
          </a:p>
          <a:p>
            <a:r>
              <a:rPr lang="en-US" i="1" baseline="0">
                <a:solidFill>
                  <a:schemeClr val="tx1"/>
                </a:solidFill>
                <a:latin typeface="Times New Roman" panose="02020603050405020304" pitchFamily="18" charset="0"/>
                <a:cs typeface="Times New Roman" panose="02020603050405020304" pitchFamily="18" charset="0"/>
              </a:rPr>
              <a:t>Was wir nun mit Statistik Machen möchten, ist einen best guess abzugeben, wo der Wert in der Population liegt und wie sicher wir uns bei unserer Einschätzung sein können.</a:t>
            </a:r>
          </a:p>
        </p:txBody>
      </p:sp>
      <p:sp>
        <p:nvSpPr>
          <p:cNvPr id="4" name="Slide Number Placeholder 3"/>
          <p:cNvSpPr>
            <a:spLocks noGrp="1"/>
          </p:cNvSpPr>
          <p:nvPr>
            <p:ph type="sldNum" sz="quarter" idx="10"/>
          </p:nvPr>
        </p:nvSpPr>
        <p:spPr/>
        <p:txBody>
          <a:bodyPr/>
          <a:lstStyle/>
          <a:p>
            <a:fld id="{71710486-469B-4E3B-A157-159A85BB2036}" type="slidenum">
              <a:rPr lang="de-CH" smtClean="0"/>
              <a:t>104</a:t>
            </a:fld>
            <a:endParaRPr lang="de-CH"/>
          </a:p>
        </p:txBody>
      </p:sp>
    </p:spTree>
    <p:extLst>
      <p:ext uri="{BB962C8B-B14F-4D97-AF65-F5344CB8AC3E}">
        <p14:creationId xmlns:p14="http://schemas.microsoft.com/office/powerpoint/2010/main" val="12201392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baseline="0">
                <a:solidFill>
                  <a:schemeClr val="tx1"/>
                </a:solidFill>
                <a:latin typeface="Times New Roman" panose="02020603050405020304" pitchFamily="18" charset="0"/>
                <a:cs typeface="Times New Roman" panose="02020603050405020304" pitchFamily="18" charset="0"/>
              </a:rPr>
              <a:t>In normal statistical models, we assume that the values are actually normally distributed. Why do we do this?</a:t>
            </a:r>
          </a:p>
          <a:p>
            <a:r>
              <a:rPr lang="en-US" i="1" baseline="0">
                <a:solidFill>
                  <a:schemeClr val="tx1"/>
                </a:solidFill>
                <a:latin typeface="Times New Roman" panose="02020603050405020304" pitchFamily="18" charset="0"/>
                <a:cs typeface="Times New Roman" panose="02020603050405020304" pitchFamily="18" charset="0"/>
              </a:rPr>
              <a:t>The reason is that it is a very powerful and effective assumption.</a:t>
            </a:r>
          </a:p>
          <a:p>
            <a:r>
              <a:rPr lang="en-US" i="1" baseline="0">
                <a:solidFill>
                  <a:schemeClr val="tx1"/>
                </a:solidFill>
                <a:latin typeface="Times New Roman" panose="02020603050405020304" pitchFamily="18" charset="0"/>
                <a:cs typeface="Times New Roman" panose="02020603050405020304" pitchFamily="18" charset="0"/>
              </a:rPr>
              <a:t>In reality, students’ values might not be normally distributed; however, in many cases real data do approximate the normal distribution. We therefore assume that they are normally distributed.</a:t>
            </a:r>
          </a:p>
          <a:p>
            <a:r>
              <a:rPr lang="en-US" i="1" baseline="0">
                <a:solidFill>
                  <a:schemeClr val="tx1"/>
                </a:solidFill>
                <a:latin typeface="Times New Roman" panose="02020603050405020304" pitchFamily="18" charset="0"/>
                <a:cs typeface="Times New Roman" panose="02020603050405020304" pitchFamily="18" charset="0"/>
              </a:rPr>
              <a:t>The reason is a mathematical one:</a:t>
            </a:r>
          </a:p>
        </p:txBody>
      </p:sp>
      <p:sp>
        <p:nvSpPr>
          <p:cNvPr id="4" name="Slide Number Placeholder 3"/>
          <p:cNvSpPr>
            <a:spLocks noGrp="1"/>
          </p:cNvSpPr>
          <p:nvPr>
            <p:ph type="sldNum" sz="quarter" idx="10"/>
          </p:nvPr>
        </p:nvSpPr>
        <p:spPr/>
        <p:txBody>
          <a:bodyPr/>
          <a:lstStyle/>
          <a:p>
            <a:fld id="{71710486-469B-4E3B-A157-159A85BB2036}" type="slidenum">
              <a:rPr lang="de-CH" smtClean="0"/>
              <a:t>105</a:t>
            </a:fld>
            <a:endParaRPr lang="de-CH"/>
          </a:p>
        </p:txBody>
      </p:sp>
    </p:spTree>
    <p:extLst>
      <p:ext uri="{BB962C8B-B14F-4D97-AF65-F5344CB8AC3E}">
        <p14:creationId xmlns:p14="http://schemas.microsoft.com/office/powerpoint/2010/main" val="40978110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The normal distribution is represented in just thes two parameters – a mean, and</a:t>
            </a:r>
            <a:r>
              <a:rPr lang="en-US" i="1" baseline="0">
                <a:solidFill>
                  <a:schemeClr val="tx1"/>
                </a:solidFill>
                <a:latin typeface="Times New Roman" panose="02020603050405020304" pitchFamily="18" charset="0"/>
                <a:cs typeface="Times New Roman" panose="02020603050405020304" pitchFamily="18" charset="0"/>
              </a:rPr>
              <a:t> a variance, or standard deviation.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tx1"/>
                </a:solidFill>
                <a:latin typeface="Times New Roman" panose="02020603050405020304" pitchFamily="18" charset="0"/>
                <a:cs typeface="Times New Roman" panose="02020603050405020304" pitchFamily="18" charset="0"/>
              </a:rPr>
              <a:t>There is not a single students who had a learning gain of 1.02 points; this is just an estimation about where the general trend is going!</a:t>
            </a:r>
          </a:p>
          <a:p>
            <a:r>
              <a:rPr lang="en-US" i="1" baseline="0">
                <a:solidFill>
                  <a:schemeClr val="tx1"/>
                </a:solidFill>
                <a:latin typeface="Times New Roman" panose="02020603050405020304" pitchFamily="18" charset="0"/>
                <a:cs typeface="Times New Roman" panose="02020603050405020304" pitchFamily="18" charset="0"/>
              </a:rPr>
              <a:t>The magic behind these two values is that they manage to represent the whole population of learners. No matter whether you assess 50 students or 5000 – with the normal distribution assumption, we can represent the values of all students in just two statisticsl parameters – and a mean and standard deviation are really eady to compute.</a:t>
            </a:r>
          </a:p>
          <a:p>
            <a:r>
              <a:rPr lang="en-US" i="1" baseline="0">
                <a:solidFill>
                  <a:schemeClr val="tx1"/>
                </a:solidFill>
                <a:latin typeface="Times New Roman" panose="02020603050405020304" pitchFamily="18" charset="0"/>
                <a:cs typeface="Times New Roman" panose="02020603050405020304" pitchFamily="18" charset="0"/>
              </a:rPr>
              <a:t>That’s the magic of the normal distribution – it keeps statistical models extremely simple because it manages to summarize all data in just two parameters that are easy to compute. Therefore, the normal distribution assumption is potentially the most important and powerful statistics tool that exists.</a:t>
            </a:r>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106</a:t>
            </a:fld>
            <a:endParaRPr lang="de-CH"/>
          </a:p>
        </p:txBody>
      </p:sp>
    </p:spTree>
    <p:extLst>
      <p:ext uri="{BB962C8B-B14F-4D97-AF65-F5344CB8AC3E}">
        <p14:creationId xmlns:p14="http://schemas.microsoft.com/office/powerpoint/2010/main" val="37309196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01925" y="509588"/>
            <a:ext cx="4527550" cy="2547937"/>
          </a:xfrm>
        </p:spPr>
      </p:sp>
      <p:sp>
        <p:nvSpPr>
          <p:cNvPr id="3" name="Notes Placeholder 2"/>
          <p:cNvSpPr>
            <a:spLocks noGrp="1"/>
          </p:cNvSpPr>
          <p:nvPr>
            <p:ph type="body" idx="1"/>
          </p:nvPr>
        </p:nvSpPr>
        <p:spPr/>
        <p:txBody>
          <a:bodyPr/>
          <a:lstStyle/>
          <a:p>
            <a:r>
              <a:rPr lang="en-US" i="1">
                <a:solidFill>
                  <a:schemeClr val="tx1"/>
                </a:solidFill>
                <a:latin typeface="Times New Roman" panose="02020603050405020304" pitchFamily="18" charset="0"/>
                <a:cs typeface="Times New Roman" panose="02020603050405020304" pitchFamily="18" charset="0"/>
              </a:rPr>
              <a:t>Deviations:</a:t>
            </a:r>
          </a:p>
          <a:p>
            <a:r>
              <a:rPr lang="en-US" i="1">
                <a:solidFill>
                  <a:schemeClr val="tx1"/>
                </a:solidFill>
                <a:latin typeface="Times New Roman" panose="02020603050405020304" pitchFamily="18" charset="0"/>
                <a:cs typeface="Times New Roman" panose="02020603050405020304" pitchFamily="18" charset="0"/>
              </a:rPr>
              <a:t>Show what’s ok, and what’s not ok</a:t>
            </a:r>
            <a:r>
              <a:rPr lang="en-US" i="1" baseline="0">
                <a:solidFill>
                  <a:schemeClr val="tx1"/>
                </a:solidFill>
                <a:latin typeface="Times New Roman" panose="02020603050405020304" pitchFamily="18" charset="0"/>
                <a:cs typeface="Times New Roman" panose="02020603050405020304" pitchFamily="18" charset="0"/>
              </a:rPr>
              <a:t> (e.g., bimodality).</a:t>
            </a:r>
          </a:p>
          <a:p>
            <a:r>
              <a:rPr lang="en-US" i="1" baseline="0">
                <a:solidFill>
                  <a:schemeClr val="tx1"/>
                </a:solidFill>
                <a:latin typeface="Times New Roman" panose="02020603050405020304" pitchFamily="18" charset="0"/>
                <a:cs typeface="Times New Roman" panose="02020603050405020304" pitchFamily="18" charset="0"/>
              </a:rPr>
              <a:t>Lessons:</a:t>
            </a:r>
          </a:p>
          <a:p>
            <a:pPr marL="228600" indent="-228600">
              <a:buAutoNum type="arabicParenR"/>
            </a:pPr>
            <a:r>
              <a:rPr lang="en-US" i="1" baseline="0">
                <a:solidFill>
                  <a:schemeClr val="tx1"/>
                </a:solidFill>
                <a:latin typeface="Times New Roman" panose="02020603050405020304" pitchFamily="18" charset="0"/>
                <a:cs typeface="Times New Roman" panose="02020603050405020304" pitchFamily="18" charset="0"/>
              </a:rPr>
              <a:t>We need statistics because students produce messy data – they are so random that we need to model probability, or uncertainty.</a:t>
            </a:r>
          </a:p>
          <a:p>
            <a:pPr marL="228600" indent="-228600">
              <a:buAutoNum type="arabicParenR"/>
            </a:pPr>
            <a:r>
              <a:rPr lang="en-US" i="1" baseline="0">
                <a:solidFill>
                  <a:schemeClr val="tx1"/>
                </a:solidFill>
                <a:latin typeface="Times New Roman" panose="02020603050405020304" pitchFamily="18" charset="0"/>
                <a:cs typeface="Times New Roman" panose="02020603050405020304" pitchFamily="18" charset="0"/>
              </a:rPr>
              <a:t>The normal distribution is our friend. Also other distributions are our friends – they allow to summarize all data within just a few statistical parameters. Without the tool of statistical distributions, we would need to model all individual data points, which is most often impossible.</a:t>
            </a:r>
            <a:endParaRPr lang="en-US" i="1">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1710486-469B-4E3B-A157-159A85BB2036}" type="slidenum">
              <a:rPr lang="de-CH" smtClean="0"/>
              <a:t>107</a:t>
            </a:fld>
            <a:endParaRPr lang="de-CH"/>
          </a:p>
        </p:txBody>
      </p:sp>
    </p:spTree>
    <p:extLst>
      <p:ext uri="{BB962C8B-B14F-4D97-AF65-F5344CB8AC3E}">
        <p14:creationId xmlns:p14="http://schemas.microsoft.com/office/powerpoint/2010/main" val="2738505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endParaRPr lang="de-CH"/>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de-CH"/>
          </a:p>
        </p:txBody>
      </p:sp>
      <p:sp>
        <p:nvSpPr>
          <p:cNvPr id="4" name="Date Placeholder 3"/>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D545777-A483-4059-AB06-1C22186314BF}" type="datetime1">
              <a:rPr lang="de-CH" smtClean="0"/>
              <a:t>10.06.2025</a:t>
            </a:fld>
            <a:endParaRPr lang="de-CH"/>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de-CH"/>
          </a:p>
        </p:txBody>
      </p:sp>
      <p:sp>
        <p:nvSpPr>
          <p:cNvPr id="6" name="Slide Number Placeholder 5"/>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D73300DC-6F81-4257-9104-8FC6944C3589}" type="slidenum">
              <a:rPr lang="de-CH" smtClean="0"/>
              <a:pPr/>
              <a:t>‹Nr.›</a:t>
            </a:fld>
            <a:endParaRPr lang="de-CH"/>
          </a:p>
        </p:txBody>
      </p:sp>
    </p:spTree>
    <p:extLst>
      <p:ext uri="{BB962C8B-B14F-4D97-AF65-F5344CB8AC3E}">
        <p14:creationId xmlns:p14="http://schemas.microsoft.com/office/powerpoint/2010/main" val="2493549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4FF65230-473B-4719-8AD5-E32682B5493E}" type="datetime1">
              <a:rPr lang="de-CH" smtClean="0"/>
              <a:t>10.06.2025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144616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de-CH"/>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6951A541-30E7-4B89-8B71-2DCC74891C03}" type="datetime1">
              <a:rPr lang="de-CH" smtClean="0"/>
              <a:t>10.06.2025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879398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10"/>
          </p:nvPr>
        </p:nvSpPr>
        <p:spPr/>
        <p:txBody>
          <a:bodyPr/>
          <a:lstStyle/>
          <a:p>
            <a:fld id="{2474BFBF-E3C2-41DB-A3BF-FD167F1817FC}" type="datetime1">
              <a:rPr lang="de-CH" smtClean="0"/>
              <a:t>10.06.2025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a:xfrm>
            <a:off x="9168341" y="6492876"/>
            <a:ext cx="2844800" cy="365125"/>
          </a:xfrm>
        </p:spPr>
        <p:txBody>
          <a:bodyPr/>
          <a:lstStyle>
            <a:lvl1pPr>
              <a:defRPr sz="1400">
                <a:latin typeface="Arial" panose="020B0604020202020204" pitchFamily="34" charset="0"/>
                <a:cs typeface="Arial" panose="020B0604020202020204" pitchFamily="34" charset="0"/>
              </a:defRPr>
            </a:lvl1pPr>
          </a:lstStyle>
          <a:p>
            <a:fld id="{D73300DC-6F81-4257-9104-8FC6944C3589}" type="slidenum">
              <a:rPr lang="de-CH" smtClean="0"/>
              <a:pPr/>
              <a:t>‹Nr.›</a:t>
            </a:fld>
            <a:endParaRPr lang="de-CH"/>
          </a:p>
        </p:txBody>
      </p:sp>
    </p:spTree>
    <p:extLst>
      <p:ext uri="{BB962C8B-B14F-4D97-AF65-F5344CB8AC3E}">
        <p14:creationId xmlns:p14="http://schemas.microsoft.com/office/powerpoint/2010/main" val="1235439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CH"/>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6D8800-AC15-4BDF-98BC-26581E9F845A}" type="datetime1">
              <a:rPr lang="de-CH" smtClean="0"/>
              <a:t>10.06.2025</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3573820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p:cNvSpPr>
            <a:spLocks noGrp="1"/>
          </p:cNvSpPr>
          <p:nvPr>
            <p:ph type="dt" sz="half" idx="10"/>
          </p:nvPr>
        </p:nvSpPr>
        <p:spPr/>
        <p:txBody>
          <a:bodyPr/>
          <a:lstStyle/>
          <a:p>
            <a:fld id="{6F81C267-655E-4BE3-A3C0-1582D100555B}" type="datetime1">
              <a:rPr lang="de-CH" smtClean="0"/>
              <a:t>10.06.2025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497329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de-CH"/>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p:cNvSpPr>
            <a:spLocks noGrp="1"/>
          </p:cNvSpPr>
          <p:nvPr>
            <p:ph type="dt" sz="half" idx="10"/>
          </p:nvPr>
        </p:nvSpPr>
        <p:spPr/>
        <p:txBody>
          <a:bodyPr/>
          <a:lstStyle/>
          <a:p>
            <a:fld id="{3682ACB8-2759-48C2-832D-4D8386885D3D}" type="datetime1">
              <a:rPr lang="de-CH" smtClean="0"/>
              <a:t>10.06.2025</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303588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3" name="Date Placeholder 2"/>
          <p:cNvSpPr>
            <a:spLocks noGrp="1"/>
          </p:cNvSpPr>
          <p:nvPr>
            <p:ph type="dt" sz="half" idx="10"/>
          </p:nvPr>
        </p:nvSpPr>
        <p:spPr/>
        <p:txBody>
          <a:bodyPr/>
          <a:lstStyle/>
          <a:p>
            <a:fld id="{2262578B-16B1-4B42-BFA2-7BD62F68CDEA}" type="datetime1">
              <a:rPr lang="de-CH" smtClean="0"/>
              <a:t>10.06.2025</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565072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6DA5D-D5FB-4228-BFC4-0BA13075C1DB}" type="datetime1">
              <a:rPr lang="de-CH" smtClean="0"/>
              <a:t>10.06.2025</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31464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de-CH"/>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E2EE2E-03BF-4260-A08B-470B5732B92F}" type="datetime1">
              <a:rPr lang="de-CH" smtClean="0"/>
              <a:t>10.06.2025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2263591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de-CH"/>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5A13077-0982-4B10-8356-033B5A9B647A}" type="datetime1">
              <a:rPr lang="de-CH" smtClean="0"/>
              <a:t>10.06.2025</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73300DC-6F81-4257-9104-8FC6944C3589}" type="slidenum">
              <a:rPr lang="de-CH" smtClean="0"/>
              <a:t>‹Nr.›</a:t>
            </a:fld>
            <a:endParaRPr lang="de-CH"/>
          </a:p>
        </p:txBody>
      </p:sp>
    </p:spTree>
    <p:extLst>
      <p:ext uri="{BB962C8B-B14F-4D97-AF65-F5344CB8AC3E}">
        <p14:creationId xmlns:p14="http://schemas.microsoft.com/office/powerpoint/2010/main" val="1591792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3D309-B84E-41FB-9450-3E7321A9D000}" type="datetime1">
              <a:rPr lang="de-CH" smtClean="0"/>
              <a:t>10.06.2025</a:t>
            </a:fld>
            <a:endParaRPr lang="de-CH"/>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9072331" y="6381329"/>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300DC-6F81-4257-9104-8FC6944C3589}" type="slidenum">
              <a:rPr lang="de-CH" smtClean="0"/>
              <a:t>‹Nr.›</a:t>
            </a:fld>
            <a:endParaRPr lang="de-CH"/>
          </a:p>
        </p:txBody>
      </p:sp>
    </p:spTree>
    <p:extLst>
      <p:ext uri="{BB962C8B-B14F-4D97-AF65-F5344CB8AC3E}">
        <p14:creationId xmlns:p14="http://schemas.microsoft.com/office/powerpoint/2010/main" val="69905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stats_Fisica"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hyperlink" Target="http://www.gpower.hhu.de/" TargetMode="External"/><Relationship Id="rId1" Type="http://schemas.openxmlformats.org/officeDocument/2006/relationships/slideLayout" Target="../slideLayouts/slideLayout2.xml"/><Relationship Id="rId5" Type="http://schemas.openxmlformats.org/officeDocument/2006/relationships/hyperlink" Target="https://peter1328.shinyapps.io/pvalues/" TargetMode="External"/><Relationship Id="rId4" Type="http://schemas.openxmlformats.org/officeDocument/2006/relationships/image" Target="../media/image5.emf"/></Relationships>
</file>

<file path=ppt/slides/_rels/slide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hyperlink" Target="http://www.gpower.hhu.d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forms.gle/hWpwiob89KFiEaMt6" TargetMode="External"/><Relationship Id="rId4" Type="http://schemas.openxmlformats.org/officeDocument/2006/relationships/hyperlink" Target="https://peter1328.shinyapps.io/pvalu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peter1328.shinyapps.io/pvalues/"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link.springer.com/article/10.3758/BF03194105" TargetMode="External"/><Relationship Id="rId7"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hyperlink" Target="https://www.coursera.org/learn/statistical-inference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cademic.oup.com/psychsocgerontology/advance-article-pdf/doi/10.1093/geronb/gby065/25016286/gby065.pdf"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hyperlink" Target="https://www.sciencedirect.com/science/article/pii/S0959475225000271?casa_token=KBgMZ--cJ2sAAAAA:1BNVz3qz5-DCxUC7STkUwHZ7RJltlE755A4v4QKg2yNU8A4eebahor-umDnSZtOWcRj4Rf-_e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peter1328.shinyapps.io/pvalu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stefvanbuuren.name/fimd/" TargetMode="External"/><Relationship Id="rId2" Type="http://schemas.openxmlformats.org/officeDocument/2006/relationships/hyperlink" Target="https://www.taylorfrancis.com/books/9780429960352"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osf.io/j5v8f/"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sf.io/j5v8f/"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mfviz.com/hierarchical-models/"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hyperlink" Target="https://www.researchgate.net/profile/Peter-Edelsbrunner-2/publication/380298809_Preparation_for_Future_Conceptual_Learning_Content-Specific_Long-Term_Effects_of_Early_Physics_Instruction/links/6637ce1606ea3d0b742964b3/Preparation-for-Future-Conceptual-Learning-Content-Specific-Long-Term-Effects-of-Early-Physics-Instruction.pdf" TargetMode="External"/><Relationship Id="rId5" Type="http://schemas.openxmlformats.org/officeDocument/2006/relationships/hyperlink" Target="https://www.ebooks.com/1641551/multilevel-modeling-using-r/finch-w-holmes-bolin-jocelyn-e-kelley-ken/?fc=AT&amp;src=feed&amp;gclid=CjwKCAjwwo7cBRBwEiwAMEoXPOgUF3zVeqDdOG1zdYGhF0KhXqmdiSoi_cCHutqp90lQCJrpD_qW-hoCrRwQAvD_BwE" TargetMode="External"/><Relationship Id="rId4" Type="http://schemas.openxmlformats.org/officeDocument/2006/relationships/hyperlink" Target="https://www.researchgate.net/profile/Joop_Hox/publication/44832436_Multilevel_Analysis_Techniques_and_Applications/links/0deec53567f33f106b000000.pdf"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psycnet.apa.org/fulltext/2023-74568-001.html" TargetMode="External"/><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idp.springer.com/authorize/casa?redirect_uri=https://link.springer.com/article/10.1007/s10212-020-00468-3&amp;casa_token=5bH_F537my0AAAAA:VyN6gb4mnYYxI8AS10w1jV8kOa_rImU9kIW6L_g56CwnXZBQNjxcDBV5ZAvxBtk-ndzQuT3REzstM0kafw"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hyperlink" Target="https://link.springer.com/article/10.1007/s11251-022-09601-9" TargetMode="External"/><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hyperlink" Target="https://s3.amazonaws.com/academia.edu.documents/37162300/An_Introduction_to_Statistical_Learning_with_Applications_in_R.pdf?AWSAccessKeyId=AKIAIWOWYYGZ2Y53UL3A&amp;Expires=1535439567&amp;Signature=FTodD4IUQLT3VluNYhbogRSKTes%3D&amp;response-content-disposition=inline;%20filename%3DPrinter_Opaque_this_An_Introduction_to_S.pdf" TargetMode="External"/><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1502895" y="2276873"/>
            <a:ext cx="9252520" cy="830997"/>
          </a:xfrm>
          <a:prstGeom prst="rect">
            <a:avLst/>
          </a:prstGeom>
          <a:noFill/>
        </p:spPr>
        <p:txBody>
          <a:bodyPr wrap="square" rtlCol="0">
            <a:spAutoFit/>
          </a:bodyPr>
          <a:lstStyle/>
          <a:p>
            <a:pPr algn="ctr"/>
            <a:r>
              <a:rPr lang="en-US" sz="2400" b="1" dirty="0">
                <a:solidFill>
                  <a:schemeClr val="bg1"/>
                </a:solidFill>
                <a:latin typeface="Arial" panose="020B0604020202020204" pitchFamily="34" charset="0"/>
                <a:cs typeface="Arial" panose="020B0604020202020204" pitchFamily="34" charset="0"/>
              </a:rPr>
              <a:t>Statistical Tools for Educational Research on Knowledge Acquisition</a:t>
            </a:r>
            <a:endParaRPr lang="en-US" sz="2400" b="1" i="1" dirty="0">
              <a:solidFill>
                <a:schemeClr val="bg1"/>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D73300DC-6F81-4257-9104-8FC6944C3589}" type="slidenum">
              <a:rPr lang="de-CH" smtClean="0"/>
              <a:t>1</a:t>
            </a:fld>
            <a:endParaRPr lang="de-CH"/>
          </a:p>
        </p:txBody>
      </p:sp>
      <p:sp>
        <p:nvSpPr>
          <p:cNvPr id="3" name="Rectangle 2"/>
          <p:cNvSpPr/>
          <p:nvPr/>
        </p:nvSpPr>
        <p:spPr>
          <a:xfrm>
            <a:off x="1524000" y="5877272"/>
            <a:ext cx="10260632" cy="646331"/>
          </a:xfrm>
          <a:prstGeom prst="rect">
            <a:avLst/>
          </a:prstGeom>
        </p:spPr>
        <p:txBody>
          <a:bodyPr wrap="square">
            <a:spAutoFit/>
          </a:bodyPr>
          <a:lstStyle/>
          <a:p>
            <a:r>
              <a:rPr lang="de-CH" b="1" dirty="0">
                <a:solidFill>
                  <a:schemeClr val="bg1"/>
                </a:solidFill>
                <a:latin typeface="Times New Roman"/>
              </a:rPr>
              <a:t>Peter A. Edelsbrunner				 	           10 June 2025</a:t>
            </a:r>
            <a:br>
              <a:rPr lang="de-CH" dirty="0">
                <a:solidFill>
                  <a:schemeClr val="bg1"/>
                </a:solidFill>
              </a:rPr>
            </a:br>
            <a:r>
              <a:rPr lang="de-CH" dirty="0">
                <a:solidFill>
                  <a:schemeClr val="bg1"/>
                </a:solidFill>
              </a:rPr>
              <a:t>			</a:t>
            </a:r>
            <a:r>
              <a:rPr lang="de-CH" sz="1400" b="1" dirty="0">
                <a:solidFill>
                  <a:schemeClr val="bg1"/>
                </a:solidFill>
                <a:latin typeface="Times New Roman"/>
              </a:rPr>
              <a:t>				              1st </a:t>
            </a:r>
            <a:r>
              <a:rPr lang="de-CH" sz="1400" b="1" dirty="0" err="1">
                <a:solidFill>
                  <a:schemeClr val="bg1"/>
                </a:solidFill>
                <a:latin typeface="Times New Roman"/>
              </a:rPr>
              <a:t>PhysEd</a:t>
            </a:r>
            <a:r>
              <a:rPr lang="de-CH" sz="1400" b="1" dirty="0">
                <a:solidFill>
                  <a:schemeClr val="bg1"/>
                </a:solidFill>
                <a:latin typeface="Times New Roman"/>
              </a:rPr>
              <a:t> </a:t>
            </a:r>
            <a:r>
              <a:rPr lang="de-CH" sz="1400" b="1" dirty="0" err="1">
                <a:solidFill>
                  <a:schemeClr val="bg1"/>
                </a:solidFill>
                <a:latin typeface="Times New Roman"/>
              </a:rPr>
              <a:t>Afternoon</a:t>
            </a:r>
            <a:r>
              <a:rPr lang="de-CH" sz="1400" b="1" dirty="0">
                <a:solidFill>
                  <a:schemeClr val="bg1"/>
                </a:solidFill>
                <a:latin typeface="Times New Roman"/>
              </a:rPr>
              <a:t> </a:t>
            </a:r>
            <a:r>
              <a:rPr lang="de-CH" sz="1400" b="1" dirty="0" err="1">
                <a:solidFill>
                  <a:schemeClr val="bg1"/>
                </a:solidFill>
                <a:latin typeface="Times New Roman"/>
              </a:rPr>
              <a:t>StatsBreak</a:t>
            </a:r>
            <a:endParaRPr lang="de-CH" sz="1400" dirty="0">
              <a:solidFill>
                <a:schemeClr val="bg1"/>
              </a:solidFill>
              <a:latin typeface="Arial" panose="020B0604020202020204" pitchFamily="34" charset="0"/>
              <a:cs typeface="Arial" panose="020B0604020202020204" pitchFamily="34" charset="0"/>
            </a:endParaRPr>
          </a:p>
        </p:txBody>
      </p:sp>
      <p:sp>
        <p:nvSpPr>
          <p:cNvPr id="4" name="Rechteck 3">
            <a:extLst>
              <a:ext uri="{FF2B5EF4-FFF2-40B4-BE49-F238E27FC236}">
                <a16:creationId xmlns:a16="http://schemas.microsoft.com/office/drawing/2014/main" id="{65593CFB-17E3-43DB-8624-8AFE07A46876}"/>
              </a:ext>
            </a:extLst>
          </p:cNvPr>
          <p:cNvSpPr/>
          <p:nvPr/>
        </p:nvSpPr>
        <p:spPr>
          <a:xfrm>
            <a:off x="8112224" y="5470841"/>
            <a:ext cx="3534942" cy="461665"/>
          </a:xfrm>
          <a:prstGeom prst="rect">
            <a:avLst/>
          </a:prstGeom>
        </p:spPr>
        <p:txBody>
          <a:bodyPr wrap="none">
            <a:spAutoFit/>
          </a:bodyPr>
          <a:lstStyle/>
          <a:p>
            <a:r>
              <a:rPr lang="de-DE" sz="2400" dirty="0">
                <a:solidFill>
                  <a:schemeClr val="bg1"/>
                </a:solidFill>
                <a:latin typeface="Arial" panose="020B0604020202020204" pitchFamily="34" charset="0"/>
                <a:cs typeface="Arial" panose="020B0604020202020204" pitchFamily="34" charset="0"/>
                <a:hlinkClick r:id="rId3"/>
              </a:rPr>
              <a:t>https://bit.ly/stats_Fisica</a:t>
            </a:r>
            <a:r>
              <a:rPr lang="de-DE" sz="2400" dirty="0">
                <a:solidFill>
                  <a:schemeClr val="bg1"/>
                </a:solidFill>
                <a:latin typeface="Arial" panose="020B0604020202020204" pitchFamily="34" charset="0"/>
                <a:cs typeface="Arial" panose="020B0604020202020204" pitchFamily="34" charset="0"/>
              </a:rPr>
              <a:t> </a:t>
            </a:r>
          </a:p>
        </p:txBody>
      </p:sp>
      <p:pic>
        <p:nvPicPr>
          <p:cNvPr id="5" name="Grafik 4">
            <a:extLst>
              <a:ext uri="{FF2B5EF4-FFF2-40B4-BE49-F238E27FC236}">
                <a16:creationId xmlns:a16="http://schemas.microsoft.com/office/drawing/2014/main" id="{F420A4BD-9B1C-466D-90E5-5193AB328EC7}"/>
              </a:ext>
            </a:extLst>
          </p:cNvPr>
          <p:cNvPicPr>
            <a:picLocks noChangeAspect="1"/>
          </p:cNvPicPr>
          <p:nvPr/>
        </p:nvPicPr>
        <p:blipFill>
          <a:blip r:embed="rId4"/>
          <a:stretch>
            <a:fillRect/>
          </a:stretch>
        </p:blipFill>
        <p:spPr>
          <a:xfrm>
            <a:off x="8605627" y="2875437"/>
            <a:ext cx="2548136" cy="2548136"/>
          </a:xfrm>
          <a:prstGeom prst="rect">
            <a:avLst/>
          </a:prstGeom>
        </p:spPr>
      </p:pic>
    </p:spTree>
    <p:extLst>
      <p:ext uri="{BB962C8B-B14F-4D97-AF65-F5344CB8AC3E}">
        <p14:creationId xmlns:p14="http://schemas.microsoft.com/office/powerpoint/2010/main" val="2432287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154984"/>
          </a:xfrm>
          <a:prstGeom prst="rect">
            <a:avLst/>
          </a:prstGeom>
          <a:noFill/>
        </p:spPr>
        <p:txBody>
          <a:bodyPr wrap="square" rtlCol="0">
            <a:spAutoFit/>
          </a:bodyPr>
          <a:lstStyle/>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Statistics comes after data collection</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 </a:t>
            </a:r>
            <a:r>
              <a:rPr lang="en-US" sz="2200" b="1" i="1" dirty="0">
                <a:solidFill>
                  <a:prstClr val="white">
                    <a:lumMod val="50000"/>
                  </a:prstClr>
                </a:solidFill>
                <a:latin typeface="Arial" panose="020B0604020202020204" pitchFamily="34" charset="0"/>
                <a:cs typeface="Arial" panose="020B0604020202020204" pitchFamily="34" charset="0"/>
              </a:rPr>
              <a:t>p</a:t>
            </a:r>
            <a:r>
              <a:rPr lang="en-US" sz="2200" b="1" dirty="0">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srgbClr val="7030A0"/>
                </a:solidFill>
                <a:latin typeface="Arial" panose="020B0604020202020204" pitchFamily="34" charset="0"/>
                <a:cs typeface="Arial" panose="020B0604020202020204" pitchFamily="34" charset="0"/>
              </a:rPr>
              <a:t>There is one statistical model for each study design                </a:t>
            </a:r>
            <a:r>
              <a:rPr lang="en-US" sz="2200" b="1" i="1" dirty="0">
                <a:solidFill>
                  <a:prstClr val="white"/>
                </a:solidFill>
                <a:latin typeface="Arial" panose="020B0604020202020204" pitchFamily="34" charset="0"/>
                <a:cs typeface="Arial" panose="020B0604020202020204" pitchFamily="34" charset="0"/>
              </a:rPr>
              <a:t>“A repeated measures ANOVA is the </a:t>
            </a:r>
            <a:r>
              <a:rPr lang="en-US" sz="2200" b="1" i="1" u="sng" dirty="0">
                <a:solidFill>
                  <a:prstClr val="white"/>
                </a:solidFill>
                <a:latin typeface="Arial" panose="020B0604020202020204" pitchFamily="34" charset="0"/>
                <a:cs typeface="Arial" panose="020B0604020202020204" pitchFamily="34" charset="0"/>
              </a:rPr>
              <a:t>gold standard</a:t>
            </a:r>
            <a:r>
              <a:rPr lang="en-US" sz="2200" b="1" i="1" dirty="0">
                <a:solidFill>
                  <a:prstClr val="white"/>
                </a:solidFill>
                <a:latin typeface="Arial" panose="020B0604020202020204" pitchFamily="34" charset="0"/>
                <a:cs typeface="Arial" panose="020B0604020202020204" pitchFamily="34" charset="0"/>
              </a:rPr>
              <a:t>!”</a:t>
            </a: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10</a:t>
            </a:fld>
            <a:endParaRPr lang="de-CH">
              <a:solidFill>
                <a:prstClr val="black">
                  <a:tint val="75000"/>
                </a:prstClr>
              </a:solidFill>
            </a:endParaRPr>
          </a:p>
        </p:txBody>
      </p:sp>
      <p:pic>
        <p:nvPicPr>
          <p:cNvPr id="6" name="Grafik 5">
            <a:extLst>
              <a:ext uri="{FF2B5EF4-FFF2-40B4-BE49-F238E27FC236}">
                <a16:creationId xmlns:a16="http://schemas.microsoft.com/office/drawing/2014/main" id="{B7CA492D-652B-4D69-B409-F038BE8C9B3D}"/>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B3348CE6-7ED7-4EE5-B3D4-1A217B995C8B}"/>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8238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100</a:t>
            </a:fld>
            <a:endParaRPr lang="de-CH"/>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329" y="4532033"/>
            <a:ext cx="1296693" cy="2183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ular Callout 5"/>
          <p:cNvSpPr/>
          <p:nvPr/>
        </p:nvSpPr>
        <p:spPr>
          <a:xfrm>
            <a:off x="6096000" y="3046100"/>
            <a:ext cx="2664296" cy="1224136"/>
          </a:xfrm>
          <a:prstGeom prst="wedgeRectCallout">
            <a:avLst>
              <a:gd name="adj1" fmla="val 63007"/>
              <a:gd name="adj2" fmla="val 1504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I have heard about this before – not all that is wooden swims, or something like that?</a:t>
            </a:r>
            <a:endParaRPr lang="de-CH" sz="1200" i="1">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7528" y="4419637"/>
            <a:ext cx="1397250" cy="2296300"/>
          </a:xfrm>
          <a:prstGeom prst="rect">
            <a:avLst/>
          </a:prstGeom>
        </p:spPr>
      </p:pic>
      <p:sp>
        <p:nvSpPr>
          <p:cNvPr id="9" name="Rectangular Callout 8"/>
          <p:cNvSpPr/>
          <p:nvPr/>
        </p:nvSpPr>
        <p:spPr>
          <a:xfrm>
            <a:off x="3244778" y="2434032"/>
            <a:ext cx="2779214" cy="1224136"/>
          </a:xfrm>
          <a:prstGeom prst="wedgeRectCallout">
            <a:avLst>
              <a:gd name="adj1" fmla="val -47229"/>
              <a:gd name="adj2" fmla="val 1943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I don’t know anything about this stuff!</a:t>
            </a:r>
            <a:endParaRPr lang="de-CH" sz="1200" i="1">
              <a:solidFill>
                <a:schemeClr val="tx1"/>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72481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tangle 25"/>
          <p:cNvSpPr/>
          <p:nvPr/>
        </p:nvSpPr>
        <p:spPr>
          <a:xfrm>
            <a:off x="631202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Rectangle 26"/>
          <p:cNvSpPr/>
          <p:nvPr/>
        </p:nvSpPr>
        <p:spPr>
          <a:xfrm>
            <a:off x="6960096"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tangle 27"/>
          <p:cNvSpPr/>
          <p:nvPr/>
        </p:nvSpPr>
        <p:spPr>
          <a:xfrm>
            <a:off x="602399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Box 29"/>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31" name="Straight Connector 30"/>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33" name="TextBox 32"/>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34" name="TextBox 33"/>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35" name="TextBox 34"/>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36" name="TextBox 35"/>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37" name="TextBox 36"/>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38" name="TextBox 37"/>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39" name="TextBox 38"/>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40" name="TextBox 39"/>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41" name="TextBox 40"/>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42" name="TextBox 41"/>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43" name="TextBox 42"/>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44" name="Rectangle 43"/>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45" name="Rectangle 44"/>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Tree>
    <p:extLst>
      <p:ext uri="{BB962C8B-B14F-4D97-AF65-F5344CB8AC3E}">
        <p14:creationId xmlns:p14="http://schemas.microsoft.com/office/powerpoint/2010/main" val="249609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101</a:t>
            </a:fld>
            <a:endParaRPr lang="de-CH"/>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329" y="4532033"/>
            <a:ext cx="1296693" cy="2183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ular Callout 5"/>
          <p:cNvSpPr/>
          <p:nvPr/>
        </p:nvSpPr>
        <p:spPr>
          <a:xfrm>
            <a:off x="6096000" y="3046100"/>
            <a:ext cx="2664296" cy="1224136"/>
          </a:xfrm>
          <a:prstGeom prst="wedgeRectCallout">
            <a:avLst>
              <a:gd name="adj1" fmla="val 63007"/>
              <a:gd name="adj2" fmla="val 1504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I have heard about this before – not all that is wooden swims, or something like that?</a:t>
            </a:r>
            <a:endParaRPr lang="de-CH" sz="1200" i="1">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7528" y="4419637"/>
            <a:ext cx="1397250" cy="2296300"/>
          </a:xfrm>
          <a:prstGeom prst="rect">
            <a:avLst/>
          </a:prstGeom>
        </p:spPr>
      </p:pic>
      <p:sp>
        <p:nvSpPr>
          <p:cNvPr id="9" name="Rectangular Callout 8"/>
          <p:cNvSpPr/>
          <p:nvPr/>
        </p:nvSpPr>
        <p:spPr>
          <a:xfrm>
            <a:off x="3244778" y="2434032"/>
            <a:ext cx="2779214" cy="1224136"/>
          </a:xfrm>
          <a:prstGeom prst="wedgeRectCallout">
            <a:avLst>
              <a:gd name="adj1" fmla="val -47229"/>
              <a:gd name="adj2" fmla="val 1943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I don’t know anything about this stuff!</a:t>
            </a:r>
            <a:endParaRPr lang="de-CH" sz="1200" i="1">
              <a:solidFill>
                <a:schemeClr val="tx1"/>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72481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tangle 25"/>
          <p:cNvSpPr/>
          <p:nvPr/>
        </p:nvSpPr>
        <p:spPr>
          <a:xfrm>
            <a:off x="631202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Rectangle 26"/>
          <p:cNvSpPr/>
          <p:nvPr/>
        </p:nvSpPr>
        <p:spPr>
          <a:xfrm>
            <a:off x="6960096"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tangle 27"/>
          <p:cNvSpPr/>
          <p:nvPr/>
        </p:nvSpPr>
        <p:spPr>
          <a:xfrm>
            <a:off x="602399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Rectangle 28"/>
          <p:cNvSpPr/>
          <p:nvPr/>
        </p:nvSpPr>
        <p:spPr>
          <a:xfrm>
            <a:off x="724812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Rectangle 29"/>
          <p:cNvSpPr/>
          <p:nvPr/>
        </p:nvSpPr>
        <p:spPr>
          <a:xfrm>
            <a:off x="631202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TextBox 31"/>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33" name="Straight Connector 32"/>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35" name="TextBox 34"/>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36" name="TextBox 35"/>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37" name="TextBox 36"/>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38" name="TextBox 37"/>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39" name="TextBox 38"/>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40" name="TextBox 39"/>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41" name="TextBox 40"/>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42" name="TextBox 41"/>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43" name="TextBox 42"/>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44" name="TextBox 43"/>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45" name="TextBox 44"/>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46" name="Rectangle 45"/>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47" name="Rectangle 46"/>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Tree>
    <p:extLst>
      <p:ext uri="{BB962C8B-B14F-4D97-AF65-F5344CB8AC3E}">
        <p14:creationId xmlns:p14="http://schemas.microsoft.com/office/powerpoint/2010/main" val="29800091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102</a:t>
            </a:fld>
            <a:endParaRPr lang="de-CH"/>
          </a:p>
        </p:txBody>
      </p:sp>
      <p:sp>
        <p:nvSpPr>
          <p:cNvPr id="11" name="TextBox 10"/>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2" name="TextBox 11"/>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3" name="TextBox 12"/>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4" name="TextBox 13"/>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 name="TextBox 14"/>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16" name="TextBox 15"/>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7" name="TextBox 16"/>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8" name="TextBox 17"/>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9" name="TextBox 18"/>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20" name="TextBox 19"/>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21" name="TextBox 20"/>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25" name="Rectangle 24"/>
          <p:cNvSpPr/>
          <p:nvPr/>
        </p:nvSpPr>
        <p:spPr>
          <a:xfrm>
            <a:off x="72481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tangle 25"/>
          <p:cNvSpPr/>
          <p:nvPr/>
        </p:nvSpPr>
        <p:spPr>
          <a:xfrm>
            <a:off x="631202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Rectangle 26"/>
          <p:cNvSpPr/>
          <p:nvPr/>
        </p:nvSpPr>
        <p:spPr>
          <a:xfrm>
            <a:off x="6960096"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tangle 27"/>
          <p:cNvSpPr/>
          <p:nvPr/>
        </p:nvSpPr>
        <p:spPr>
          <a:xfrm>
            <a:off x="602399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Rectangle 28"/>
          <p:cNvSpPr/>
          <p:nvPr/>
        </p:nvSpPr>
        <p:spPr>
          <a:xfrm>
            <a:off x="724812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Rectangle 29"/>
          <p:cNvSpPr/>
          <p:nvPr/>
        </p:nvSpPr>
        <p:spPr>
          <a:xfrm>
            <a:off x="631202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9" name="Rectangle 38"/>
          <p:cNvSpPr/>
          <p:nvPr/>
        </p:nvSpPr>
        <p:spPr>
          <a:xfrm>
            <a:off x="580796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Rectangle 39"/>
          <p:cNvSpPr/>
          <p:nvPr/>
        </p:nvSpPr>
        <p:spPr>
          <a:xfrm>
            <a:off x="667206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Rectangle 40"/>
          <p:cNvSpPr/>
          <p:nvPr/>
        </p:nvSpPr>
        <p:spPr>
          <a:xfrm>
            <a:off x="6312024" y="190831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Rectangle 41"/>
          <p:cNvSpPr/>
          <p:nvPr/>
        </p:nvSpPr>
        <p:spPr>
          <a:xfrm>
            <a:off x="667206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6672064"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tangle 43"/>
          <p:cNvSpPr/>
          <p:nvPr/>
        </p:nvSpPr>
        <p:spPr>
          <a:xfrm>
            <a:off x="6672064" y="19972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Rectangle 44"/>
          <p:cNvSpPr/>
          <p:nvPr/>
        </p:nvSpPr>
        <p:spPr>
          <a:xfrm>
            <a:off x="6023992"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Rectangle 45"/>
          <p:cNvSpPr/>
          <p:nvPr/>
        </p:nvSpPr>
        <p:spPr>
          <a:xfrm>
            <a:off x="6960096"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tangle 46"/>
          <p:cNvSpPr/>
          <p:nvPr/>
        </p:nvSpPr>
        <p:spPr>
          <a:xfrm>
            <a:off x="6023992"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Rectangle 47"/>
          <p:cNvSpPr/>
          <p:nvPr/>
        </p:nvSpPr>
        <p:spPr>
          <a:xfrm>
            <a:off x="6312024" y="205233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Rectangle 48"/>
          <p:cNvSpPr/>
          <p:nvPr/>
        </p:nvSpPr>
        <p:spPr>
          <a:xfrm>
            <a:off x="6312024"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104"/>
          <p:cNvSpPr/>
          <p:nvPr/>
        </p:nvSpPr>
        <p:spPr>
          <a:xfrm>
            <a:off x="54479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105"/>
          <p:cNvSpPr/>
          <p:nvPr/>
        </p:nvSpPr>
        <p:spPr>
          <a:xfrm>
            <a:off x="6023992"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7" name="Rectangle 106"/>
          <p:cNvSpPr/>
          <p:nvPr/>
        </p:nvSpPr>
        <p:spPr>
          <a:xfrm>
            <a:off x="6312024"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8" name="Rectangle 107"/>
          <p:cNvSpPr/>
          <p:nvPr/>
        </p:nvSpPr>
        <p:spPr>
          <a:xfrm>
            <a:off x="6312024" y="219635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9" name="Rectangle 108"/>
          <p:cNvSpPr/>
          <p:nvPr/>
        </p:nvSpPr>
        <p:spPr>
          <a:xfrm>
            <a:off x="6312024" y="225481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tangle 110"/>
          <p:cNvSpPr/>
          <p:nvPr/>
        </p:nvSpPr>
        <p:spPr>
          <a:xfrm>
            <a:off x="6023992"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Rectangle 111"/>
          <p:cNvSpPr/>
          <p:nvPr/>
        </p:nvSpPr>
        <p:spPr>
          <a:xfrm>
            <a:off x="6672064"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3" name="Rectangle 112"/>
          <p:cNvSpPr/>
          <p:nvPr/>
        </p:nvSpPr>
        <p:spPr>
          <a:xfrm>
            <a:off x="6960096"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Rectangle 113"/>
          <p:cNvSpPr/>
          <p:nvPr/>
        </p:nvSpPr>
        <p:spPr>
          <a:xfrm>
            <a:off x="7536160"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5" name="Rectangle 114"/>
          <p:cNvSpPr/>
          <p:nvPr/>
        </p:nvSpPr>
        <p:spPr>
          <a:xfrm>
            <a:off x="7536160"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6" name="Rectangle 115"/>
          <p:cNvSpPr/>
          <p:nvPr/>
        </p:nvSpPr>
        <p:spPr>
          <a:xfrm>
            <a:off x="523190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7" name="Rectangle 116"/>
          <p:cNvSpPr/>
          <p:nvPr/>
        </p:nvSpPr>
        <p:spPr>
          <a:xfrm>
            <a:off x="458383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Rectangle 117"/>
          <p:cNvSpPr/>
          <p:nvPr/>
        </p:nvSpPr>
        <p:spPr>
          <a:xfrm>
            <a:off x="523190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9" name="Rectangle 118"/>
          <p:cNvSpPr/>
          <p:nvPr/>
        </p:nvSpPr>
        <p:spPr>
          <a:xfrm>
            <a:off x="544792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0" name="Rectangle 119"/>
          <p:cNvSpPr/>
          <p:nvPr/>
        </p:nvSpPr>
        <p:spPr>
          <a:xfrm>
            <a:off x="544792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1" name="Rectangle 120"/>
          <p:cNvSpPr/>
          <p:nvPr/>
        </p:nvSpPr>
        <p:spPr>
          <a:xfrm>
            <a:off x="580796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2" name="Rectangle 121"/>
          <p:cNvSpPr/>
          <p:nvPr/>
        </p:nvSpPr>
        <p:spPr>
          <a:xfrm>
            <a:off x="6023992"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4" name="Rectangle 123"/>
          <p:cNvSpPr/>
          <p:nvPr/>
        </p:nvSpPr>
        <p:spPr>
          <a:xfrm>
            <a:off x="6672064"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5" name="Rectangle 124"/>
          <p:cNvSpPr/>
          <p:nvPr/>
        </p:nvSpPr>
        <p:spPr>
          <a:xfrm>
            <a:off x="6960096"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125"/>
          <p:cNvSpPr/>
          <p:nvPr/>
        </p:nvSpPr>
        <p:spPr>
          <a:xfrm>
            <a:off x="544792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7" name="Rectangle 126"/>
          <p:cNvSpPr/>
          <p:nvPr/>
        </p:nvSpPr>
        <p:spPr>
          <a:xfrm>
            <a:off x="5231904"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8" name="Rectangle 127"/>
          <p:cNvSpPr/>
          <p:nvPr/>
        </p:nvSpPr>
        <p:spPr>
          <a:xfrm>
            <a:off x="580796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9" name="Rectangle 128"/>
          <p:cNvSpPr/>
          <p:nvPr/>
        </p:nvSpPr>
        <p:spPr>
          <a:xfrm>
            <a:off x="6023992" y="219635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1" name="Rectangle 130"/>
          <p:cNvSpPr/>
          <p:nvPr/>
        </p:nvSpPr>
        <p:spPr>
          <a:xfrm>
            <a:off x="6672064" y="219635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2" name="Rectangle 131"/>
          <p:cNvSpPr/>
          <p:nvPr/>
        </p:nvSpPr>
        <p:spPr>
          <a:xfrm>
            <a:off x="6960096"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3" name="Rectangle 132"/>
          <p:cNvSpPr/>
          <p:nvPr/>
        </p:nvSpPr>
        <p:spPr>
          <a:xfrm>
            <a:off x="724812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4" name="Rectangle 133"/>
          <p:cNvSpPr/>
          <p:nvPr/>
        </p:nvSpPr>
        <p:spPr>
          <a:xfrm>
            <a:off x="724812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tangle 134"/>
          <p:cNvSpPr/>
          <p:nvPr/>
        </p:nvSpPr>
        <p:spPr>
          <a:xfrm>
            <a:off x="6960096"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Rectangle 135"/>
          <p:cNvSpPr/>
          <p:nvPr/>
        </p:nvSpPr>
        <p:spPr>
          <a:xfrm>
            <a:off x="6672064" y="225481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Rectangle 136"/>
          <p:cNvSpPr/>
          <p:nvPr/>
        </p:nvSpPr>
        <p:spPr>
          <a:xfrm>
            <a:off x="6023992" y="226332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tangle 137"/>
          <p:cNvSpPr/>
          <p:nvPr/>
        </p:nvSpPr>
        <p:spPr>
          <a:xfrm>
            <a:off x="580796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Rectangle 138"/>
          <p:cNvSpPr/>
          <p:nvPr/>
        </p:nvSpPr>
        <p:spPr>
          <a:xfrm>
            <a:off x="5447928"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Rectangle 139"/>
          <p:cNvSpPr/>
          <p:nvPr/>
        </p:nvSpPr>
        <p:spPr>
          <a:xfrm>
            <a:off x="5231904"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tangle 140"/>
          <p:cNvSpPr/>
          <p:nvPr/>
        </p:nvSpPr>
        <p:spPr>
          <a:xfrm>
            <a:off x="487186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Rectangle 141"/>
          <p:cNvSpPr/>
          <p:nvPr/>
        </p:nvSpPr>
        <p:spPr>
          <a:xfrm>
            <a:off x="4583832" y="183631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4" name="TextBox 14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145" name="Straight Connector 144"/>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47" name="TextBox 146"/>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48" name="TextBox 147"/>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49" name="TextBox 148"/>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0" name="TextBox 149"/>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151" name="TextBox 150"/>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52" name="TextBox 151"/>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3" name="TextBox 152"/>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54" name="TextBox 153"/>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55" name="TextBox 154"/>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56" name="TextBox 155"/>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57" name="TextBox 156"/>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158" name="Rectangle 157"/>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159" name="Rectangle 158"/>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
        <p:nvSpPr>
          <p:cNvPr id="143" name="Slide Number Placeholder 2"/>
          <p:cNvSpPr txBox="1">
            <a:spLocks/>
          </p:cNvSpPr>
          <p:nvPr/>
        </p:nvSpPr>
        <p:spPr>
          <a:xfrm>
            <a:off x="8328248" y="6381329"/>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a:pPr/>
              <a:t>102</a:t>
            </a:fld>
            <a:endParaRPr lang="de-CH"/>
          </a:p>
        </p:txBody>
      </p:sp>
      <p:pic>
        <p:nvPicPr>
          <p:cNvPr id="1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4260" y="3895695"/>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1" name="Picture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6617" y="3943492"/>
            <a:ext cx="488343" cy="802563"/>
          </a:xfrm>
          <a:prstGeom prst="rect">
            <a:avLst/>
          </a:prstGeom>
        </p:spPr>
      </p:pic>
      <p:pic>
        <p:nvPicPr>
          <p:cNvPr id="1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89" y="389008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 name="Picture 1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8446" y="3937881"/>
            <a:ext cx="488343" cy="802563"/>
          </a:xfrm>
          <a:prstGeom prst="rect">
            <a:avLst/>
          </a:prstGeom>
        </p:spPr>
      </p:pic>
      <p:pic>
        <p:nvPicPr>
          <p:cNvPr id="1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4260" y="4757276"/>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6617" y="4805073"/>
            <a:ext cx="488343" cy="802563"/>
          </a:xfrm>
          <a:prstGeom prst="rect">
            <a:avLst/>
          </a:prstGeom>
        </p:spPr>
      </p:pic>
      <p:pic>
        <p:nvPicPr>
          <p:cNvPr id="1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89" y="4751665"/>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88446" y="4799462"/>
            <a:ext cx="488343" cy="802563"/>
          </a:xfrm>
          <a:prstGeom prst="rect">
            <a:avLst/>
          </a:prstGeom>
        </p:spPr>
      </p:pic>
      <p:pic>
        <p:nvPicPr>
          <p:cNvPr id="16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9433" y="566937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1790" y="5717171"/>
            <a:ext cx="488343" cy="802563"/>
          </a:xfrm>
          <a:prstGeom prst="rect">
            <a:avLst/>
          </a:prstGeom>
        </p:spPr>
      </p:pic>
      <p:pic>
        <p:nvPicPr>
          <p:cNvPr id="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1262" y="566376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1" name="Picture 1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3619" y="5711560"/>
            <a:ext cx="488343" cy="802563"/>
          </a:xfrm>
          <a:prstGeom prst="rect">
            <a:avLst/>
          </a:prstGeom>
        </p:spPr>
      </p:pic>
      <p:pic>
        <p:nvPicPr>
          <p:cNvPr id="17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7409" y="566376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3" name="Picture 1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9766" y="5711560"/>
            <a:ext cx="488343" cy="802563"/>
          </a:xfrm>
          <a:prstGeom prst="rect">
            <a:avLst/>
          </a:prstGeom>
        </p:spPr>
      </p:pic>
      <p:pic>
        <p:nvPicPr>
          <p:cNvPr id="1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9238" y="565815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1595" y="5705949"/>
            <a:ext cx="488343" cy="802563"/>
          </a:xfrm>
          <a:prstGeom prst="rect">
            <a:avLst/>
          </a:prstGeom>
        </p:spPr>
      </p:pic>
      <p:pic>
        <p:nvPicPr>
          <p:cNvPr id="17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3096" y="473972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5453" y="4787521"/>
            <a:ext cx="488343" cy="802563"/>
          </a:xfrm>
          <a:prstGeom prst="rect">
            <a:avLst/>
          </a:prstGeom>
        </p:spPr>
      </p:pic>
      <p:pic>
        <p:nvPicPr>
          <p:cNvPr id="1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4925" y="473411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7282" y="4781910"/>
            <a:ext cx="488343" cy="802563"/>
          </a:xfrm>
          <a:prstGeom prst="rect">
            <a:avLst/>
          </a:prstGeom>
        </p:spPr>
      </p:pic>
      <p:pic>
        <p:nvPicPr>
          <p:cNvPr id="18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2412" y="3889099"/>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1" name="Picture 1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4769" y="3936896"/>
            <a:ext cx="488343" cy="802563"/>
          </a:xfrm>
          <a:prstGeom prst="rect">
            <a:avLst/>
          </a:prstGeom>
        </p:spPr>
      </p:pic>
      <p:pic>
        <p:nvPicPr>
          <p:cNvPr id="1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4241" y="3883488"/>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3" name="Picture 1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26598" y="3931285"/>
            <a:ext cx="488343" cy="802563"/>
          </a:xfrm>
          <a:prstGeom prst="rect">
            <a:avLst/>
          </a:prstGeom>
        </p:spPr>
      </p:pic>
      <p:pic>
        <p:nvPicPr>
          <p:cNvPr id="18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6363" y="565815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8720" y="5705949"/>
            <a:ext cx="488343" cy="802563"/>
          </a:xfrm>
          <a:prstGeom prst="rect">
            <a:avLst/>
          </a:prstGeom>
        </p:spPr>
      </p:pic>
      <p:pic>
        <p:nvPicPr>
          <p:cNvPr id="1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192" y="565254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0549" y="5700338"/>
            <a:ext cx="488343" cy="802563"/>
          </a:xfrm>
          <a:prstGeom prst="rect">
            <a:avLst/>
          </a:prstGeom>
        </p:spPr>
      </p:pic>
      <p:pic>
        <p:nvPicPr>
          <p:cNvPr id="18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6420" y="4781909"/>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8777" y="4829706"/>
            <a:ext cx="488343" cy="802563"/>
          </a:xfrm>
          <a:prstGeom prst="rect">
            <a:avLst/>
          </a:prstGeom>
        </p:spPr>
      </p:pic>
      <p:pic>
        <p:nvPicPr>
          <p:cNvPr id="1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8249" y="4776298"/>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1" name="Picture 1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0606" y="4824095"/>
            <a:ext cx="488343" cy="802563"/>
          </a:xfrm>
          <a:prstGeom prst="rect">
            <a:avLst/>
          </a:prstGeom>
        </p:spPr>
      </p:pic>
      <p:pic>
        <p:nvPicPr>
          <p:cNvPr id="19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7140" y="388836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3" name="Picture 1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9497" y="3936161"/>
            <a:ext cx="488343" cy="802563"/>
          </a:xfrm>
          <a:prstGeom prst="rect">
            <a:avLst/>
          </a:prstGeom>
        </p:spPr>
      </p:pic>
      <p:pic>
        <p:nvPicPr>
          <p:cNvPr id="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8969" y="388275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1326" y="3930550"/>
            <a:ext cx="488343" cy="802563"/>
          </a:xfrm>
          <a:prstGeom prst="rect">
            <a:avLst/>
          </a:prstGeom>
        </p:spPr>
      </p:pic>
      <p:pic>
        <p:nvPicPr>
          <p:cNvPr id="19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88330" y="564750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0687" y="5695300"/>
            <a:ext cx="488343" cy="802563"/>
          </a:xfrm>
          <a:prstGeom prst="rect">
            <a:avLst/>
          </a:prstGeom>
        </p:spPr>
      </p:pic>
      <p:pic>
        <p:nvPicPr>
          <p:cNvPr id="198"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62516" y="5689689"/>
            <a:ext cx="488343" cy="802563"/>
          </a:xfrm>
          <a:prstGeom prst="rect">
            <a:avLst/>
          </a:prstGeom>
        </p:spPr>
      </p:pic>
      <p:pic>
        <p:nvPicPr>
          <p:cNvPr id="1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8322" y="473972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0"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0679" y="4787521"/>
            <a:ext cx="488343" cy="802563"/>
          </a:xfrm>
          <a:prstGeom prst="rect">
            <a:avLst/>
          </a:prstGeom>
        </p:spPr>
      </p:pic>
      <p:pic>
        <p:nvPicPr>
          <p:cNvPr id="201" name="Picture 2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2508" y="4781910"/>
            <a:ext cx="488343" cy="802563"/>
          </a:xfrm>
          <a:prstGeom prst="rect">
            <a:avLst/>
          </a:prstGeom>
        </p:spPr>
      </p:pic>
      <p:pic>
        <p:nvPicPr>
          <p:cNvPr id="2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8322" y="383534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 name="Picture 2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0679" y="3883140"/>
            <a:ext cx="488343" cy="802563"/>
          </a:xfrm>
          <a:prstGeom prst="rect">
            <a:avLst/>
          </a:prstGeom>
        </p:spPr>
      </p:pic>
      <p:pic>
        <p:nvPicPr>
          <p:cNvPr id="204" name="Picture 2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2508" y="3877529"/>
            <a:ext cx="488343" cy="802563"/>
          </a:xfrm>
          <a:prstGeom prst="rect">
            <a:avLst/>
          </a:prstGeom>
        </p:spPr>
      </p:pic>
      <p:pic>
        <p:nvPicPr>
          <p:cNvPr id="205" name="Picture 2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7055" y="3909457"/>
            <a:ext cx="488343" cy="802563"/>
          </a:xfrm>
          <a:prstGeom prst="rect">
            <a:avLst/>
          </a:prstGeom>
        </p:spPr>
      </p:pic>
      <p:pic>
        <p:nvPicPr>
          <p:cNvPr id="2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1706" y="475093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7" name="Picture 2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3420" y="5711560"/>
            <a:ext cx="488343" cy="802563"/>
          </a:xfrm>
          <a:prstGeom prst="rect">
            <a:avLst/>
          </a:prstGeom>
        </p:spPr>
      </p:pic>
      <p:pic>
        <p:nvPicPr>
          <p:cNvPr id="2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7850" y="3065595"/>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0207" y="3113392"/>
            <a:ext cx="488343" cy="802563"/>
          </a:xfrm>
          <a:prstGeom prst="rect">
            <a:avLst/>
          </a:prstGeom>
        </p:spPr>
      </p:pic>
      <p:pic>
        <p:nvPicPr>
          <p:cNvPr id="2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09679" y="305998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 name="Picture 2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2036" y="3107781"/>
            <a:ext cx="488343" cy="802563"/>
          </a:xfrm>
          <a:prstGeom prst="rect">
            <a:avLst/>
          </a:prstGeom>
        </p:spPr>
      </p:pic>
      <p:pic>
        <p:nvPicPr>
          <p:cNvPr id="2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730" y="305826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7" name="Picture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3087" y="3106061"/>
            <a:ext cx="488343" cy="802563"/>
          </a:xfrm>
          <a:prstGeom prst="rect">
            <a:avLst/>
          </a:prstGeom>
        </p:spPr>
      </p:pic>
      <p:pic>
        <p:nvPicPr>
          <p:cNvPr id="2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2559" y="305265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9" name="Picture 2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4916" y="3100450"/>
            <a:ext cx="488343" cy="802563"/>
          </a:xfrm>
          <a:prstGeom prst="rect">
            <a:avLst/>
          </a:prstGeom>
        </p:spPr>
      </p:pic>
      <p:sp>
        <p:nvSpPr>
          <p:cNvPr id="238" name="Rectangle 237"/>
          <p:cNvSpPr/>
          <p:nvPr/>
        </p:nvSpPr>
        <p:spPr>
          <a:xfrm>
            <a:off x="6312024"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9" name="Rectangle 238"/>
          <p:cNvSpPr/>
          <p:nvPr/>
        </p:nvSpPr>
        <p:spPr>
          <a:xfrm>
            <a:off x="6312024" y="240056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0" name="Rectangle 239"/>
          <p:cNvSpPr/>
          <p:nvPr/>
        </p:nvSpPr>
        <p:spPr>
          <a:xfrm>
            <a:off x="6312024" y="2472577"/>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1" name="Rectangle 240"/>
          <p:cNvSpPr/>
          <p:nvPr/>
        </p:nvSpPr>
        <p:spPr>
          <a:xfrm>
            <a:off x="6312024" y="255309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2" name="Rectangle 241"/>
          <p:cNvSpPr/>
          <p:nvPr/>
        </p:nvSpPr>
        <p:spPr>
          <a:xfrm>
            <a:off x="6023992"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3" name="Rectangle 242"/>
          <p:cNvSpPr/>
          <p:nvPr/>
        </p:nvSpPr>
        <p:spPr>
          <a:xfrm>
            <a:off x="6312024" y="2625107"/>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4" name="Rectangle 243"/>
          <p:cNvSpPr/>
          <p:nvPr/>
        </p:nvSpPr>
        <p:spPr>
          <a:xfrm>
            <a:off x="6672064"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5" name="Rectangle 244"/>
          <p:cNvSpPr/>
          <p:nvPr/>
        </p:nvSpPr>
        <p:spPr>
          <a:xfrm>
            <a:off x="6672064" y="240056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6" name="Rectangle 245"/>
          <p:cNvSpPr/>
          <p:nvPr/>
        </p:nvSpPr>
        <p:spPr>
          <a:xfrm>
            <a:off x="6023992" y="2409083"/>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4553753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103</a:t>
            </a:fld>
            <a:endParaRPr lang="de-CH"/>
          </a:p>
        </p:txBody>
      </p:sp>
      <p:sp>
        <p:nvSpPr>
          <p:cNvPr id="11" name="TextBox 10"/>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2" name="TextBox 11"/>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3" name="TextBox 12"/>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4" name="TextBox 13"/>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 name="TextBox 14"/>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16" name="TextBox 15"/>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7" name="TextBox 16"/>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8" name="TextBox 17"/>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9" name="TextBox 18"/>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20" name="TextBox 19"/>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21" name="TextBox 20"/>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25" name="Rectangle 24"/>
          <p:cNvSpPr/>
          <p:nvPr/>
        </p:nvSpPr>
        <p:spPr>
          <a:xfrm>
            <a:off x="72481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tangle 25"/>
          <p:cNvSpPr/>
          <p:nvPr/>
        </p:nvSpPr>
        <p:spPr>
          <a:xfrm>
            <a:off x="631202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Rectangle 26"/>
          <p:cNvSpPr/>
          <p:nvPr/>
        </p:nvSpPr>
        <p:spPr>
          <a:xfrm>
            <a:off x="6960096"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tangle 27"/>
          <p:cNvSpPr/>
          <p:nvPr/>
        </p:nvSpPr>
        <p:spPr>
          <a:xfrm>
            <a:off x="602399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Rectangle 28"/>
          <p:cNvSpPr/>
          <p:nvPr/>
        </p:nvSpPr>
        <p:spPr>
          <a:xfrm>
            <a:off x="724812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Rectangle 29"/>
          <p:cNvSpPr/>
          <p:nvPr/>
        </p:nvSpPr>
        <p:spPr>
          <a:xfrm>
            <a:off x="631202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9" name="Rectangle 38"/>
          <p:cNvSpPr/>
          <p:nvPr/>
        </p:nvSpPr>
        <p:spPr>
          <a:xfrm>
            <a:off x="580796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Rectangle 39"/>
          <p:cNvSpPr/>
          <p:nvPr/>
        </p:nvSpPr>
        <p:spPr>
          <a:xfrm>
            <a:off x="667206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Rectangle 40"/>
          <p:cNvSpPr/>
          <p:nvPr/>
        </p:nvSpPr>
        <p:spPr>
          <a:xfrm>
            <a:off x="6312024" y="190831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Rectangle 41"/>
          <p:cNvSpPr/>
          <p:nvPr/>
        </p:nvSpPr>
        <p:spPr>
          <a:xfrm>
            <a:off x="667206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6672064"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tangle 43"/>
          <p:cNvSpPr/>
          <p:nvPr/>
        </p:nvSpPr>
        <p:spPr>
          <a:xfrm>
            <a:off x="6672064" y="19972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Rectangle 44"/>
          <p:cNvSpPr/>
          <p:nvPr/>
        </p:nvSpPr>
        <p:spPr>
          <a:xfrm>
            <a:off x="6023992"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Rectangle 45"/>
          <p:cNvSpPr/>
          <p:nvPr/>
        </p:nvSpPr>
        <p:spPr>
          <a:xfrm>
            <a:off x="6960096"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tangle 46"/>
          <p:cNvSpPr/>
          <p:nvPr/>
        </p:nvSpPr>
        <p:spPr>
          <a:xfrm>
            <a:off x="6023992"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Rectangle 47"/>
          <p:cNvSpPr/>
          <p:nvPr/>
        </p:nvSpPr>
        <p:spPr>
          <a:xfrm>
            <a:off x="6312024" y="205233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Rectangle 48"/>
          <p:cNvSpPr/>
          <p:nvPr/>
        </p:nvSpPr>
        <p:spPr>
          <a:xfrm>
            <a:off x="6312024"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104"/>
          <p:cNvSpPr/>
          <p:nvPr/>
        </p:nvSpPr>
        <p:spPr>
          <a:xfrm>
            <a:off x="54479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105"/>
          <p:cNvSpPr/>
          <p:nvPr/>
        </p:nvSpPr>
        <p:spPr>
          <a:xfrm>
            <a:off x="6023992"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7" name="Rectangle 106"/>
          <p:cNvSpPr/>
          <p:nvPr/>
        </p:nvSpPr>
        <p:spPr>
          <a:xfrm>
            <a:off x="6312024"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tangle 110"/>
          <p:cNvSpPr/>
          <p:nvPr/>
        </p:nvSpPr>
        <p:spPr>
          <a:xfrm>
            <a:off x="6023992"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Rectangle 111"/>
          <p:cNvSpPr/>
          <p:nvPr/>
        </p:nvSpPr>
        <p:spPr>
          <a:xfrm>
            <a:off x="6672064"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3" name="Rectangle 112"/>
          <p:cNvSpPr/>
          <p:nvPr/>
        </p:nvSpPr>
        <p:spPr>
          <a:xfrm>
            <a:off x="6960096"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Rectangle 113"/>
          <p:cNvSpPr/>
          <p:nvPr/>
        </p:nvSpPr>
        <p:spPr>
          <a:xfrm>
            <a:off x="7536160"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5" name="Rectangle 114"/>
          <p:cNvSpPr/>
          <p:nvPr/>
        </p:nvSpPr>
        <p:spPr>
          <a:xfrm>
            <a:off x="7536160"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6" name="Rectangle 115"/>
          <p:cNvSpPr/>
          <p:nvPr/>
        </p:nvSpPr>
        <p:spPr>
          <a:xfrm>
            <a:off x="523190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7" name="Rectangle 116"/>
          <p:cNvSpPr/>
          <p:nvPr/>
        </p:nvSpPr>
        <p:spPr>
          <a:xfrm>
            <a:off x="458383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Rectangle 117"/>
          <p:cNvSpPr/>
          <p:nvPr/>
        </p:nvSpPr>
        <p:spPr>
          <a:xfrm>
            <a:off x="523190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9" name="Rectangle 118"/>
          <p:cNvSpPr/>
          <p:nvPr/>
        </p:nvSpPr>
        <p:spPr>
          <a:xfrm>
            <a:off x="544792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0" name="Rectangle 119"/>
          <p:cNvSpPr/>
          <p:nvPr/>
        </p:nvSpPr>
        <p:spPr>
          <a:xfrm>
            <a:off x="544792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1" name="Rectangle 120"/>
          <p:cNvSpPr/>
          <p:nvPr/>
        </p:nvSpPr>
        <p:spPr>
          <a:xfrm>
            <a:off x="580796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2" name="Rectangle 121"/>
          <p:cNvSpPr/>
          <p:nvPr/>
        </p:nvSpPr>
        <p:spPr>
          <a:xfrm>
            <a:off x="6023992"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4" name="Rectangle 123"/>
          <p:cNvSpPr/>
          <p:nvPr/>
        </p:nvSpPr>
        <p:spPr>
          <a:xfrm>
            <a:off x="6672064"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5" name="Rectangle 124"/>
          <p:cNvSpPr/>
          <p:nvPr/>
        </p:nvSpPr>
        <p:spPr>
          <a:xfrm>
            <a:off x="6960096"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125"/>
          <p:cNvSpPr/>
          <p:nvPr/>
        </p:nvSpPr>
        <p:spPr>
          <a:xfrm>
            <a:off x="544792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7" name="Rectangle 126"/>
          <p:cNvSpPr/>
          <p:nvPr/>
        </p:nvSpPr>
        <p:spPr>
          <a:xfrm>
            <a:off x="5231904"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8" name="Rectangle 127"/>
          <p:cNvSpPr/>
          <p:nvPr/>
        </p:nvSpPr>
        <p:spPr>
          <a:xfrm>
            <a:off x="580796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2" name="Rectangle 131"/>
          <p:cNvSpPr/>
          <p:nvPr/>
        </p:nvSpPr>
        <p:spPr>
          <a:xfrm>
            <a:off x="6960096"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3" name="Rectangle 132"/>
          <p:cNvSpPr/>
          <p:nvPr/>
        </p:nvSpPr>
        <p:spPr>
          <a:xfrm>
            <a:off x="724812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4" name="Rectangle 133"/>
          <p:cNvSpPr/>
          <p:nvPr/>
        </p:nvSpPr>
        <p:spPr>
          <a:xfrm>
            <a:off x="724812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tangle 134"/>
          <p:cNvSpPr/>
          <p:nvPr/>
        </p:nvSpPr>
        <p:spPr>
          <a:xfrm>
            <a:off x="6960096"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tangle 137"/>
          <p:cNvSpPr/>
          <p:nvPr/>
        </p:nvSpPr>
        <p:spPr>
          <a:xfrm>
            <a:off x="580796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Rectangle 138"/>
          <p:cNvSpPr/>
          <p:nvPr/>
        </p:nvSpPr>
        <p:spPr>
          <a:xfrm>
            <a:off x="5447928"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Rectangle 139"/>
          <p:cNvSpPr/>
          <p:nvPr/>
        </p:nvSpPr>
        <p:spPr>
          <a:xfrm>
            <a:off x="5231904"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tangle 140"/>
          <p:cNvSpPr/>
          <p:nvPr/>
        </p:nvSpPr>
        <p:spPr>
          <a:xfrm>
            <a:off x="487186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Rectangle 141"/>
          <p:cNvSpPr/>
          <p:nvPr/>
        </p:nvSpPr>
        <p:spPr>
          <a:xfrm>
            <a:off x="4583832" y="183631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4" name="TextBox 14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145" name="Straight Connector 144"/>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47" name="TextBox 146"/>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48" name="TextBox 147"/>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49" name="TextBox 148"/>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0" name="TextBox 149"/>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151" name="TextBox 150"/>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52" name="TextBox 151"/>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3" name="TextBox 152"/>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54" name="TextBox 153"/>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55" name="TextBox 154"/>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56" name="TextBox 155"/>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57" name="TextBox 156"/>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158" name="Rectangle 157"/>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159" name="Rectangle 158"/>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
        <p:nvSpPr>
          <p:cNvPr id="143" name="Freeform 142"/>
          <p:cNvSpPr/>
          <p:nvPr/>
        </p:nvSpPr>
        <p:spPr>
          <a:xfrm>
            <a:off x="4511040" y="1824979"/>
            <a:ext cx="3169920" cy="1186848"/>
          </a:xfrm>
          <a:custGeom>
            <a:avLst/>
            <a:gdLst>
              <a:gd name="connsiteX0" fmla="*/ 0 w 3169920"/>
              <a:gd name="connsiteY0" fmla="*/ 24141 h 1186848"/>
              <a:gd name="connsiteX1" fmla="*/ 690880 w 3169920"/>
              <a:gd name="connsiteY1" fmla="*/ 44461 h 1186848"/>
              <a:gd name="connsiteX2" fmla="*/ 1056640 w 3169920"/>
              <a:gd name="connsiteY2" fmla="*/ 430541 h 1186848"/>
              <a:gd name="connsiteX3" fmla="*/ 1239520 w 3169920"/>
              <a:gd name="connsiteY3" fmla="*/ 918221 h 1186848"/>
              <a:gd name="connsiteX4" fmla="*/ 1361440 w 3169920"/>
              <a:gd name="connsiteY4" fmla="*/ 1101101 h 1186848"/>
              <a:gd name="connsiteX5" fmla="*/ 1605280 w 3169920"/>
              <a:gd name="connsiteY5" fmla="*/ 1162061 h 1186848"/>
              <a:gd name="connsiteX6" fmla="*/ 1706880 w 3169920"/>
              <a:gd name="connsiteY6" fmla="*/ 1182381 h 1186848"/>
              <a:gd name="connsiteX7" fmla="*/ 2072640 w 3169920"/>
              <a:gd name="connsiteY7" fmla="*/ 1080781 h 1186848"/>
              <a:gd name="connsiteX8" fmla="*/ 2255520 w 3169920"/>
              <a:gd name="connsiteY8" fmla="*/ 796301 h 1186848"/>
              <a:gd name="connsiteX9" fmla="*/ 2418080 w 3169920"/>
              <a:gd name="connsiteY9" fmla="*/ 491501 h 1186848"/>
              <a:gd name="connsiteX10" fmla="*/ 2621280 w 3169920"/>
              <a:gd name="connsiteY10" fmla="*/ 227341 h 1186848"/>
              <a:gd name="connsiteX11" fmla="*/ 3088640 w 3169920"/>
              <a:gd name="connsiteY11" fmla="*/ 105421 h 1186848"/>
              <a:gd name="connsiteX12" fmla="*/ 3169920 w 3169920"/>
              <a:gd name="connsiteY12" fmla="*/ 85101 h 1186848"/>
              <a:gd name="connsiteX13" fmla="*/ 3169920 w 3169920"/>
              <a:gd name="connsiteY13" fmla="*/ 85101 h 118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920" h="1186848">
                <a:moveTo>
                  <a:pt x="0" y="24141"/>
                </a:moveTo>
                <a:cubicBezTo>
                  <a:pt x="257386" y="434"/>
                  <a:pt x="514773" y="-23272"/>
                  <a:pt x="690880" y="44461"/>
                </a:cubicBezTo>
                <a:cubicBezTo>
                  <a:pt x="866987" y="112194"/>
                  <a:pt x="965200" y="284914"/>
                  <a:pt x="1056640" y="430541"/>
                </a:cubicBezTo>
                <a:cubicBezTo>
                  <a:pt x="1148080" y="576168"/>
                  <a:pt x="1188720" y="806461"/>
                  <a:pt x="1239520" y="918221"/>
                </a:cubicBezTo>
                <a:cubicBezTo>
                  <a:pt x="1290320" y="1029981"/>
                  <a:pt x="1300480" y="1060461"/>
                  <a:pt x="1361440" y="1101101"/>
                </a:cubicBezTo>
                <a:cubicBezTo>
                  <a:pt x="1422400" y="1141741"/>
                  <a:pt x="1547707" y="1148514"/>
                  <a:pt x="1605280" y="1162061"/>
                </a:cubicBezTo>
                <a:cubicBezTo>
                  <a:pt x="1662853" y="1175608"/>
                  <a:pt x="1628987" y="1195928"/>
                  <a:pt x="1706880" y="1182381"/>
                </a:cubicBezTo>
                <a:cubicBezTo>
                  <a:pt x="1784773" y="1168834"/>
                  <a:pt x="1981200" y="1145128"/>
                  <a:pt x="2072640" y="1080781"/>
                </a:cubicBezTo>
                <a:cubicBezTo>
                  <a:pt x="2164080" y="1016434"/>
                  <a:pt x="2197947" y="894514"/>
                  <a:pt x="2255520" y="796301"/>
                </a:cubicBezTo>
                <a:cubicBezTo>
                  <a:pt x="2313093" y="698088"/>
                  <a:pt x="2357120" y="586328"/>
                  <a:pt x="2418080" y="491501"/>
                </a:cubicBezTo>
                <a:cubicBezTo>
                  <a:pt x="2479040" y="396674"/>
                  <a:pt x="2509520" y="291688"/>
                  <a:pt x="2621280" y="227341"/>
                </a:cubicBezTo>
                <a:cubicBezTo>
                  <a:pt x="2733040" y="162994"/>
                  <a:pt x="3088640" y="105421"/>
                  <a:pt x="3088640" y="105421"/>
                </a:cubicBezTo>
                <a:lnTo>
                  <a:pt x="3169920" y="85101"/>
                </a:lnTo>
                <a:lnTo>
                  <a:pt x="3169920" y="8510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0" name="Rectangle 159"/>
          <p:cNvSpPr/>
          <p:nvPr/>
        </p:nvSpPr>
        <p:spPr>
          <a:xfrm>
            <a:off x="6312024" y="224126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1" name="Rectangle 160"/>
          <p:cNvSpPr/>
          <p:nvPr/>
        </p:nvSpPr>
        <p:spPr>
          <a:xfrm>
            <a:off x="6672064" y="224126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2" name="Rectangle 161"/>
          <p:cNvSpPr/>
          <p:nvPr/>
        </p:nvSpPr>
        <p:spPr>
          <a:xfrm>
            <a:off x="6023992" y="224978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3" name="Rectangle 162"/>
          <p:cNvSpPr/>
          <p:nvPr/>
        </p:nvSpPr>
        <p:spPr>
          <a:xfrm>
            <a:off x="6312024"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4" name="Rectangle 163"/>
          <p:cNvSpPr/>
          <p:nvPr/>
        </p:nvSpPr>
        <p:spPr>
          <a:xfrm>
            <a:off x="6312024" y="240056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5" name="Rectangle 164"/>
          <p:cNvSpPr/>
          <p:nvPr/>
        </p:nvSpPr>
        <p:spPr>
          <a:xfrm>
            <a:off x="6312024" y="2472577"/>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6" name="Rectangle 165"/>
          <p:cNvSpPr/>
          <p:nvPr/>
        </p:nvSpPr>
        <p:spPr>
          <a:xfrm>
            <a:off x="6312024" y="255309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7" name="Rectangle 166"/>
          <p:cNvSpPr/>
          <p:nvPr/>
        </p:nvSpPr>
        <p:spPr>
          <a:xfrm>
            <a:off x="6023992"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tangle 167"/>
          <p:cNvSpPr/>
          <p:nvPr/>
        </p:nvSpPr>
        <p:spPr>
          <a:xfrm>
            <a:off x="6312024" y="2625107"/>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9" name="Rectangle 168"/>
          <p:cNvSpPr/>
          <p:nvPr/>
        </p:nvSpPr>
        <p:spPr>
          <a:xfrm>
            <a:off x="6672064"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0" name="Rectangle 169"/>
          <p:cNvSpPr/>
          <p:nvPr/>
        </p:nvSpPr>
        <p:spPr>
          <a:xfrm>
            <a:off x="6672064" y="240056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1" name="Rectangle 170"/>
          <p:cNvSpPr/>
          <p:nvPr/>
        </p:nvSpPr>
        <p:spPr>
          <a:xfrm>
            <a:off x="6023992" y="2409083"/>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72" name="Group 171"/>
          <p:cNvGrpSpPr/>
          <p:nvPr/>
        </p:nvGrpSpPr>
        <p:grpSpPr>
          <a:xfrm>
            <a:off x="6724475" y="4458759"/>
            <a:ext cx="2355295" cy="739594"/>
            <a:chOff x="19419" y="2667558"/>
            <a:chExt cx="8827431" cy="3419284"/>
          </a:xfrm>
        </p:grpSpPr>
        <p:pic>
          <p:nvPicPr>
            <p:cNvPr id="1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260" y="345719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 name="Picture 1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616" y="3504989"/>
              <a:ext cx="488343" cy="802563"/>
            </a:xfrm>
            <a:prstGeom prst="rect">
              <a:avLst/>
            </a:prstGeom>
          </p:spPr>
        </p:pic>
        <p:pic>
          <p:nvPicPr>
            <p:cNvPr id="17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089" y="345158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6" name="Picture 1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445" y="3499378"/>
              <a:ext cx="488343" cy="802563"/>
            </a:xfrm>
            <a:prstGeom prst="rect">
              <a:avLst/>
            </a:prstGeom>
          </p:spPr>
        </p:pic>
        <p:pic>
          <p:nvPicPr>
            <p:cNvPr id="17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260" y="431877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8" name="Picture 1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616" y="4366570"/>
              <a:ext cx="488343" cy="802563"/>
            </a:xfrm>
            <a:prstGeom prst="rect">
              <a:avLst/>
            </a:prstGeom>
          </p:spPr>
        </p:pic>
        <p:pic>
          <p:nvPicPr>
            <p:cNvPr id="1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089" y="431316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0" name="Picture 1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445" y="4360959"/>
              <a:ext cx="488343" cy="802563"/>
            </a:xfrm>
            <a:prstGeom prst="rect">
              <a:avLst/>
            </a:prstGeom>
          </p:spPr>
        </p:pic>
        <p:pic>
          <p:nvPicPr>
            <p:cNvPr id="18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433" y="523087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2" name="Picture 1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7789" y="5278668"/>
              <a:ext cx="488343" cy="802563"/>
            </a:xfrm>
            <a:prstGeom prst="rect">
              <a:avLst/>
            </a:prstGeom>
          </p:spPr>
        </p:pic>
        <p:pic>
          <p:nvPicPr>
            <p:cNvPr id="18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7262" y="522526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 name="Picture 1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9618" y="5273057"/>
              <a:ext cx="488343" cy="802563"/>
            </a:xfrm>
            <a:prstGeom prst="rect">
              <a:avLst/>
            </a:prstGeom>
          </p:spPr>
        </p:pic>
        <p:pic>
          <p:nvPicPr>
            <p:cNvPr id="18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3409" y="522526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1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5765" y="5273057"/>
              <a:ext cx="488343" cy="802563"/>
            </a:xfrm>
            <a:prstGeom prst="rect">
              <a:avLst/>
            </a:prstGeom>
          </p:spPr>
        </p:pic>
        <p:pic>
          <p:nvPicPr>
            <p:cNvPr id="18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5238" y="5219650"/>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8" name="Picture 1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594" y="5267446"/>
              <a:ext cx="488343" cy="802563"/>
            </a:xfrm>
            <a:prstGeom prst="rect">
              <a:avLst/>
            </a:prstGeom>
          </p:spPr>
        </p:pic>
        <p:pic>
          <p:nvPicPr>
            <p:cNvPr id="18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096" y="430122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 name="Picture 1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1452" y="4349018"/>
              <a:ext cx="488343" cy="802563"/>
            </a:xfrm>
            <a:prstGeom prst="rect">
              <a:avLst/>
            </a:prstGeom>
          </p:spPr>
        </p:pic>
        <p:pic>
          <p:nvPicPr>
            <p:cNvPr id="19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0925" y="429561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2" name="Picture 1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3281" y="4343407"/>
              <a:ext cx="488343" cy="802563"/>
            </a:xfrm>
            <a:prstGeom prst="rect">
              <a:avLst/>
            </a:prstGeom>
          </p:spPr>
        </p:pic>
        <p:pic>
          <p:nvPicPr>
            <p:cNvPr id="19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8412" y="3450597"/>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768" y="3498393"/>
              <a:ext cx="488343" cy="802563"/>
            </a:xfrm>
            <a:prstGeom prst="rect">
              <a:avLst/>
            </a:prstGeom>
          </p:spPr>
        </p:pic>
        <p:pic>
          <p:nvPicPr>
            <p:cNvPr id="19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0241" y="3444986"/>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6"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2597" y="3492782"/>
              <a:ext cx="488343" cy="802563"/>
            </a:xfrm>
            <a:prstGeom prst="rect">
              <a:avLst/>
            </a:prstGeom>
          </p:spPr>
        </p:pic>
        <p:pic>
          <p:nvPicPr>
            <p:cNvPr id="19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363" y="5219650"/>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719" y="5267446"/>
              <a:ext cx="488343" cy="802563"/>
            </a:xfrm>
            <a:prstGeom prst="rect">
              <a:avLst/>
            </a:prstGeom>
          </p:spPr>
        </p:pic>
        <p:pic>
          <p:nvPicPr>
            <p:cNvPr id="1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4192" y="5214039"/>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0"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6548" y="5261835"/>
              <a:ext cx="488343" cy="802563"/>
            </a:xfrm>
            <a:prstGeom prst="rect">
              <a:avLst/>
            </a:prstGeom>
          </p:spPr>
        </p:pic>
        <p:pic>
          <p:nvPicPr>
            <p:cNvPr id="20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20" y="4343407"/>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2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76" y="4391203"/>
              <a:ext cx="488343" cy="802563"/>
            </a:xfrm>
            <a:prstGeom prst="rect">
              <a:avLst/>
            </a:prstGeom>
          </p:spPr>
        </p:pic>
        <p:pic>
          <p:nvPicPr>
            <p:cNvPr id="20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249" y="4337796"/>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2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6605" y="4385592"/>
              <a:ext cx="488343" cy="802563"/>
            </a:xfrm>
            <a:prstGeom prst="rect">
              <a:avLst/>
            </a:prstGeom>
          </p:spPr>
        </p:pic>
        <p:pic>
          <p:nvPicPr>
            <p:cNvPr id="20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140" y="344986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 name="Picture 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 y="3497658"/>
              <a:ext cx="488343" cy="802563"/>
            </a:xfrm>
            <a:prstGeom prst="rect">
              <a:avLst/>
            </a:prstGeom>
          </p:spPr>
        </p:pic>
        <p:pic>
          <p:nvPicPr>
            <p:cNvPr id="20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4969" y="344425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 name="Picture 2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325" y="3492047"/>
              <a:ext cx="488343" cy="802563"/>
            </a:xfrm>
            <a:prstGeom prst="rect">
              <a:avLst/>
            </a:prstGeom>
          </p:spPr>
        </p:pic>
        <p:pic>
          <p:nvPicPr>
            <p:cNvPr id="20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4330" y="520900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 name="Picture 2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6686" y="5256797"/>
              <a:ext cx="488343" cy="802563"/>
            </a:xfrm>
            <a:prstGeom prst="rect">
              <a:avLst/>
            </a:prstGeom>
          </p:spPr>
        </p:pic>
        <p:pic>
          <p:nvPicPr>
            <p:cNvPr id="211" name="Picture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8515" y="5251186"/>
              <a:ext cx="488343" cy="802563"/>
            </a:xfrm>
            <a:prstGeom prst="rect">
              <a:avLst/>
            </a:prstGeom>
          </p:spPr>
        </p:pic>
        <p:pic>
          <p:nvPicPr>
            <p:cNvPr id="2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4322" y="430122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678" y="4349018"/>
              <a:ext cx="488343" cy="802563"/>
            </a:xfrm>
            <a:prstGeom prst="rect">
              <a:avLst/>
            </a:prstGeom>
          </p:spPr>
        </p:pic>
        <p:pic>
          <p:nvPicPr>
            <p:cNvPr id="214" name="Picture 2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507" y="4343407"/>
              <a:ext cx="488343" cy="802563"/>
            </a:xfrm>
            <a:prstGeom prst="rect">
              <a:avLst/>
            </a:prstGeom>
          </p:spPr>
        </p:pic>
        <p:pic>
          <p:nvPicPr>
            <p:cNvPr id="2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4322" y="339684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6" name="Picture 2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678" y="3444637"/>
              <a:ext cx="488343" cy="802563"/>
            </a:xfrm>
            <a:prstGeom prst="rect">
              <a:avLst/>
            </a:prstGeom>
          </p:spPr>
        </p:pic>
        <p:pic>
          <p:nvPicPr>
            <p:cNvPr id="217" name="Picture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507" y="3439026"/>
              <a:ext cx="488343" cy="802563"/>
            </a:xfrm>
            <a:prstGeom prst="rect">
              <a:avLst/>
            </a:prstGeom>
          </p:spPr>
        </p:pic>
        <p:pic>
          <p:nvPicPr>
            <p:cNvPr id="218" name="Picture 2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3054" y="3470954"/>
              <a:ext cx="488343" cy="802563"/>
            </a:xfrm>
            <a:prstGeom prst="rect">
              <a:avLst/>
            </a:prstGeom>
          </p:spPr>
        </p:pic>
        <p:pic>
          <p:nvPicPr>
            <p:cNvPr id="2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7706" y="431243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0" name="Picture 2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19" y="5273057"/>
              <a:ext cx="488343" cy="802563"/>
            </a:xfrm>
            <a:prstGeom prst="rect">
              <a:avLst/>
            </a:prstGeom>
          </p:spPr>
        </p:pic>
        <p:pic>
          <p:nvPicPr>
            <p:cNvPr id="221" name="Picture 2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6206" y="2674889"/>
              <a:ext cx="488343" cy="802563"/>
            </a:xfrm>
            <a:prstGeom prst="rect">
              <a:avLst/>
            </a:prstGeom>
          </p:spPr>
        </p:pic>
        <p:pic>
          <p:nvPicPr>
            <p:cNvPr id="222" name="Picture 2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8035" y="2669278"/>
              <a:ext cx="488343" cy="802563"/>
            </a:xfrm>
            <a:prstGeom prst="rect">
              <a:avLst/>
            </a:prstGeom>
          </p:spPr>
        </p:pic>
        <p:pic>
          <p:nvPicPr>
            <p:cNvPr id="223" name="Picture 2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86" y="2667558"/>
              <a:ext cx="488343" cy="802563"/>
            </a:xfrm>
            <a:prstGeom prst="rect">
              <a:avLst/>
            </a:prstGeom>
          </p:spPr>
        </p:pic>
      </p:grpSp>
      <p:sp>
        <p:nvSpPr>
          <p:cNvPr id="4" name="Rectangle 3"/>
          <p:cNvSpPr/>
          <p:nvPr/>
        </p:nvSpPr>
        <p:spPr>
          <a:xfrm>
            <a:off x="2604246" y="3014636"/>
            <a:ext cx="7894240" cy="1477328"/>
          </a:xfrm>
          <a:prstGeom prst="rect">
            <a:avLst/>
          </a:prstGeom>
        </p:spPr>
        <p:txBody>
          <a:bodyPr wrap="square">
            <a:spAutoFit/>
          </a:bodyPr>
          <a:lstStyle/>
          <a:p>
            <a:r>
              <a:rPr lang="de-CH">
                <a:latin typeface="Arial" panose="020B0604020202020204" pitchFamily="34" charset="0"/>
                <a:cs typeface="Arial" panose="020B0604020202020204" pitchFamily="34" charset="0"/>
              </a:rPr>
              <a:t>The normal distribution arises because there are </a:t>
            </a:r>
            <a:r>
              <a:rPr lang="de-CH" i="1">
                <a:latin typeface="Arial" panose="020B0604020202020204" pitchFamily="34" charset="0"/>
                <a:cs typeface="Arial" panose="020B0604020202020204" pitchFamily="34" charset="0"/>
              </a:rPr>
              <a:t>multiple unknown factors in interplay</a:t>
            </a:r>
            <a:r>
              <a:rPr lang="de-CH">
                <a:latin typeface="Arial" panose="020B0604020202020204" pitchFamily="34" charset="0"/>
                <a:cs typeface="Arial" panose="020B0604020202020204" pitchFamily="34" charset="0"/>
              </a:rPr>
              <a:t> that determine students’ learning</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If we knew all these factors, we could perfectly predict how much each student learns! We don’t so we have to </a:t>
            </a:r>
            <a:r>
              <a:rPr lang="de-CH" b="1">
                <a:latin typeface="Arial" panose="020B0604020202020204" pitchFamily="34" charset="0"/>
                <a:cs typeface="Arial" panose="020B0604020202020204" pitchFamily="34" charset="0"/>
              </a:rPr>
              <a:t>model probability </a:t>
            </a:r>
            <a:r>
              <a:rPr lang="de-CH">
                <a:latin typeface="Arial" panose="020B0604020202020204" pitchFamily="34" charset="0"/>
                <a:cs typeface="Arial" panose="020B0604020202020204" pitchFamily="34" charset="0"/>
              </a:rPr>
              <a:t>(uncertainty).</a:t>
            </a:r>
          </a:p>
        </p:txBody>
      </p:sp>
    </p:spTree>
    <p:extLst>
      <p:ext uri="{BB962C8B-B14F-4D97-AF65-F5344CB8AC3E}">
        <p14:creationId xmlns:p14="http://schemas.microsoft.com/office/powerpoint/2010/main" val="2268997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104</a:t>
            </a:fld>
            <a:endParaRPr lang="de-CH"/>
          </a:p>
        </p:txBody>
      </p:sp>
      <p:sp>
        <p:nvSpPr>
          <p:cNvPr id="11" name="TextBox 10"/>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2" name="TextBox 11"/>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3" name="TextBox 12"/>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4" name="TextBox 13"/>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 name="TextBox 14"/>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16" name="TextBox 15"/>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7" name="TextBox 16"/>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8" name="TextBox 17"/>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9" name="TextBox 18"/>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20" name="TextBox 19"/>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21" name="TextBox 20"/>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25" name="Rectangle 24"/>
          <p:cNvSpPr/>
          <p:nvPr/>
        </p:nvSpPr>
        <p:spPr>
          <a:xfrm>
            <a:off x="72481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tangle 25"/>
          <p:cNvSpPr/>
          <p:nvPr/>
        </p:nvSpPr>
        <p:spPr>
          <a:xfrm>
            <a:off x="631202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Rectangle 26"/>
          <p:cNvSpPr/>
          <p:nvPr/>
        </p:nvSpPr>
        <p:spPr>
          <a:xfrm>
            <a:off x="6960096"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tangle 27"/>
          <p:cNvSpPr/>
          <p:nvPr/>
        </p:nvSpPr>
        <p:spPr>
          <a:xfrm>
            <a:off x="602399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Rectangle 28"/>
          <p:cNvSpPr/>
          <p:nvPr/>
        </p:nvSpPr>
        <p:spPr>
          <a:xfrm>
            <a:off x="724812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Rectangle 29"/>
          <p:cNvSpPr/>
          <p:nvPr/>
        </p:nvSpPr>
        <p:spPr>
          <a:xfrm>
            <a:off x="631202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9" name="Rectangle 38"/>
          <p:cNvSpPr/>
          <p:nvPr/>
        </p:nvSpPr>
        <p:spPr>
          <a:xfrm>
            <a:off x="580796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Rectangle 39"/>
          <p:cNvSpPr/>
          <p:nvPr/>
        </p:nvSpPr>
        <p:spPr>
          <a:xfrm>
            <a:off x="667206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Rectangle 40"/>
          <p:cNvSpPr/>
          <p:nvPr/>
        </p:nvSpPr>
        <p:spPr>
          <a:xfrm>
            <a:off x="6312024" y="190831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Rectangle 41"/>
          <p:cNvSpPr/>
          <p:nvPr/>
        </p:nvSpPr>
        <p:spPr>
          <a:xfrm>
            <a:off x="667206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6672064"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tangle 43"/>
          <p:cNvSpPr/>
          <p:nvPr/>
        </p:nvSpPr>
        <p:spPr>
          <a:xfrm>
            <a:off x="6672064" y="19972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Rectangle 44"/>
          <p:cNvSpPr/>
          <p:nvPr/>
        </p:nvSpPr>
        <p:spPr>
          <a:xfrm>
            <a:off x="6023992"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Rectangle 45"/>
          <p:cNvSpPr/>
          <p:nvPr/>
        </p:nvSpPr>
        <p:spPr>
          <a:xfrm>
            <a:off x="6960096"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tangle 46"/>
          <p:cNvSpPr/>
          <p:nvPr/>
        </p:nvSpPr>
        <p:spPr>
          <a:xfrm>
            <a:off x="6023992"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Rectangle 47"/>
          <p:cNvSpPr/>
          <p:nvPr/>
        </p:nvSpPr>
        <p:spPr>
          <a:xfrm>
            <a:off x="6312024" y="205233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Rectangle 48"/>
          <p:cNvSpPr/>
          <p:nvPr/>
        </p:nvSpPr>
        <p:spPr>
          <a:xfrm>
            <a:off x="6312024"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104"/>
          <p:cNvSpPr/>
          <p:nvPr/>
        </p:nvSpPr>
        <p:spPr>
          <a:xfrm>
            <a:off x="54479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105"/>
          <p:cNvSpPr/>
          <p:nvPr/>
        </p:nvSpPr>
        <p:spPr>
          <a:xfrm>
            <a:off x="6023992"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7" name="Rectangle 106"/>
          <p:cNvSpPr/>
          <p:nvPr/>
        </p:nvSpPr>
        <p:spPr>
          <a:xfrm>
            <a:off x="6312024"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tangle 110"/>
          <p:cNvSpPr/>
          <p:nvPr/>
        </p:nvSpPr>
        <p:spPr>
          <a:xfrm>
            <a:off x="6023992"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Rectangle 111"/>
          <p:cNvSpPr/>
          <p:nvPr/>
        </p:nvSpPr>
        <p:spPr>
          <a:xfrm>
            <a:off x="6672064"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3" name="Rectangle 112"/>
          <p:cNvSpPr/>
          <p:nvPr/>
        </p:nvSpPr>
        <p:spPr>
          <a:xfrm>
            <a:off x="6960096"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Rectangle 113"/>
          <p:cNvSpPr/>
          <p:nvPr/>
        </p:nvSpPr>
        <p:spPr>
          <a:xfrm>
            <a:off x="7536160"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5" name="Rectangle 114"/>
          <p:cNvSpPr/>
          <p:nvPr/>
        </p:nvSpPr>
        <p:spPr>
          <a:xfrm>
            <a:off x="7536160"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6" name="Rectangle 115"/>
          <p:cNvSpPr/>
          <p:nvPr/>
        </p:nvSpPr>
        <p:spPr>
          <a:xfrm>
            <a:off x="523190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7" name="Rectangle 116"/>
          <p:cNvSpPr/>
          <p:nvPr/>
        </p:nvSpPr>
        <p:spPr>
          <a:xfrm>
            <a:off x="458383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Rectangle 117"/>
          <p:cNvSpPr/>
          <p:nvPr/>
        </p:nvSpPr>
        <p:spPr>
          <a:xfrm>
            <a:off x="523190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9" name="Rectangle 118"/>
          <p:cNvSpPr/>
          <p:nvPr/>
        </p:nvSpPr>
        <p:spPr>
          <a:xfrm>
            <a:off x="544792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0" name="Rectangle 119"/>
          <p:cNvSpPr/>
          <p:nvPr/>
        </p:nvSpPr>
        <p:spPr>
          <a:xfrm>
            <a:off x="544792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1" name="Rectangle 120"/>
          <p:cNvSpPr/>
          <p:nvPr/>
        </p:nvSpPr>
        <p:spPr>
          <a:xfrm>
            <a:off x="580796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2" name="Rectangle 121"/>
          <p:cNvSpPr/>
          <p:nvPr/>
        </p:nvSpPr>
        <p:spPr>
          <a:xfrm>
            <a:off x="6023992"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4" name="Rectangle 123"/>
          <p:cNvSpPr/>
          <p:nvPr/>
        </p:nvSpPr>
        <p:spPr>
          <a:xfrm>
            <a:off x="6672064"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5" name="Rectangle 124"/>
          <p:cNvSpPr/>
          <p:nvPr/>
        </p:nvSpPr>
        <p:spPr>
          <a:xfrm>
            <a:off x="6960096"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125"/>
          <p:cNvSpPr/>
          <p:nvPr/>
        </p:nvSpPr>
        <p:spPr>
          <a:xfrm>
            <a:off x="544792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7" name="Rectangle 126"/>
          <p:cNvSpPr/>
          <p:nvPr/>
        </p:nvSpPr>
        <p:spPr>
          <a:xfrm>
            <a:off x="5231904"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8" name="Rectangle 127"/>
          <p:cNvSpPr/>
          <p:nvPr/>
        </p:nvSpPr>
        <p:spPr>
          <a:xfrm>
            <a:off x="580796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2" name="Rectangle 131"/>
          <p:cNvSpPr/>
          <p:nvPr/>
        </p:nvSpPr>
        <p:spPr>
          <a:xfrm>
            <a:off x="6960096"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3" name="Rectangle 132"/>
          <p:cNvSpPr/>
          <p:nvPr/>
        </p:nvSpPr>
        <p:spPr>
          <a:xfrm>
            <a:off x="724812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4" name="Rectangle 133"/>
          <p:cNvSpPr/>
          <p:nvPr/>
        </p:nvSpPr>
        <p:spPr>
          <a:xfrm>
            <a:off x="724812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tangle 134"/>
          <p:cNvSpPr/>
          <p:nvPr/>
        </p:nvSpPr>
        <p:spPr>
          <a:xfrm>
            <a:off x="6960096"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tangle 137"/>
          <p:cNvSpPr/>
          <p:nvPr/>
        </p:nvSpPr>
        <p:spPr>
          <a:xfrm>
            <a:off x="580796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Rectangle 138"/>
          <p:cNvSpPr/>
          <p:nvPr/>
        </p:nvSpPr>
        <p:spPr>
          <a:xfrm>
            <a:off x="5447928"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Rectangle 139"/>
          <p:cNvSpPr/>
          <p:nvPr/>
        </p:nvSpPr>
        <p:spPr>
          <a:xfrm>
            <a:off x="5231904"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tangle 140"/>
          <p:cNvSpPr/>
          <p:nvPr/>
        </p:nvSpPr>
        <p:spPr>
          <a:xfrm>
            <a:off x="487186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Rectangle 141"/>
          <p:cNvSpPr/>
          <p:nvPr/>
        </p:nvSpPr>
        <p:spPr>
          <a:xfrm>
            <a:off x="4583832" y="183631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4" name="TextBox 14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145" name="Straight Connector 144"/>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47" name="TextBox 146"/>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48" name="TextBox 147"/>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49" name="TextBox 148"/>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0" name="TextBox 149"/>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151" name="TextBox 150"/>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52" name="TextBox 151"/>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3" name="TextBox 152"/>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54" name="TextBox 153"/>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55" name="TextBox 154"/>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56" name="TextBox 155"/>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57" name="TextBox 156"/>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158" name="Rectangle 157"/>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159" name="Rectangle 158"/>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
        <p:nvSpPr>
          <p:cNvPr id="143" name="Freeform 142"/>
          <p:cNvSpPr/>
          <p:nvPr/>
        </p:nvSpPr>
        <p:spPr>
          <a:xfrm>
            <a:off x="4511040" y="1824979"/>
            <a:ext cx="3169920" cy="1186848"/>
          </a:xfrm>
          <a:custGeom>
            <a:avLst/>
            <a:gdLst>
              <a:gd name="connsiteX0" fmla="*/ 0 w 3169920"/>
              <a:gd name="connsiteY0" fmla="*/ 24141 h 1186848"/>
              <a:gd name="connsiteX1" fmla="*/ 690880 w 3169920"/>
              <a:gd name="connsiteY1" fmla="*/ 44461 h 1186848"/>
              <a:gd name="connsiteX2" fmla="*/ 1056640 w 3169920"/>
              <a:gd name="connsiteY2" fmla="*/ 430541 h 1186848"/>
              <a:gd name="connsiteX3" fmla="*/ 1239520 w 3169920"/>
              <a:gd name="connsiteY3" fmla="*/ 918221 h 1186848"/>
              <a:gd name="connsiteX4" fmla="*/ 1361440 w 3169920"/>
              <a:gd name="connsiteY4" fmla="*/ 1101101 h 1186848"/>
              <a:gd name="connsiteX5" fmla="*/ 1605280 w 3169920"/>
              <a:gd name="connsiteY5" fmla="*/ 1162061 h 1186848"/>
              <a:gd name="connsiteX6" fmla="*/ 1706880 w 3169920"/>
              <a:gd name="connsiteY6" fmla="*/ 1182381 h 1186848"/>
              <a:gd name="connsiteX7" fmla="*/ 2072640 w 3169920"/>
              <a:gd name="connsiteY7" fmla="*/ 1080781 h 1186848"/>
              <a:gd name="connsiteX8" fmla="*/ 2255520 w 3169920"/>
              <a:gd name="connsiteY8" fmla="*/ 796301 h 1186848"/>
              <a:gd name="connsiteX9" fmla="*/ 2418080 w 3169920"/>
              <a:gd name="connsiteY9" fmla="*/ 491501 h 1186848"/>
              <a:gd name="connsiteX10" fmla="*/ 2621280 w 3169920"/>
              <a:gd name="connsiteY10" fmla="*/ 227341 h 1186848"/>
              <a:gd name="connsiteX11" fmla="*/ 3088640 w 3169920"/>
              <a:gd name="connsiteY11" fmla="*/ 105421 h 1186848"/>
              <a:gd name="connsiteX12" fmla="*/ 3169920 w 3169920"/>
              <a:gd name="connsiteY12" fmla="*/ 85101 h 1186848"/>
              <a:gd name="connsiteX13" fmla="*/ 3169920 w 3169920"/>
              <a:gd name="connsiteY13" fmla="*/ 85101 h 118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920" h="1186848">
                <a:moveTo>
                  <a:pt x="0" y="24141"/>
                </a:moveTo>
                <a:cubicBezTo>
                  <a:pt x="257386" y="434"/>
                  <a:pt x="514773" y="-23272"/>
                  <a:pt x="690880" y="44461"/>
                </a:cubicBezTo>
                <a:cubicBezTo>
                  <a:pt x="866987" y="112194"/>
                  <a:pt x="965200" y="284914"/>
                  <a:pt x="1056640" y="430541"/>
                </a:cubicBezTo>
                <a:cubicBezTo>
                  <a:pt x="1148080" y="576168"/>
                  <a:pt x="1188720" y="806461"/>
                  <a:pt x="1239520" y="918221"/>
                </a:cubicBezTo>
                <a:cubicBezTo>
                  <a:pt x="1290320" y="1029981"/>
                  <a:pt x="1300480" y="1060461"/>
                  <a:pt x="1361440" y="1101101"/>
                </a:cubicBezTo>
                <a:cubicBezTo>
                  <a:pt x="1422400" y="1141741"/>
                  <a:pt x="1547707" y="1148514"/>
                  <a:pt x="1605280" y="1162061"/>
                </a:cubicBezTo>
                <a:cubicBezTo>
                  <a:pt x="1662853" y="1175608"/>
                  <a:pt x="1628987" y="1195928"/>
                  <a:pt x="1706880" y="1182381"/>
                </a:cubicBezTo>
                <a:cubicBezTo>
                  <a:pt x="1784773" y="1168834"/>
                  <a:pt x="1981200" y="1145128"/>
                  <a:pt x="2072640" y="1080781"/>
                </a:cubicBezTo>
                <a:cubicBezTo>
                  <a:pt x="2164080" y="1016434"/>
                  <a:pt x="2197947" y="894514"/>
                  <a:pt x="2255520" y="796301"/>
                </a:cubicBezTo>
                <a:cubicBezTo>
                  <a:pt x="2313093" y="698088"/>
                  <a:pt x="2357120" y="586328"/>
                  <a:pt x="2418080" y="491501"/>
                </a:cubicBezTo>
                <a:cubicBezTo>
                  <a:pt x="2479040" y="396674"/>
                  <a:pt x="2509520" y="291688"/>
                  <a:pt x="2621280" y="227341"/>
                </a:cubicBezTo>
                <a:cubicBezTo>
                  <a:pt x="2733040" y="162994"/>
                  <a:pt x="3088640" y="105421"/>
                  <a:pt x="3088640" y="105421"/>
                </a:cubicBezTo>
                <a:lnTo>
                  <a:pt x="3169920" y="85101"/>
                </a:lnTo>
                <a:lnTo>
                  <a:pt x="3169920" y="8510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0" name="Rectangle 159"/>
          <p:cNvSpPr/>
          <p:nvPr/>
        </p:nvSpPr>
        <p:spPr>
          <a:xfrm>
            <a:off x="6312024" y="224126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1" name="Rectangle 160"/>
          <p:cNvSpPr/>
          <p:nvPr/>
        </p:nvSpPr>
        <p:spPr>
          <a:xfrm>
            <a:off x="6672064" y="224126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2" name="Rectangle 161"/>
          <p:cNvSpPr/>
          <p:nvPr/>
        </p:nvSpPr>
        <p:spPr>
          <a:xfrm>
            <a:off x="6023992" y="224978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3" name="Rectangle 162"/>
          <p:cNvSpPr/>
          <p:nvPr/>
        </p:nvSpPr>
        <p:spPr>
          <a:xfrm>
            <a:off x="6312024"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4" name="Rectangle 163"/>
          <p:cNvSpPr/>
          <p:nvPr/>
        </p:nvSpPr>
        <p:spPr>
          <a:xfrm>
            <a:off x="6312024" y="240056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5" name="Rectangle 164"/>
          <p:cNvSpPr/>
          <p:nvPr/>
        </p:nvSpPr>
        <p:spPr>
          <a:xfrm>
            <a:off x="6312024" y="2472577"/>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6" name="Rectangle 165"/>
          <p:cNvSpPr/>
          <p:nvPr/>
        </p:nvSpPr>
        <p:spPr>
          <a:xfrm>
            <a:off x="6312024" y="255309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7" name="Rectangle 166"/>
          <p:cNvSpPr/>
          <p:nvPr/>
        </p:nvSpPr>
        <p:spPr>
          <a:xfrm>
            <a:off x="6023992"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8" name="Rectangle 167"/>
          <p:cNvSpPr/>
          <p:nvPr/>
        </p:nvSpPr>
        <p:spPr>
          <a:xfrm>
            <a:off x="6312024" y="2625107"/>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9" name="Rectangle 168"/>
          <p:cNvSpPr/>
          <p:nvPr/>
        </p:nvSpPr>
        <p:spPr>
          <a:xfrm>
            <a:off x="6672064"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0" name="Rectangle 169"/>
          <p:cNvSpPr/>
          <p:nvPr/>
        </p:nvSpPr>
        <p:spPr>
          <a:xfrm>
            <a:off x="6672064" y="240056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1" name="Rectangle 170"/>
          <p:cNvSpPr/>
          <p:nvPr/>
        </p:nvSpPr>
        <p:spPr>
          <a:xfrm>
            <a:off x="6023992" y="2409083"/>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172" name="Group 171"/>
          <p:cNvGrpSpPr/>
          <p:nvPr/>
        </p:nvGrpSpPr>
        <p:grpSpPr>
          <a:xfrm>
            <a:off x="6724475" y="4458759"/>
            <a:ext cx="2355295" cy="739594"/>
            <a:chOff x="19419" y="2667558"/>
            <a:chExt cx="8827431" cy="3419284"/>
          </a:xfrm>
        </p:grpSpPr>
        <p:pic>
          <p:nvPicPr>
            <p:cNvPr id="1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260" y="345719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 name="Picture 1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616" y="3504989"/>
              <a:ext cx="488343" cy="802563"/>
            </a:xfrm>
            <a:prstGeom prst="rect">
              <a:avLst/>
            </a:prstGeom>
          </p:spPr>
        </p:pic>
        <p:pic>
          <p:nvPicPr>
            <p:cNvPr id="17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089" y="345158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6" name="Picture 1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445" y="3499378"/>
              <a:ext cx="488343" cy="802563"/>
            </a:xfrm>
            <a:prstGeom prst="rect">
              <a:avLst/>
            </a:prstGeom>
          </p:spPr>
        </p:pic>
        <p:pic>
          <p:nvPicPr>
            <p:cNvPr id="17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260" y="431877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8" name="Picture 1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616" y="4366570"/>
              <a:ext cx="488343" cy="802563"/>
            </a:xfrm>
            <a:prstGeom prst="rect">
              <a:avLst/>
            </a:prstGeom>
          </p:spPr>
        </p:pic>
        <p:pic>
          <p:nvPicPr>
            <p:cNvPr id="1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089" y="431316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0" name="Picture 1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445" y="4360959"/>
              <a:ext cx="488343" cy="802563"/>
            </a:xfrm>
            <a:prstGeom prst="rect">
              <a:avLst/>
            </a:prstGeom>
          </p:spPr>
        </p:pic>
        <p:pic>
          <p:nvPicPr>
            <p:cNvPr id="18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433" y="523087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2" name="Picture 1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7789" y="5278668"/>
              <a:ext cx="488343" cy="802563"/>
            </a:xfrm>
            <a:prstGeom prst="rect">
              <a:avLst/>
            </a:prstGeom>
          </p:spPr>
        </p:pic>
        <p:pic>
          <p:nvPicPr>
            <p:cNvPr id="18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7262" y="522526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 name="Picture 1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9618" y="5273057"/>
              <a:ext cx="488343" cy="802563"/>
            </a:xfrm>
            <a:prstGeom prst="rect">
              <a:avLst/>
            </a:prstGeom>
          </p:spPr>
        </p:pic>
        <p:pic>
          <p:nvPicPr>
            <p:cNvPr id="18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3409" y="522526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1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5765" y="5273057"/>
              <a:ext cx="488343" cy="802563"/>
            </a:xfrm>
            <a:prstGeom prst="rect">
              <a:avLst/>
            </a:prstGeom>
          </p:spPr>
        </p:pic>
        <p:pic>
          <p:nvPicPr>
            <p:cNvPr id="18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5238" y="5219650"/>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8" name="Picture 1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594" y="5267446"/>
              <a:ext cx="488343" cy="802563"/>
            </a:xfrm>
            <a:prstGeom prst="rect">
              <a:avLst/>
            </a:prstGeom>
          </p:spPr>
        </p:pic>
        <p:pic>
          <p:nvPicPr>
            <p:cNvPr id="18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096" y="430122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0" name="Picture 1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1452" y="4349018"/>
              <a:ext cx="488343" cy="802563"/>
            </a:xfrm>
            <a:prstGeom prst="rect">
              <a:avLst/>
            </a:prstGeom>
          </p:spPr>
        </p:pic>
        <p:pic>
          <p:nvPicPr>
            <p:cNvPr id="19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0925" y="429561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2" name="Picture 1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3281" y="4343407"/>
              <a:ext cx="488343" cy="802563"/>
            </a:xfrm>
            <a:prstGeom prst="rect">
              <a:avLst/>
            </a:prstGeom>
          </p:spPr>
        </p:pic>
        <p:pic>
          <p:nvPicPr>
            <p:cNvPr id="19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8412" y="3450597"/>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 name="Picture 1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768" y="3498393"/>
              <a:ext cx="488343" cy="802563"/>
            </a:xfrm>
            <a:prstGeom prst="rect">
              <a:avLst/>
            </a:prstGeom>
          </p:spPr>
        </p:pic>
        <p:pic>
          <p:nvPicPr>
            <p:cNvPr id="19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0241" y="3444986"/>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6" name="Picture 1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2597" y="3492782"/>
              <a:ext cx="488343" cy="802563"/>
            </a:xfrm>
            <a:prstGeom prst="rect">
              <a:avLst/>
            </a:prstGeom>
          </p:spPr>
        </p:pic>
        <p:pic>
          <p:nvPicPr>
            <p:cNvPr id="19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363" y="5219650"/>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8"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719" y="5267446"/>
              <a:ext cx="488343" cy="802563"/>
            </a:xfrm>
            <a:prstGeom prst="rect">
              <a:avLst/>
            </a:prstGeom>
          </p:spPr>
        </p:pic>
        <p:pic>
          <p:nvPicPr>
            <p:cNvPr id="1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4192" y="5214039"/>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0" name="Picture 1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6548" y="5261835"/>
              <a:ext cx="488343" cy="802563"/>
            </a:xfrm>
            <a:prstGeom prst="rect">
              <a:avLst/>
            </a:prstGeom>
          </p:spPr>
        </p:pic>
        <p:pic>
          <p:nvPicPr>
            <p:cNvPr id="20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20" y="4343407"/>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2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76" y="4391203"/>
              <a:ext cx="488343" cy="802563"/>
            </a:xfrm>
            <a:prstGeom prst="rect">
              <a:avLst/>
            </a:prstGeom>
          </p:spPr>
        </p:pic>
        <p:pic>
          <p:nvPicPr>
            <p:cNvPr id="20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249" y="4337796"/>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2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6605" y="4385592"/>
              <a:ext cx="488343" cy="802563"/>
            </a:xfrm>
            <a:prstGeom prst="rect">
              <a:avLst/>
            </a:prstGeom>
          </p:spPr>
        </p:pic>
        <p:pic>
          <p:nvPicPr>
            <p:cNvPr id="20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140" y="344986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 name="Picture 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 y="3497658"/>
              <a:ext cx="488343" cy="802563"/>
            </a:xfrm>
            <a:prstGeom prst="rect">
              <a:avLst/>
            </a:prstGeom>
          </p:spPr>
        </p:pic>
        <p:pic>
          <p:nvPicPr>
            <p:cNvPr id="20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4969" y="344425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8" name="Picture 2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325" y="3492047"/>
              <a:ext cx="488343" cy="802563"/>
            </a:xfrm>
            <a:prstGeom prst="rect">
              <a:avLst/>
            </a:prstGeom>
          </p:spPr>
        </p:pic>
        <p:pic>
          <p:nvPicPr>
            <p:cNvPr id="20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4330" y="520900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0" name="Picture 2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6686" y="5256797"/>
              <a:ext cx="488343" cy="802563"/>
            </a:xfrm>
            <a:prstGeom prst="rect">
              <a:avLst/>
            </a:prstGeom>
          </p:spPr>
        </p:pic>
        <p:pic>
          <p:nvPicPr>
            <p:cNvPr id="211" name="Picture 2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8515" y="5251186"/>
              <a:ext cx="488343" cy="802563"/>
            </a:xfrm>
            <a:prstGeom prst="rect">
              <a:avLst/>
            </a:prstGeom>
          </p:spPr>
        </p:pic>
        <p:pic>
          <p:nvPicPr>
            <p:cNvPr id="2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4322" y="430122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678" y="4349018"/>
              <a:ext cx="488343" cy="802563"/>
            </a:xfrm>
            <a:prstGeom prst="rect">
              <a:avLst/>
            </a:prstGeom>
          </p:spPr>
        </p:pic>
        <p:pic>
          <p:nvPicPr>
            <p:cNvPr id="214" name="Picture 2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507" y="4343407"/>
              <a:ext cx="488343" cy="802563"/>
            </a:xfrm>
            <a:prstGeom prst="rect">
              <a:avLst/>
            </a:prstGeom>
          </p:spPr>
        </p:pic>
        <p:pic>
          <p:nvPicPr>
            <p:cNvPr id="2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4322" y="339684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6" name="Picture 2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678" y="3444637"/>
              <a:ext cx="488343" cy="802563"/>
            </a:xfrm>
            <a:prstGeom prst="rect">
              <a:avLst/>
            </a:prstGeom>
          </p:spPr>
        </p:pic>
        <p:pic>
          <p:nvPicPr>
            <p:cNvPr id="217" name="Picture 2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507" y="3439026"/>
              <a:ext cx="488343" cy="802563"/>
            </a:xfrm>
            <a:prstGeom prst="rect">
              <a:avLst/>
            </a:prstGeom>
          </p:spPr>
        </p:pic>
        <p:pic>
          <p:nvPicPr>
            <p:cNvPr id="218" name="Picture 2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3054" y="3470954"/>
              <a:ext cx="488343" cy="802563"/>
            </a:xfrm>
            <a:prstGeom prst="rect">
              <a:avLst/>
            </a:prstGeom>
          </p:spPr>
        </p:pic>
        <p:pic>
          <p:nvPicPr>
            <p:cNvPr id="2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7706" y="431243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0" name="Picture 2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19" y="5273057"/>
              <a:ext cx="488343" cy="802563"/>
            </a:xfrm>
            <a:prstGeom prst="rect">
              <a:avLst/>
            </a:prstGeom>
          </p:spPr>
        </p:pic>
        <p:pic>
          <p:nvPicPr>
            <p:cNvPr id="221" name="Picture 2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6206" y="2674889"/>
              <a:ext cx="488343" cy="802563"/>
            </a:xfrm>
            <a:prstGeom prst="rect">
              <a:avLst/>
            </a:prstGeom>
          </p:spPr>
        </p:pic>
        <p:pic>
          <p:nvPicPr>
            <p:cNvPr id="222" name="Picture 2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8035" y="2669278"/>
              <a:ext cx="488343" cy="802563"/>
            </a:xfrm>
            <a:prstGeom prst="rect">
              <a:avLst/>
            </a:prstGeom>
          </p:spPr>
        </p:pic>
        <p:pic>
          <p:nvPicPr>
            <p:cNvPr id="223" name="Picture 2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086" y="2667558"/>
              <a:ext cx="488343" cy="802563"/>
            </a:xfrm>
            <a:prstGeom prst="rect">
              <a:avLst/>
            </a:prstGeom>
          </p:spPr>
        </p:pic>
      </p:grpSp>
      <p:sp>
        <p:nvSpPr>
          <p:cNvPr id="4" name="Rectangle 3"/>
          <p:cNvSpPr/>
          <p:nvPr/>
        </p:nvSpPr>
        <p:spPr>
          <a:xfrm>
            <a:off x="2601928" y="3007550"/>
            <a:ext cx="7894240" cy="1477328"/>
          </a:xfrm>
          <a:prstGeom prst="rect">
            <a:avLst/>
          </a:prstGeom>
        </p:spPr>
        <p:txBody>
          <a:bodyPr wrap="square">
            <a:spAutoFit/>
          </a:bodyPr>
          <a:lstStyle/>
          <a:p>
            <a:r>
              <a:rPr lang="de-CH">
                <a:latin typeface="Arial" panose="020B0604020202020204" pitchFamily="34" charset="0"/>
                <a:cs typeface="Arial" panose="020B0604020202020204" pitchFamily="34" charset="0"/>
              </a:rPr>
              <a:t>The normal distribution arises because there are </a:t>
            </a:r>
            <a:r>
              <a:rPr lang="de-CH" i="1">
                <a:latin typeface="Arial" panose="020B0604020202020204" pitchFamily="34" charset="0"/>
                <a:cs typeface="Arial" panose="020B0604020202020204" pitchFamily="34" charset="0"/>
              </a:rPr>
              <a:t>multiple unknown factors in interplay</a:t>
            </a:r>
            <a:r>
              <a:rPr lang="de-CH">
                <a:latin typeface="Arial" panose="020B0604020202020204" pitchFamily="34" charset="0"/>
                <a:cs typeface="Arial" panose="020B0604020202020204" pitchFamily="34" charset="0"/>
              </a:rPr>
              <a:t> that determine students’ learning</a:t>
            </a:r>
          </a:p>
          <a:p>
            <a:endParaRPr lang="de-CH">
              <a:latin typeface="Arial" panose="020B0604020202020204" pitchFamily="34" charset="0"/>
              <a:cs typeface="Arial" panose="020B0604020202020204" pitchFamily="34" charset="0"/>
            </a:endParaRPr>
          </a:p>
          <a:p>
            <a:r>
              <a:rPr lang="de-CH">
                <a:latin typeface="Arial" panose="020B0604020202020204" pitchFamily="34" charset="0"/>
                <a:cs typeface="Arial" panose="020B0604020202020204" pitchFamily="34" charset="0"/>
              </a:rPr>
              <a:t>- We want to know whether the </a:t>
            </a:r>
            <a:r>
              <a:rPr lang="de-CH">
                <a:solidFill>
                  <a:srgbClr val="FF0000"/>
                </a:solidFill>
                <a:latin typeface="Arial" panose="020B0604020202020204" pitchFamily="34" charset="0"/>
                <a:cs typeface="Arial" panose="020B0604020202020204" pitchFamily="34" charset="0"/>
              </a:rPr>
              <a:t>intervention</a:t>
            </a:r>
            <a:r>
              <a:rPr lang="de-CH">
                <a:latin typeface="Arial" panose="020B0604020202020204" pitchFamily="34" charset="0"/>
                <a:cs typeface="Arial" panose="020B0604020202020204" pitchFamily="34" charset="0"/>
              </a:rPr>
              <a:t>, across all students, has an impact and manages to put a little bit on top of the average learning gain</a:t>
            </a:r>
          </a:p>
        </p:txBody>
      </p:sp>
      <p:sp>
        <p:nvSpPr>
          <p:cNvPr id="224" name="Freeform 223"/>
          <p:cNvSpPr/>
          <p:nvPr/>
        </p:nvSpPr>
        <p:spPr>
          <a:xfrm>
            <a:off x="4885633" y="1833555"/>
            <a:ext cx="3169920" cy="1186848"/>
          </a:xfrm>
          <a:custGeom>
            <a:avLst/>
            <a:gdLst>
              <a:gd name="connsiteX0" fmla="*/ 0 w 3169920"/>
              <a:gd name="connsiteY0" fmla="*/ 24141 h 1186848"/>
              <a:gd name="connsiteX1" fmla="*/ 690880 w 3169920"/>
              <a:gd name="connsiteY1" fmla="*/ 44461 h 1186848"/>
              <a:gd name="connsiteX2" fmla="*/ 1056640 w 3169920"/>
              <a:gd name="connsiteY2" fmla="*/ 430541 h 1186848"/>
              <a:gd name="connsiteX3" fmla="*/ 1239520 w 3169920"/>
              <a:gd name="connsiteY3" fmla="*/ 918221 h 1186848"/>
              <a:gd name="connsiteX4" fmla="*/ 1361440 w 3169920"/>
              <a:gd name="connsiteY4" fmla="*/ 1101101 h 1186848"/>
              <a:gd name="connsiteX5" fmla="*/ 1605280 w 3169920"/>
              <a:gd name="connsiteY5" fmla="*/ 1162061 h 1186848"/>
              <a:gd name="connsiteX6" fmla="*/ 1706880 w 3169920"/>
              <a:gd name="connsiteY6" fmla="*/ 1182381 h 1186848"/>
              <a:gd name="connsiteX7" fmla="*/ 2072640 w 3169920"/>
              <a:gd name="connsiteY7" fmla="*/ 1080781 h 1186848"/>
              <a:gd name="connsiteX8" fmla="*/ 2255520 w 3169920"/>
              <a:gd name="connsiteY8" fmla="*/ 796301 h 1186848"/>
              <a:gd name="connsiteX9" fmla="*/ 2418080 w 3169920"/>
              <a:gd name="connsiteY9" fmla="*/ 491501 h 1186848"/>
              <a:gd name="connsiteX10" fmla="*/ 2621280 w 3169920"/>
              <a:gd name="connsiteY10" fmla="*/ 227341 h 1186848"/>
              <a:gd name="connsiteX11" fmla="*/ 3088640 w 3169920"/>
              <a:gd name="connsiteY11" fmla="*/ 105421 h 1186848"/>
              <a:gd name="connsiteX12" fmla="*/ 3169920 w 3169920"/>
              <a:gd name="connsiteY12" fmla="*/ 85101 h 1186848"/>
              <a:gd name="connsiteX13" fmla="*/ 3169920 w 3169920"/>
              <a:gd name="connsiteY13" fmla="*/ 85101 h 118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920" h="1186848">
                <a:moveTo>
                  <a:pt x="0" y="24141"/>
                </a:moveTo>
                <a:cubicBezTo>
                  <a:pt x="257386" y="434"/>
                  <a:pt x="514773" y="-23272"/>
                  <a:pt x="690880" y="44461"/>
                </a:cubicBezTo>
                <a:cubicBezTo>
                  <a:pt x="866987" y="112194"/>
                  <a:pt x="965200" y="284914"/>
                  <a:pt x="1056640" y="430541"/>
                </a:cubicBezTo>
                <a:cubicBezTo>
                  <a:pt x="1148080" y="576168"/>
                  <a:pt x="1188720" y="806461"/>
                  <a:pt x="1239520" y="918221"/>
                </a:cubicBezTo>
                <a:cubicBezTo>
                  <a:pt x="1290320" y="1029981"/>
                  <a:pt x="1300480" y="1060461"/>
                  <a:pt x="1361440" y="1101101"/>
                </a:cubicBezTo>
                <a:cubicBezTo>
                  <a:pt x="1422400" y="1141741"/>
                  <a:pt x="1547707" y="1148514"/>
                  <a:pt x="1605280" y="1162061"/>
                </a:cubicBezTo>
                <a:cubicBezTo>
                  <a:pt x="1662853" y="1175608"/>
                  <a:pt x="1628987" y="1195928"/>
                  <a:pt x="1706880" y="1182381"/>
                </a:cubicBezTo>
                <a:cubicBezTo>
                  <a:pt x="1784773" y="1168834"/>
                  <a:pt x="1981200" y="1145128"/>
                  <a:pt x="2072640" y="1080781"/>
                </a:cubicBezTo>
                <a:cubicBezTo>
                  <a:pt x="2164080" y="1016434"/>
                  <a:pt x="2197947" y="894514"/>
                  <a:pt x="2255520" y="796301"/>
                </a:cubicBezTo>
                <a:cubicBezTo>
                  <a:pt x="2313093" y="698088"/>
                  <a:pt x="2357120" y="586328"/>
                  <a:pt x="2418080" y="491501"/>
                </a:cubicBezTo>
                <a:cubicBezTo>
                  <a:pt x="2479040" y="396674"/>
                  <a:pt x="2509520" y="291688"/>
                  <a:pt x="2621280" y="227341"/>
                </a:cubicBezTo>
                <a:cubicBezTo>
                  <a:pt x="2733040" y="162994"/>
                  <a:pt x="3088640" y="105421"/>
                  <a:pt x="3088640" y="105421"/>
                </a:cubicBezTo>
                <a:lnTo>
                  <a:pt x="3169920" y="85101"/>
                </a:lnTo>
                <a:lnTo>
                  <a:pt x="3169920" y="85101"/>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a:stCxn id="143" idx="3"/>
            <a:endCxn id="224" idx="3"/>
          </p:cNvCxnSpPr>
          <p:nvPr/>
        </p:nvCxnSpPr>
        <p:spPr>
          <a:xfrm>
            <a:off x="5750561" y="2743200"/>
            <a:ext cx="374593" cy="85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a:off x="5721408" y="2564904"/>
            <a:ext cx="374593" cy="85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a:off x="6729520" y="2636912"/>
            <a:ext cx="374593" cy="85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p:nvPr/>
        </p:nvCxnSpPr>
        <p:spPr>
          <a:xfrm>
            <a:off x="6657512" y="2780928"/>
            <a:ext cx="374593" cy="85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p:nvPr/>
        </p:nvCxnSpPr>
        <p:spPr>
          <a:xfrm>
            <a:off x="5519937" y="2204864"/>
            <a:ext cx="374593" cy="85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p:nvPr/>
        </p:nvCxnSpPr>
        <p:spPr>
          <a:xfrm>
            <a:off x="6816081" y="2492896"/>
            <a:ext cx="374593" cy="857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7006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105</a:t>
            </a:fld>
            <a:endParaRPr lang="de-CH"/>
          </a:p>
        </p:txBody>
      </p:sp>
      <p:sp>
        <p:nvSpPr>
          <p:cNvPr id="11" name="TextBox 10"/>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2" name="TextBox 11"/>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3" name="TextBox 12"/>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4" name="TextBox 13"/>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5" name="TextBox 14"/>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16" name="TextBox 15"/>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7" name="TextBox 16"/>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8" name="TextBox 17"/>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9" name="TextBox 18"/>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20" name="TextBox 19"/>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21" name="TextBox 20"/>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25" name="Rectangle 24"/>
          <p:cNvSpPr/>
          <p:nvPr/>
        </p:nvSpPr>
        <p:spPr>
          <a:xfrm>
            <a:off x="72481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tangle 25"/>
          <p:cNvSpPr/>
          <p:nvPr/>
        </p:nvSpPr>
        <p:spPr>
          <a:xfrm>
            <a:off x="631202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Rectangle 26"/>
          <p:cNvSpPr/>
          <p:nvPr/>
        </p:nvSpPr>
        <p:spPr>
          <a:xfrm>
            <a:off x="6960096"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tangle 27"/>
          <p:cNvSpPr/>
          <p:nvPr/>
        </p:nvSpPr>
        <p:spPr>
          <a:xfrm>
            <a:off x="602399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9" name="Rectangle 28"/>
          <p:cNvSpPr/>
          <p:nvPr/>
        </p:nvSpPr>
        <p:spPr>
          <a:xfrm>
            <a:off x="724812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Rectangle 29"/>
          <p:cNvSpPr/>
          <p:nvPr/>
        </p:nvSpPr>
        <p:spPr>
          <a:xfrm>
            <a:off x="631202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9" name="Rectangle 38"/>
          <p:cNvSpPr/>
          <p:nvPr/>
        </p:nvSpPr>
        <p:spPr>
          <a:xfrm>
            <a:off x="580796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0" name="Rectangle 39"/>
          <p:cNvSpPr/>
          <p:nvPr/>
        </p:nvSpPr>
        <p:spPr>
          <a:xfrm>
            <a:off x="667206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1" name="Rectangle 40"/>
          <p:cNvSpPr/>
          <p:nvPr/>
        </p:nvSpPr>
        <p:spPr>
          <a:xfrm>
            <a:off x="6312024" y="190831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2" name="Rectangle 41"/>
          <p:cNvSpPr/>
          <p:nvPr/>
        </p:nvSpPr>
        <p:spPr>
          <a:xfrm>
            <a:off x="667206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6672064"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Rectangle 43"/>
          <p:cNvSpPr/>
          <p:nvPr/>
        </p:nvSpPr>
        <p:spPr>
          <a:xfrm>
            <a:off x="6672064" y="19972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Rectangle 44"/>
          <p:cNvSpPr/>
          <p:nvPr/>
        </p:nvSpPr>
        <p:spPr>
          <a:xfrm>
            <a:off x="6023992"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Rectangle 45"/>
          <p:cNvSpPr/>
          <p:nvPr/>
        </p:nvSpPr>
        <p:spPr>
          <a:xfrm>
            <a:off x="6960096"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7" name="Rectangle 46"/>
          <p:cNvSpPr/>
          <p:nvPr/>
        </p:nvSpPr>
        <p:spPr>
          <a:xfrm>
            <a:off x="6023992"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8" name="Rectangle 47"/>
          <p:cNvSpPr/>
          <p:nvPr/>
        </p:nvSpPr>
        <p:spPr>
          <a:xfrm>
            <a:off x="6312024" y="205233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9" name="Rectangle 48"/>
          <p:cNvSpPr/>
          <p:nvPr/>
        </p:nvSpPr>
        <p:spPr>
          <a:xfrm>
            <a:off x="6312024"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Rectangle 104"/>
          <p:cNvSpPr/>
          <p:nvPr/>
        </p:nvSpPr>
        <p:spPr>
          <a:xfrm>
            <a:off x="54479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6" name="Rectangle 105"/>
          <p:cNvSpPr/>
          <p:nvPr/>
        </p:nvSpPr>
        <p:spPr>
          <a:xfrm>
            <a:off x="6023992"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7" name="Rectangle 106"/>
          <p:cNvSpPr/>
          <p:nvPr/>
        </p:nvSpPr>
        <p:spPr>
          <a:xfrm>
            <a:off x="6312024"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8" name="Rectangle 107"/>
          <p:cNvSpPr/>
          <p:nvPr/>
        </p:nvSpPr>
        <p:spPr>
          <a:xfrm>
            <a:off x="6312024" y="219635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9" name="Rectangle 108"/>
          <p:cNvSpPr/>
          <p:nvPr/>
        </p:nvSpPr>
        <p:spPr>
          <a:xfrm>
            <a:off x="6312024" y="226835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0" name="Rectangle 109"/>
          <p:cNvSpPr/>
          <p:nvPr/>
        </p:nvSpPr>
        <p:spPr>
          <a:xfrm>
            <a:off x="6312024" y="2340315"/>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Rectangle 110"/>
          <p:cNvSpPr/>
          <p:nvPr/>
        </p:nvSpPr>
        <p:spPr>
          <a:xfrm>
            <a:off x="6023992"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2" name="Rectangle 111"/>
          <p:cNvSpPr/>
          <p:nvPr/>
        </p:nvSpPr>
        <p:spPr>
          <a:xfrm>
            <a:off x="6672064"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3" name="Rectangle 112"/>
          <p:cNvSpPr/>
          <p:nvPr/>
        </p:nvSpPr>
        <p:spPr>
          <a:xfrm>
            <a:off x="6960096"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4" name="Rectangle 113"/>
          <p:cNvSpPr/>
          <p:nvPr/>
        </p:nvSpPr>
        <p:spPr>
          <a:xfrm>
            <a:off x="7536160"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5" name="Rectangle 114"/>
          <p:cNvSpPr/>
          <p:nvPr/>
        </p:nvSpPr>
        <p:spPr>
          <a:xfrm>
            <a:off x="7536160"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6" name="Rectangle 115"/>
          <p:cNvSpPr/>
          <p:nvPr/>
        </p:nvSpPr>
        <p:spPr>
          <a:xfrm>
            <a:off x="523190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7" name="Rectangle 116"/>
          <p:cNvSpPr/>
          <p:nvPr/>
        </p:nvSpPr>
        <p:spPr>
          <a:xfrm>
            <a:off x="458383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8" name="Rectangle 117"/>
          <p:cNvSpPr/>
          <p:nvPr/>
        </p:nvSpPr>
        <p:spPr>
          <a:xfrm>
            <a:off x="5231904"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9" name="Rectangle 118"/>
          <p:cNvSpPr/>
          <p:nvPr/>
        </p:nvSpPr>
        <p:spPr>
          <a:xfrm>
            <a:off x="544792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0" name="Rectangle 119"/>
          <p:cNvSpPr/>
          <p:nvPr/>
        </p:nvSpPr>
        <p:spPr>
          <a:xfrm>
            <a:off x="544792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1" name="Rectangle 120"/>
          <p:cNvSpPr/>
          <p:nvPr/>
        </p:nvSpPr>
        <p:spPr>
          <a:xfrm>
            <a:off x="5807968" y="184482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2" name="Rectangle 121"/>
          <p:cNvSpPr/>
          <p:nvPr/>
        </p:nvSpPr>
        <p:spPr>
          <a:xfrm>
            <a:off x="6023992"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3" name="Rectangle 122"/>
          <p:cNvSpPr/>
          <p:nvPr/>
        </p:nvSpPr>
        <p:spPr>
          <a:xfrm>
            <a:off x="6312024" y="248438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4" name="Rectangle 123"/>
          <p:cNvSpPr/>
          <p:nvPr/>
        </p:nvSpPr>
        <p:spPr>
          <a:xfrm>
            <a:off x="6672064"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5" name="Rectangle 124"/>
          <p:cNvSpPr/>
          <p:nvPr/>
        </p:nvSpPr>
        <p:spPr>
          <a:xfrm>
            <a:off x="6960096"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6" name="Rectangle 125"/>
          <p:cNvSpPr/>
          <p:nvPr/>
        </p:nvSpPr>
        <p:spPr>
          <a:xfrm>
            <a:off x="544792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7" name="Rectangle 126"/>
          <p:cNvSpPr/>
          <p:nvPr/>
        </p:nvSpPr>
        <p:spPr>
          <a:xfrm>
            <a:off x="5231904"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8" name="Rectangle 127"/>
          <p:cNvSpPr/>
          <p:nvPr/>
        </p:nvSpPr>
        <p:spPr>
          <a:xfrm>
            <a:off x="580796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9" name="Rectangle 128"/>
          <p:cNvSpPr/>
          <p:nvPr/>
        </p:nvSpPr>
        <p:spPr>
          <a:xfrm>
            <a:off x="6023992" y="219635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0" name="Rectangle 129"/>
          <p:cNvSpPr/>
          <p:nvPr/>
        </p:nvSpPr>
        <p:spPr>
          <a:xfrm>
            <a:off x="6312024" y="2412374"/>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1" name="Rectangle 130"/>
          <p:cNvSpPr/>
          <p:nvPr/>
        </p:nvSpPr>
        <p:spPr>
          <a:xfrm>
            <a:off x="6672064" y="219635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2" name="Rectangle 131"/>
          <p:cNvSpPr/>
          <p:nvPr/>
        </p:nvSpPr>
        <p:spPr>
          <a:xfrm>
            <a:off x="6960096"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3" name="Rectangle 132"/>
          <p:cNvSpPr/>
          <p:nvPr/>
        </p:nvSpPr>
        <p:spPr>
          <a:xfrm>
            <a:off x="7248128" y="191683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4" name="Rectangle 133"/>
          <p:cNvSpPr/>
          <p:nvPr/>
        </p:nvSpPr>
        <p:spPr>
          <a:xfrm>
            <a:off x="724812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5" name="Rectangle 134"/>
          <p:cNvSpPr/>
          <p:nvPr/>
        </p:nvSpPr>
        <p:spPr>
          <a:xfrm>
            <a:off x="6960096" y="21412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6" name="Rectangle 135"/>
          <p:cNvSpPr/>
          <p:nvPr/>
        </p:nvSpPr>
        <p:spPr>
          <a:xfrm>
            <a:off x="6672064" y="226835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7" name="Rectangle 136"/>
          <p:cNvSpPr/>
          <p:nvPr/>
        </p:nvSpPr>
        <p:spPr>
          <a:xfrm>
            <a:off x="6023992" y="2276872"/>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8" name="Rectangle 137"/>
          <p:cNvSpPr/>
          <p:nvPr/>
        </p:nvSpPr>
        <p:spPr>
          <a:xfrm>
            <a:off x="5807968"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9" name="Rectangle 138"/>
          <p:cNvSpPr/>
          <p:nvPr/>
        </p:nvSpPr>
        <p:spPr>
          <a:xfrm>
            <a:off x="5447928" y="206084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0" name="Rectangle 139"/>
          <p:cNvSpPr/>
          <p:nvPr/>
        </p:nvSpPr>
        <p:spPr>
          <a:xfrm>
            <a:off x="5231904" y="198884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1" name="Rectangle 140"/>
          <p:cNvSpPr/>
          <p:nvPr/>
        </p:nvSpPr>
        <p:spPr>
          <a:xfrm>
            <a:off x="487186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2" name="Rectangle 141"/>
          <p:cNvSpPr/>
          <p:nvPr/>
        </p:nvSpPr>
        <p:spPr>
          <a:xfrm>
            <a:off x="4583832" y="183631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345" name="Group 344"/>
          <p:cNvGrpSpPr/>
          <p:nvPr/>
        </p:nvGrpSpPr>
        <p:grpSpPr>
          <a:xfrm>
            <a:off x="1991544" y="4077073"/>
            <a:ext cx="3686034" cy="1743329"/>
            <a:chOff x="6414" y="3061628"/>
            <a:chExt cx="8883834" cy="3478853"/>
          </a:xfrm>
        </p:grpSpPr>
        <p:pic>
          <p:nvPicPr>
            <p:cNvPr id="3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260" y="394773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7" name="Picture 3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617" y="3964927"/>
              <a:ext cx="208480" cy="342625"/>
            </a:xfrm>
            <a:prstGeom prst="rect">
              <a:avLst/>
            </a:prstGeom>
          </p:spPr>
        </p:pic>
        <p:pic>
          <p:nvPicPr>
            <p:cNvPr id="34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089" y="394212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9" name="Picture 3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446" y="3959316"/>
              <a:ext cx="208480" cy="342625"/>
            </a:xfrm>
            <a:prstGeom prst="rect">
              <a:avLst/>
            </a:prstGeom>
          </p:spPr>
        </p:pic>
        <p:pic>
          <p:nvPicPr>
            <p:cNvPr id="3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260" y="480931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1" name="Picture 3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617" y="4826508"/>
              <a:ext cx="208480" cy="342625"/>
            </a:xfrm>
            <a:prstGeom prst="rect">
              <a:avLst/>
            </a:prstGeom>
          </p:spPr>
        </p:pic>
        <p:pic>
          <p:nvPicPr>
            <p:cNvPr id="3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089" y="480370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3" name="Picture 3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446" y="4820897"/>
              <a:ext cx="208480" cy="342625"/>
            </a:xfrm>
            <a:prstGeom prst="rect">
              <a:avLst/>
            </a:prstGeom>
          </p:spPr>
        </p:pic>
        <p:pic>
          <p:nvPicPr>
            <p:cNvPr id="3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433" y="572141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5" name="Picture 3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7790" y="5738606"/>
              <a:ext cx="208480" cy="342625"/>
            </a:xfrm>
            <a:prstGeom prst="rect">
              <a:avLst/>
            </a:prstGeom>
          </p:spPr>
        </p:pic>
        <p:pic>
          <p:nvPicPr>
            <p:cNvPr id="35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7262" y="571580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7" name="Picture 3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9619" y="5732995"/>
              <a:ext cx="208480" cy="342625"/>
            </a:xfrm>
            <a:prstGeom prst="rect">
              <a:avLst/>
            </a:prstGeom>
          </p:spPr>
        </p:pic>
        <p:pic>
          <p:nvPicPr>
            <p:cNvPr id="3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3409" y="571580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9" name="Picture 3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5766" y="5732995"/>
              <a:ext cx="208480" cy="342625"/>
            </a:xfrm>
            <a:prstGeom prst="rect">
              <a:avLst/>
            </a:prstGeom>
          </p:spPr>
        </p:pic>
        <p:pic>
          <p:nvPicPr>
            <p:cNvPr id="3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5238" y="571019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1" name="Picture 3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595" y="5727384"/>
              <a:ext cx="208480" cy="342625"/>
            </a:xfrm>
            <a:prstGeom prst="rect">
              <a:avLst/>
            </a:prstGeom>
          </p:spPr>
        </p:pic>
        <p:pic>
          <p:nvPicPr>
            <p:cNvPr id="3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096" y="479176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3" name="Picture 3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1453" y="4808956"/>
              <a:ext cx="208480" cy="342625"/>
            </a:xfrm>
            <a:prstGeom prst="rect">
              <a:avLst/>
            </a:prstGeom>
          </p:spPr>
        </p:pic>
        <p:pic>
          <p:nvPicPr>
            <p:cNvPr id="3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0925" y="478615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5" name="Picture 3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3282" y="4803345"/>
              <a:ext cx="208480" cy="342625"/>
            </a:xfrm>
            <a:prstGeom prst="rect">
              <a:avLst/>
            </a:prstGeom>
          </p:spPr>
        </p:pic>
        <p:pic>
          <p:nvPicPr>
            <p:cNvPr id="3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8412" y="394114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7" name="Picture 3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769" y="3958331"/>
              <a:ext cx="208480" cy="342625"/>
            </a:xfrm>
            <a:prstGeom prst="rect">
              <a:avLst/>
            </a:prstGeom>
          </p:spPr>
        </p:pic>
        <p:pic>
          <p:nvPicPr>
            <p:cNvPr id="36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0241" y="393553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9" name="Picture 3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2598" y="3952720"/>
              <a:ext cx="208480" cy="342625"/>
            </a:xfrm>
            <a:prstGeom prst="rect">
              <a:avLst/>
            </a:prstGeom>
          </p:spPr>
        </p:pic>
        <p:pic>
          <p:nvPicPr>
            <p:cNvPr id="3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363" y="571019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1" name="Picture 3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720" y="5727384"/>
              <a:ext cx="208480" cy="342625"/>
            </a:xfrm>
            <a:prstGeom prst="rect">
              <a:avLst/>
            </a:prstGeom>
          </p:spPr>
        </p:pic>
        <p:pic>
          <p:nvPicPr>
            <p:cNvPr id="37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4192" y="570458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3" name="Picture 3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6549" y="5721773"/>
              <a:ext cx="208480" cy="342625"/>
            </a:xfrm>
            <a:prstGeom prst="rect">
              <a:avLst/>
            </a:prstGeom>
          </p:spPr>
        </p:pic>
        <p:pic>
          <p:nvPicPr>
            <p:cNvPr id="3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20" y="483395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5" name="Picture 3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77" y="4851141"/>
              <a:ext cx="208480" cy="342625"/>
            </a:xfrm>
            <a:prstGeom prst="rect">
              <a:avLst/>
            </a:prstGeom>
          </p:spPr>
        </p:pic>
        <p:pic>
          <p:nvPicPr>
            <p:cNvPr id="37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249" y="482834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7" name="Picture 3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6606" y="4845530"/>
              <a:ext cx="208480" cy="342625"/>
            </a:xfrm>
            <a:prstGeom prst="rect">
              <a:avLst/>
            </a:prstGeom>
          </p:spPr>
        </p:pic>
        <p:pic>
          <p:nvPicPr>
            <p:cNvPr id="3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140" y="394040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9" name="Picture 3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7" y="3957596"/>
              <a:ext cx="208480" cy="342625"/>
            </a:xfrm>
            <a:prstGeom prst="rect">
              <a:avLst/>
            </a:prstGeom>
          </p:spPr>
        </p:pic>
        <p:pic>
          <p:nvPicPr>
            <p:cNvPr id="38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4969" y="393479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1" name="Picture 3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326" y="3951985"/>
              <a:ext cx="208480" cy="342625"/>
            </a:xfrm>
            <a:prstGeom prst="rect">
              <a:avLst/>
            </a:prstGeom>
          </p:spPr>
        </p:pic>
        <p:pic>
          <p:nvPicPr>
            <p:cNvPr id="3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4330" y="569954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3" name="Picture 3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6687" y="5716735"/>
              <a:ext cx="208480" cy="342625"/>
            </a:xfrm>
            <a:prstGeom prst="rect">
              <a:avLst/>
            </a:prstGeom>
          </p:spPr>
        </p:pic>
        <p:pic>
          <p:nvPicPr>
            <p:cNvPr id="384" name="Picture 3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8516" y="5711124"/>
              <a:ext cx="208480" cy="342625"/>
            </a:xfrm>
            <a:prstGeom prst="rect">
              <a:avLst/>
            </a:prstGeom>
          </p:spPr>
        </p:pic>
        <p:pic>
          <p:nvPicPr>
            <p:cNvPr id="38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4322" y="479176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6" name="Picture 3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679" y="4808956"/>
              <a:ext cx="208480" cy="342625"/>
            </a:xfrm>
            <a:prstGeom prst="rect">
              <a:avLst/>
            </a:prstGeom>
          </p:spPr>
        </p:pic>
        <p:pic>
          <p:nvPicPr>
            <p:cNvPr id="387" name="Picture 3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508" y="4803345"/>
              <a:ext cx="208480" cy="342625"/>
            </a:xfrm>
            <a:prstGeom prst="rect">
              <a:avLst/>
            </a:prstGeom>
          </p:spPr>
        </p:pic>
        <p:pic>
          <p:nvPicPr>
            <p:cNvPr id="38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4322" y="388738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 name="Picture 3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679" y="3904575"/>
              <a:ext cx="208480" cy="342625"/>
            </a:xfrm>
            <a:prstGeom prst="rect">
              <a:avLst/>
            </a:prstGeom>
          </p:spPr>
        </p:pic>
        <p:pic>
          <p:nvPicPr>
            <p:cNvPr id="390" name="Picture 3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508" y="3898964"/>
              <a:ext cx="208480" cy="342625"/>
            </a:xfrm>
            <a:prstGeom prst="rect">
              <a:avLst/>
            </a:prstGeom>
          </p:spPr>
        </p:pic>
        <p:pic>
          <p:nvPicPr>
            <p:cNvPr id="391" name="Picture 3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3055" y="3930892"/>
              <a:ext cx="208480" cy="342625"/>
            </a:xfrm>
            <a:prstGeom prst="rect">
              <a:avLst/>
            </a:prstGeom>
          </p:spPr>
        </p:pic>
        <p:pic>
          <p:nvPicPr>
            <p:cNvPr id="39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7706" y="480297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3" name="Picture 3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20" y="5732995"/>
              <a:ext cx="208480" cy="342625"/>
            </a:xfrm>
            <a:prstGeom prst="rect">
              <a:avLst/>
            </a:prstGeom>
          </p:spPr>
        </p:pic>
        <p:pic>
          <p:nvPicPr>
            <p:cNvPr id="3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6240" y="311758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5" name="Picture 3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8597" y="3134776"/>
              <a:ext cx="208480" cy="342625"/>
            </a:xfrm>
            <a:prstGeom prst="rect">
              <a:avLst/>
            </a:prstGeom>
          </p:spPr>
        </p:pic>
        <p:pic>
          <p:nvPicPr>
            <p:cNvPr id="39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9156" y="311197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7" name="Picture 3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0426" y="3129165"/>
              <a:ext cx="208480" cy="342625"/>
            </a:xfrm>
            <a:prstGeom prst="rect">
              <a:avLst/>
            </a:prstGeom>
          </p:spPr>
        </p:pic>
        <p:pic>
          <p:nvPicPr>
            <p:cNvPr id="3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 y="311025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 name="Picture 3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77" y="3127445"/>
              <a:ext cx="208480" cy="342625"/>
            </a:xfrm>
            <a:prstGeom prst="rect">
              <a:avLst/>
            </a:prstGeom>
          </p:spPr>
        </p:pic>
        <p:pic>
          <p:nvPicPr>
            <p:cNvPr id="4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0949" y="310464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1" name="Picture 4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3306" y="3121834"/>
              <a:ext cx="208480" cy="342625"/>
            </a:xfrm>
            <a:prstGeom prst="rect">
              <a:avLst/>
            </a:prstGeom>
          </p:spPr>
        </p:pic>
        <p:pic>
          <p:nvPicPr>
            <p:cNvPr id="4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7512" y="307457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3" name="Picture 4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9869" y="3091760"/>
              <a:ext cx="208480" cy="342625"/>
            </a:xfrm>
            <a:prstGeom prst="rect">
              <a:avLst/>
            </a:prstGeom>
          </p:spPr>
        </p:pic>
        <p:pic>
          <p:nvPicPr>
            <p:cNvPr id="40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9341" y="306895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5" name="Picture 4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1698" y="3086149"/>
              <a:ext cx="208480" cy="342625"/>
            </a:xfrm>
            <a:prstGeom prst="rect">
              <a:avLst/>
            </a:prstGeom>
          </p:spPr>
        </p:pic>
        <p:pic>
          <p:nvPicPr>
            <p:cNvPr id="4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0392" y="306723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7" name="Picture 4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9619" y="3129165"/>
              <a:ext cx="208480" cy="342625"/>
            </a:xfrm>
            <a:prstGeom prst="rect">
              <a:avLst/>
            </a:prstGeom>
          </p:spPr>
        </p:pic>
        <p:pic>
          <p:nvPicPr>
            <p:cNvPr id="40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2221" y="306162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 name="Picture 4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4578" y="3078818"/>
              <a:ext cx="208480" cy="342625"/>
            </a:xfrm>
            <a:prstGeom prst="rect">
              <a:avLst/>
            </a:prstGeom>
          </p:spPr>
        </p:pic>
        <p:pic>
          <p:nvPicPr>
            <p:cNvPr id="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196" y="395105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 name="Picture 4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6553" y="3968244"/>
              <a:ext cx="208480" cy="342625"/>
            </a:xfrm>
            <a:prstGeom prst="rect">
              <a:avLst/>
            </a:prstGeom>
          </p:spPr>
        </p:pic>
        <p:pic>
          <p:nvPicPr>
            <p:cNvPr id="4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025" y="394544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3" name="Picture 4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8382" y="3962633"/>
              <a:ext cx="208480" cy="342625"/>
            </a:xfrm>
            <a:prstGeom prst="rect">
              <a:avLst/>
            </a:prstGeom>
          </p:spPr>
        </p:pic>
        <p:pic>
          <p:nvPicPr>
            <p:cNvPr id="4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196" y="481263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5" name="Picture 4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6553" y="4829825"/>
              <a:ext cx="208480" cy="342625"/>
            </a:xfrm>
            <a:prstGeom prst="rect">
              <a:avLst/>
            </a:prstGeom>
          </p:spPr>
        </p:pic>
        <p:pic>
          <p:nvPicPr>
            <p:cNvPr id="4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025" y="480702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7" name="Picture 4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8382" y="4824214"/>
              <a:ext cx="208480" cy="342625"/>
            </a:xfrm>
            <a:prstGeom prst="rect">
              <a:avLst/>
            </a:prstGeom>
          </p:spPr>
        </p:pic>
        <p:pic>
          <p:nvPicPr>
            <p:cNvPr id="4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9369" y="572473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 name="Picture 4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26" y="5741923"/>
              <a:ext cx="208480" cy="342625"/>
            </a:xfrm>
            <a:prstGeom prst="rect">
              <a:avLst/>
            </a:prstGeom>
          </p:spPr>
        </p:pic>
        <p:pic>
          <p:nvPicPr>
            <p:cNvPr id="4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198" y="571912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1" name="Picture 4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55" y="5736312"/>
              <a:ext cx="208480" cy="342625"/>
            </a:xfrm>
            <a:prstGeom prst="rect">
              <a:avLst/>
            </a:prstGeom>
          </p:spPr>
        </p:pic>
        <p:pic>
          <p:nvPicPr>
            <p:cNvPr id="4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7345" y="571912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3" name="Picture 4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9702" y="5736312"/>
              <a:ext cx="208480" cy="342625"/>
            </a:xfrm>
            <a:prstGeom prst="rect">
              <a:avLst/>
            </a:prstGeom>
          </p:spPr>
        </p:pic>
        <p:pic>
          <p:nvPicPr>
            <p:cNvPr id="42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9174" y="571351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5" name="Picture 4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1531" y="5730701"/>
              <a:ext cx="208480" cy="342625"/>
            </a:xfrm>
            <a:prstGeom prst="rect">
              <a:avLst/>
            </a:prstGeom>
          </p:spPr>
        </p:pic>
        <p:pic>
          <p:nvPicPr>
            <p:cNvPr id="4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3032" y="479508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7" name="Picture 4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5389" y="4812273"/>
              <a:ext cx="208480" cy="342625"/>
            </a:xfrm>
            <a:prstGeom prst="rect">
              <a:avLst/>
            </a:prstGeom>
          </p:spPr>
        </p:pic>
        <p:pic>
          <p:nvPicPr>
            <p:cNvPr id="4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861" y="478947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9" name="Picture 4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7218" y="4806662"/>
              <a:ext cx="208480" cy="342625"/>
            </a:xfrm>
            <a:prstGeom prst="rect">
              <a:avLst/>
            </a:prstGeom>
          </p:spPr>
        </p:pic>
        <p:pic>
          <p:nvPicPr>
            <p:cNvPr id="4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2348" y="394445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1" name="Picture 4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705" y="3961648"/>
              <a:ext cx="208480" cy="342625"/>
            </a:xfrm>
            <a:prstGeom prst="rect">
              <a:avLst/>
            </a:prstGeom>
          </p:spPr>
        </p:pic>
        <p:pic>
          <p:nvPicPr>
            <p:cNvPr id="43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4177" y="393884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3" name="Picture 4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6534" y="3956037"/>
              <a:ext cx="208480" cy="342625"/>
            </a:xfrm>
            <a:prstGeom prst="rect">
              <a:avLst/>
            </a:prstGeom>
          </p:spPr>
        </p:pic>
        <p:pic>
          <p:nvPicPr>
            <p:cNvPr id="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299" y="571351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5" name="Picture 4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56" y="5730701"/>
              <a:ext cx="208480" cy="342625"/>
            </a:xfrm>
            <a:prstGeom prst="rect">
              <a:avLst/>
            </a:prstGeom>
          </p:spPr>
        </p:pic>
        <p:pic>
          <p:nvPicPr>
            <p:cNvPr id="43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8128" y="570790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7" name="Picture 4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0485" y="5725090"/>
              <a:ext cx="208480" cy="342625"/>
            </a:xfrm>
            <a:prstGeom prst="rect">
              <a:avLst/>
            </a:prstGeom>
          </p:spPr>
        </p:pic>
        <p:pic>
          <p:nvPicPr>
            <p:cNvPr id="4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356" y="483726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9" name="Picture 4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713" y="4854458"/>
              <a:ext cx="208480" cy="342625"/>
            </a:xfrm>
            <a:prstGeom prst="rect">
              <a:avLst/>
            </a:prstGeom>
          </p:spPr>
        </p:pic>
        <p:pic>
          <p:nvPicPr>
            <p:cNvPr id="44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8185" y="483165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1" name="Picture 4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0542" y="4848847"/>
              <a:ext cx="208480" cy="342625"/>
            </a:xfrm>
            <a:prstGeom prst="rect">
              <a:avLst/>
            </a:prstGeom>
          </p:spPr>
        </p:pic>
        <p:pic>
          <p:nvPicPr>
            <p:cNvPr id="4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076" y="394372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3" name="Picture 4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433" y="3960913"/>
              <a:ext cx="208480" cy="342625"/>
            </a:xfrm>
            <a:prstGeom prst="rect">
              <a:avLst/>
            </a:prstGeom>
          </p:spPr>
        </p:pic>
        <p:pic>
          <p:nvPicPr>
            <p:cNvPr id="44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8905" y="393811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5" name="Picture 4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1262" y="3955302"/>
              <a:ext cx="208480" cy="342625"/>
            </a:xfrm>
            <a:prstGeom prst="rect">
              <a:avLst/>
            </a:prstGeom>
          </p:spPr>
        </p:pic>
        <p:pic>
          <p:nvPicPr>
            <p:cNvPr id="4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8266" y="570286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7" name="Picture 4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0623" y="5720052"/>
              <a:ext cx="208480" cy="342625"/>
            </a:xfrm>
            <a:prstGeom prst="rect">
              <a:avLst/>
            </a:prstGeom>
          </p:spPr>
        </p:pic>
        <p:pic>
          <p:nvPicPr>
            <p:cNvPr id="448" name="Picture 4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2452" y="5714441"/>
              <a:ext cx="208480" cy="342625"/>
            </a:xfrm>
            <a:prstGeom prst="rect">
              <a:avLst/>
            </a:prstGeom>
          </p:spPr>
        </p:pic>
        <p:pic>
          <p:nvPicPr>
            <p:cNvPr id="44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8258" y="479508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 name="Picture 4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0615" y="4812273"/>
              <a:ext cx="208480" cy="342625"/>
            </a:xfrm>
            <a:prstGeom prst="rect">
              <a:avLst/>
            </a:prstGeom>
          </p:spPr>
        </p:pic>
        <p:pic>
          <p:nvPicPr>
            <p:cNvPr id="451" name="Picture 4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2444" y="4806662"/>
              <a:ext cx="208480" cy="342625"/>
            </a:xfrm>
            <a:prstGeom prst="rect">
              <a:avLst/>
            </a:prstGeom>
          </p:spPr>
        </p:pic>
        <p:pic>
          <p:nvPicPr>
            <p:cNvPr id="4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8258" y="389070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3" name="Picture 4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0615" y="3907892"/>
              <a:ext cx="208480" cy="342625"/>
            </a:xfrm>
            <a:prstGeom prst="rect">
              <a:avLst/>
            </a:prstGeom>
          </p:spPr>
        </p:pic>
        <p:pic>
          <p:nvPicPr>
            <p:cNvPr id="454" name="Picture 4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2444" y="3902281"/>
              <a:ext cx="208480" cy="342625"/>
            </a:xfrm>
            <a:prstGeom prst="rect">
              <a:avLst/>
            </a:prstGeom>
          </p:spPr>
        </p:pic>
        <p:pic>
          <p:nvPicPr>
            <p:cNvPr id="455" name="Picture 4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991" y="3934209"/>
              <a:ext cx="208480" cy="342625"/>
            </a:xfrm>
            <a:prstGeom prst="rect">
              <a:avLst/>
            </a:prstGeom>
          </p:spPr>
        </p:pic>
        <p:pic>
          <p:nvPicPr>
            <p:cNvPr id="45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1642" y="480629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7" name="Picture 4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356" y="5736312"/>
              <a:ext cx="208480" cy="342625"/>
            </a:xfrm>
            <a:prstGeom prst="rect">
              <a:avLst/>
            </a:prstGeom>
          </p:spPr>
        </p:pic>
        <p:pic>
          <p:nvPicPr>
            <p:cNvPr id="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0176" y="312090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9" name="Picture 4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2533" y="3138093"/>
              <a:ext cx="208480" cy="342625"/>
            </a:xfrm>
            <a:prstGeom prst="rect">
              <a:avLst/>
            </a:prstGeom>
          </p:spPr>
        </p:pic>
        <p:pic>
          <p:nvPicPr>
            <p:cNvPr id="4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092" y="311529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1" name="Picture 4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4362" y="3132482"/>
              <a:ext cx="208480" cy="342625"/>
            </a:xfrm>
            <a:prstGeom prst="rect">
              <a:avLst/>
            </a:prstGeom>
          </p:spPr>
        </p:pic>
        <p:pic>
          <p:nvPicPr>
            <p:cNvPr id="4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56" y="311357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3" name="Picture 4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413" y="3130762"/>
              <a:ext cx="208480" cy="342625"/>
            </a:xfrm>
            <a:prstGeom prst="rect">
              <a:avLst/>
            </a:prstGeom>
          </p:spPr>
        </p:pic>
        <p:pic>
          <p:nvPicPr>
            <p:cNvPr id="4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4885" y="310796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5" name="Picture 4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7242" y="3125151"/>
              <a:ext cx="208480" cy="342625"/>
            </a:xfrm>
            <a:prstGeom prst="rect">
              <a:avLst/>
            </a:prstGeom>
          </p:spPr>
        </p:pic>
        <p:pic>
          <p:nvPicPr>
            <p:cNvPr id="4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1448" y="307788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7" name="Picture 4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3805" y="3095077"/>
              <a:ext cx="208480" cy="342625"/>
            </a:xfrm>
            <a:prstGeom prst="rect">
              <a:avLst/>
            </a:prstGeom>
          </p:spPr>
        </p:pic>
        <p:pic>
          <p:nvPicPr>
            <p:cNvPr id="46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3277" y="307227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9" name="Picture 4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5634" y="3089466"/>
              <a:ext cx="208480" cy="342625"/>
            </a:xfrm>
            <a:prstGeom prst="rect">
              <a:avLst/>
            </a:prstGeom>
          </p:spPr>
        </p:pic>
        <p:pic>
          <p:nvPicPr>
            <p:cNvPr id="4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4328" y="307055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 name="Picture 4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55" y="3132482"/>
              <a:ext cx="208480" cy="342625"/>
            </a:xfrm>
            <a:prstGeom prst="rect">
              <a:avLst/>
            </a:prstGeom>
          </p:spPr>
        </p:pic>
        <p:pic>
          <p:nvPicPr>
            <p:cNvPr id="47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157" y="306494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3" name="Picture 4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8514" y="3082135"/>
              <a:ext cx="208480" cy="342625"/>
            </a:xfrm>
            <a:prstGeom prst="rect">
              <a:avLst/>
            </a:prstGeom>
          </p:spPr>
        </p:pic>
        <p:pic>
          <p:nvPicPr>
            <p:cNvPr id="4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7254" y="439806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5" name="Picture 4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9611" y="4415250"/>
              <a:ext cx="208480" cy="342625"/>
            </a:xfrm>
            <a:prstGeom prst="rect">
              <a:avLst/>
            </a:prstGeom>
          </p:spPr>
        </p:pic>
        <p:pic>
          <p:nvPicPr>
            <p:cNvPr id="47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9083" y="439244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7" name="Picture 4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1440" y="4409639"/>
              <a:ext cx="208480" cy="342625"/>
            </a:xfrm>
            <a:prstGeom prst="rect">
              <a:avLst/>
            </a:prstGeom>
          </p:spPr>
        </p:pic>
        <p:pic>
          <p:nvPicPr>
            <p:cNvPr id="4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7254" y="525964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9" name="Picture 4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9611" y="5276831"/>
              <a:ext cx="208480" cy="342625"/>
            </a:xfrm>
            <a:prstGeom prst="rect">
              <a:avLst/>
            </a:prstGeom>
          </p:spPr>
        </p:pic>
        <p:pic>
          <p:nvPicPr>
            <p:cNvPr id="48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9083" y="525403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 name="Picture 4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1440" y="5271220"/>
              <a:ext cx="208480" cy="342625"/>
            </a:xfrm>
            <a:prstGeom prst="rect">
              <a:avLst/>
            </a:prstGeom>
          </p:spPr>
        </p:pic>
        <p:pic>
          <p:nvPicPr>
            <p:cNvPr id="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2427" y="617173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3" name="Picture 4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4784" y="6188929"/>
              <a:ext cx="208480" cy="342625"/>
            </a:xfrm>
            <a:prstGeom prst="rect">
              <a:avLst/>
            </a:prstGeom>
          </p:spPr>
        </p:pic>
        <p:pic>
          <p:nvPicPr>
            <p:cNvPr id="48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4256" y="616612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5" name="Picture 4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6613" y="6183318"/>
              <a:ext cx="208480" cy="342625"/>
            </a:xfrm>
            <a:prstGeom prst="rect">
              <a:avLst/>
            </a:prstGeom>
          </p:spPr>
        </p:pic>
        <p:pic>
          <p:nvPicPr>
            <p:cNvPr id="4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0403" y="616612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7" name="Picture 4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2760" y="6183318"/>
              <a:ext cx="208480" cy="342625"/>
            </a:xfrm>
            <a:prstGeom prst="rect">
              <a:avLst/>
            </a:prstGeom>
          </p:spPr>
        </p:pic>
        <p:pic>
          <p:nvPicPr>
            <p:cNvPr id="48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2232" y="616051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9" name="Picture 4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589" y="6177707"/>
              <a:ext cx="208480" cy="342625"/>
            </a:xfrm>
            <a:prstGeom prst="rect">
              <a:avLst/>
            </a:prstGeom>
          </p:spPr>
        </p:pic>
        <p:pic>
          <p:nvPicPr>
            <p:cNvPr id="4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6090" y="524208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 name="Picture 4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8447" y="5259279"/>
              <a:ext cx="208480" cy="342625"/>
            </a:xfrm>
            <a:prstGeom prst="rect">
              <a:avLst/>
            </a:prstGeom>
          </p:spPr>
        </p:pic>
        <p:pic>
          <p:nvPicPr>
            <p:cNvPr id="49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919" y="523647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3" name="Picture 4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0276" y="5253668"/>
              <a:ext cx="208480" cy="342625"/>
            </a:xfrm>
            <a:prstGeom prst="rect">
              <a:avLst/>
            </a:prstGeom>
          </p:spPr>
        </p:pic>
        <p:pic>
          <p:nvPicPr>
            <p:cNvPr id="4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406" y="439146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5" name="Picture 4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7763" y="4408654"/>
              <a:ext cx="208480" cy="342625"/>
            </a:xfrm>
            <a:prstGeom prst="rect">
              <a:avLst/>
            </a:prstGeom>
          </p:spPr>
        </p:pic>
        <p:pic>
          <p:nvPicPr>
            <p:cNvPr id="49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7235" y="438585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7" name="Picture 4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9592" y="4403043"/>
              <a:ext cx="208480" cy="342625"/>
            </a:xfrm>
            <a:prstGeom prst="rect">
              <a:avLst/>
            </a:prstGeom>
          </p:spPr>
        </p:pic>
        <p:pic>
          <p:nvPicPr>
            <p:cNvPr id="4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9357" y="616051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9" name="Picture 4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714" y="6177707"/>
              <a:ext cx="208480" cy="342625"/>
            </a:xfrm>
            <a:prstGeom prst="rect">
              <a:avLst/>
            </a:prstGeom>
          </p:spPr>
        </p:pic>
        <p:pic>
          <p:nvPicPr>
            <p:cNvPr id="5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1186" y="615490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 name="Picture 5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3543" y="6172096"/>
              <a:ext cx="208480" cy="342625"/>
            </a:xfrm>
            <a:prstGeom prst="rect">
              <a:avLst/>
            </a:prstGeom>
          </p:spPr>
        </p:pic>
        <p:pic>
          <p:nvPicPr>
            <p:cNvPr id="5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414" y="528427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3" name="Picture 5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71" y="5301464"/>
              <a:ext cx="208480" cy="342625"/>
            </a:xfrm>
            <a:prstGeom prst="rect">
              <a:avLst/>
            </a:prstGeom>
          </p:spPr>
        </p:pic>
        <p:pic>
          <p:nvPicPr>
            <p:cNvPr id="50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1243" y="527866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5" name="Picture 5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3600" y="5295853"/>
              <a:ext cx="208480" cy="342625"/>
            </a:xfrm>
            <a:prstGeom prst="rect">
              <a:avLst/>
            </a:prstGeom>
          </p:spPr>
        </p:pic>
        <p:pic>
          <p:nvPicPr>
            <p:cNvPr id="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134" y="439072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7" name="Picture 5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91" y="4407919"/>
              <a:ext cx="208480" cy="342625"/>
            </a:xfrm>
            <a:prstGeom prst="rect">
              <a:avLst/>
            </a:prstGeom>
          </p:spPr>
        </p:pic>
        <p:pic>
          <p:nvPicPr>
            <p:cNvPr id="50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963" y="438511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9" name="Picture 5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4320" y="4402308"/>
              <a:ext cx="208480" cy="342625"/>
            </a:xfrm>
            <a:prstGeom prst="rect">
              <a:avLst/>
            </a:prstGeom>
          </p:spPr>
        </p:pic>
        <p:pic>
          <p:nvPicPr>
            <p:cNvPr id="5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1324" y="614986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1" name="Picture 5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3681" y="6167058"/>
              <a:ext cx="208480" cy="342625"/>
            </a:xfrm>
            <a:prstGeom prst="rect">
              <a:avLst/>
            </a:prstGeom>
          </p:spPr>
        </p:pic>
        <p:pic>
          <p:nvPicPr>
            <p:cNvPr id="512" name="Picture 5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5510" y="6161447"/>
              <a:ext cx="208480" cy="342625"/>
            </a:xfrm>
            <a:prstGeom prst="rect">
              <a:avLst/>
            </a:prstGeom>
          </p:spPr>
        </p:pic>
        <p:pic>
          <p:nvPicPr>
            <p:cNvPr id="5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1316" y="524208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 name="Picture 5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673" y="5259279"/>
              <a:ext cx="208480" cy="342625"/>
            </a:xfrm>
            <a:prstGeom prst="rect">
              <a:avLst/>
            </a:prstGeom>
          </p:spPr>
        </p:pic>
        <p:pic>
          <p:nvPicPr>
            <p:cNvPr id="515" name="Picture 5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502" y="5253668"/>
              <a:ext cx="208480" cy="342625"/>
            </a:xfrm>
            <a:prstGeom prst="rect">
              <a:avLst/>
            </a:prstGeom>
          </p:spPr>
        </p:pic>
        <p:pic>
          <p:nvPicPr>
            <p:cNvPr id="5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1316" y="433770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7" name="Picture 5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673" y="4354898"/>
              <a:ext cx="208480" cy="342625"/>
            </a:xfrm>
            <a:prstGeom prst="rect">
              <a:avLst/>
            </a:prstGeom>
          </p:spPr>
        </p:pic>
        <p:pic>
          <p:nvPicPr>
            <p:cNvPr id="518" name="Picture 5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502" y="4349287"/>
              <a:ext cx="208480" cy="342625"/>
            </a:xfrm>
            <a:prstGeom prst="rect">
              <a:avLst/>
            </a:prstGeom>
          </p:spPr>
        </p:pic>
        <p:pic>
          <p:nvPicPr>
            <p:cNvPr id="519" name="Picture 5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0049" y="4381215"/>
              <a:ext cx="208480" cy="342625"/>
            </a:xfrm>
            <a:prstGeom prst="rect">
              <a:avLst/>
            </a:prstGeom>
          </p:spPr>
        </p:pic>
        <p:pic>
          <p:nvPicPr>
            <p:cNvPr id="5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4700" y="525329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1" name="Picture 5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4" y="6183318"/>
              <a:ext cx="208480" cy="342625"/>
            </a:xfrm>
            <a:prstGeom prst="rect">
              <a:avLst/>
            </a:prstGeom>
          </p:spPr>
        </p:pic>
        <p:pic>
          <p:nvPicPr>
            <p:cNvPr id="5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3234" y="356790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3" name="Picture 5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5591" y="3585099"/>
              <a:ext cx="208480" cy="342625"/>
            </a:xfrm>
            <a:prstGeom prst="rect">
              <a:avLst/>
            </a:prstGeom>
          </p:spPr>
        </p:pic>
        <p:pic>
          <p:nvPicPr>
            <p:cNvPr id="52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6150" y="356229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5" name="Picture 5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420" y="3579488"/>
              <a:ext cx="208480" cy="342625"/>
            </a:xfrm>
            <a:prstGeom prst="rect">
              <a:avLst/>
            </a:prstGeom>
          </p:spPr>
        </p:pic>
        <p:pic>
          <p:nvPicPr>
            <p:cNvPr id="5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114" y="356057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7" name="Picture 5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71" y="3577768"/>
              <a:ext cx="208480" cy="342625"/>
            </a:xfrm>
            <a:prstGeom prst="rect">
              <a:avLst/>
            </a:prstGeom>
          </p:spPr>
        </p:pic>
        <p:pic>
          <p:nvPicPr>
            <p:cNvPr id="5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943" y="355496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9" name="Picture 5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0300" y="3572157"/>
              <a:ext cx="208480" cy="342625"/>
            </a:xfrm>
            <a:prstGeom prst="rect">
              <a:avLst/>
            </a:prstGeom>
          </p:spPr>
        </p:pic>
        <p:pic>
          <p:nvPicPr>
            <p:cNvPr id="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4506" y="352489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1" name="Picture 5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6863" y="3542083"/>
              <a:ext cx="208480" cy="342625"/>
            </a:xfrm>
            <a:prstGeom prst="rect">
              <a:avLst/>
            </a:prstGeom>
          </p:spPr>
        </p:pic>
        <p:pic>
          <p:nvPicPr>
            <p:cNvPr id="53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6335" y="351928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3" name="Picture 5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8692" y="3536472"/>
              <a:ext cx="208480" cy="342625"/>
            </a:xfrm>
            <a:prstGeom prst="rect">
              <a:avLst/>
            </a:prstGeom>
          </p:spPr>
        </p:pic>
        <p:pic>
          <p:nvPicPr>
            <p:cNvPr id="5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7386" y="351756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5" name="Picture 5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6613" y="3579488"/>
              <a:ext cx="208480" cy="342625"/>
            </a:xfrm>
            <a:prstGeom prst="rect">
              <a:avLst/>
            </a:prstGeom>
          </p:spPr>
        </p:pic>
        <p:pic>
          <p:nvPicPr>
            <p:cNvPr id="53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9215" y="351195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7" name="Picture 5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1572" y="3529141"/>
              <a:ext cx="208480" cy="342625"/>
            </a:xfrm>
            <a:prstGeom prst="rect">
              <a:avLst/>
            </a:prstGeom>
          </p:spPr>
        </p:pic>
        <p:pic>
          <p:nvPicPr>
            <p:cNvPr id="5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1190" y="440137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9" name="Picture 5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3547" y="4418567"/>
              <a:ext cx="208480" cy="342625"/>
            </a:xfrm>
            <a:prstGeom prst="rect">
              <a:avLst/>
            </a:prstGeom>
          </p:spPr>
        </p:pic>
        <p:pic>
          <p:nvPicPr>
            <p:cNvPr id="54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3019" y="439576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1" name="Picture 5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5376" y="4412956"/>
              <a:ext cx="208480" cy="342625"/>
            </a:xfrm>
            <a:prstGeom prst="rect">
              <a:avLst/>
            </a:prstGeom>
          </p:spPr>
        </p:pic>
        <p:pic>
          <p:nvPicPr>
            <p:cNvPr id="5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1190" y="526295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3" name="Picture 5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3547" y="5280148"/>
              <a:ext cx="208480" cy="342625"/>
            </a:xfrm>
            <a:prstGeom prst="rect">
              <a:avLst/>
            </a:prstGeom>
          </p:spPr>
        </p:pic>
        <p:pic>
          <p:nvPicPr>
            <p:cNvPr id="54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3019" y="525734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5" name="Picture 5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5376" y="5274537"/>
              <a:ext cx="208480" cy="342625"/>
            </a:xfrm>
            <a:prstGeom prst="rect">
              <a:avLst/>
            </a:prstGeom>
          </p:spPr>
        </p:pic>
        <p:pic>
          <p:nvPicPr>
            <p:cNvPr id="5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363" y="617505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7" name="Picture 5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8720" y="6192246"/>
              <a:ext cx="208480" cy="342625"/>
            </a:xfrm>
            <a:prstGeom prst="rect">
              <a:avLst/>
            </a:prstGeom>
          </p:spPr>
        </p:pic>
        <p:pic>
          <p:nvPicPr>
            <p:cNvPr id="54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8192" y="616944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9" name="Picture 5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0549" y="6186635"/>
              <a:ext cx="208480" cy="342625"/>
            </a:xfrm>
            <a:prstGeom prst="rect">
              <a:avLst/>
            </a:prstGeom>
          </p:spPr>
        </p:pic>
        <p:pic>
          <p:nvPicPr>
            <p:cNvPr id="5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4339" y="616944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1" name="Picture 5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6696" y="6186635"/>
              <a:ext cx="208480" cy="342625"/>
            </a:xfrm>
            <a:prstGeom prst="rect">
              <a:avLst/>
            </a:prstGeom>
          </p:spPr>
        </p:pic>
        <p:pic>
          <p:nvPicPr>
            <p:cNvPr id="55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168" y="616383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 name="Picture 5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525" y="6181024"/>
              <a:ext cx="208480" cy="342625"/>
            </a:xfrm>
            <a:prstGeom prst="rect">
              <a:avLst/>
            </a:prstGeom>
          </p:spPr>
        </p:pic>
        <p:pic>
          <p:nvPicPr>
            <p:cNvPr id="5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0026" y="524540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5" name="Picture 5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2383" y="5262596"/>
              <a:ext cx="208480" cy="342625"/>
            </a:xfrm>
            <a:prstGeom prst="rect">
              <a:avLst/>
            </a:prstGeom>
          </p:spPr>
        </p:pic>
        <p:pic>
          <p:nvPicPr>
            <p:cNvPr id="55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1855" y="523979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7" name="Picture 5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4212" y="5256985"/>
              <a:ext cx="208480" cy="342625"/>
            </a:xfrm>
            <a:prstGeom prst="rect">
              <a:avLst/>
            </a:prstGeom>
          </p:spPr>
        </p:pic>
        <p:pic>
          <p:nvPicPr>
            <p:cNvPr id="5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9342" y="439478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9" name="Picture 5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1699" y="4411971"/>
              <a:ext cx="208480" cy="342625"/>
            </a:xfrm>
            <a:prstGeom prst="rect">
              <a:avLst/>
            </a:prstGeom>
          </p:spPr>
        </p:pic>
        <p:pic>
          <p:nvPicPr>
            <p:cNvPr id="5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1171" y="438917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1" name="Picture 5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3528" y="4406360"/>
              <a:ext cx="208480" cy="342625"/>
            </a:xfrm>
            <a:prstGeom prst="rect">
              <a:avLst/>
            </a:prstGeom>
          </p:spPr>
        </p:pic>
        <p:pic>
          <p:nvPicPr>
            <p:cNvPr id="5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3293" y="616383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 name="Picture 5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650" y="6181024"/>
              <a:ext cx="208480" cy="342625"/>
            </a:xfrm>
            <a:prstGeom prst="rect">
              <a:avLst/>
            </a:prstGeom>
          </p:spPr>
        </p:pic>
        <p:pic>
          <p:nvPicPr>
            <p:cNvPr id="5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5122" y="615822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5" name="Picture 5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7479" y="6175413"/>
              <a:ext cx="208480" cy="342625"/>
            </a:xfrm>
            <a:prstGeom prst="rect">
              <a:avLst/>
            </a:prstGeom>
          </p:spPr>
        </p:pic>
        <p:pic>
          <p:nvPicPr>
            <p:cNvPr id="5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350" y="528759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7" name="Picture 5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707" y="5304781"/>
              <a:ext cx="208480" cy="342625"/>
            </a:xfrm>
            <a:prstGeom prst="rect">
              <a:avLst/>
            </a:prstGeom>
          </p:spPr>
        </p:pic>
        <p:pic>
          <p:nvPicPr>
            <p:cNvPr id="56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179" y="528198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9" name="Picture 5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7536" y="5299170"/>
              <a:ext cx="208480" cy="342625"/>
            </a:xfrm>
            <a:prstGeom prst="rect">
              <a:avLst/>
            </a:prstGeom>
          </p:spPr>
        </p:pic>
        <p:pic>
          <p:nvPicPr>
            <p:cNvPr id="5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070" y="439404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1" name="Picture 5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427" y="4411236"/>
              <a:ext cx="208480" cy="342625"/>
            </a:xfrm>
            <a:prstGeom prst="rect">
              <a:avLst/>
            </a:prstGeom>
          </p:spPr>
        </p:pic>
        <p:pic>
          <p:nvPicPr>
            <p:cNvPr id="57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5899" y="438843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 name="Picture 5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256" y="4405625"/>
              <a:ext cx="208480" cy="342625"/>
            </a:xfrm>
            <a:prstGeom prst="rect">
              <a:avLst/>
            </a:prstGeom>
          </p:spPr>
        </p:pic>
        <p:pic>
          <p:nvPicPr>
            <p:cNvPr id="5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5260" y="615318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5" name="Picture 5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7617" y="6170375"/>
              <a:ext cx="208480" cy="342625"/>
            </a:xfrm>
            <a:prstGeom prst="rect">
              <a:avLst/>
            </a:prstGeom>
          </p:spPr>
        </p:pic>
        <p:pic>
          <p:nvPicPr>
            <p:cNvPr id="576" name="Picture 5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9446" y="6164764"/>
              <a:ext cx="208480" cy="342625"/>
            </a:xfrm>
            <a:prstGeom prst="rect">
              <a:avLst/>
            </a:prstGeom>
          </p:spPr>
        </p:pic>
        <p:pic>
          <p:nvPicPr>
            <p:cNvPr id="57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252" y="524540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8" name="Picture 5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7609" y="5262596"/>
              <a:ext cx="208480" cy="342625"/>
            </a:xfrm>
            <a:prstGeom prst="rect">
              <a:avLst/>
            </a:prstGeom>
          </p:spPr>
        </p:pic>
        <p:pic>
          <p:nvPicPr>
            <p:cNvPr id="579" name="Picture 5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9438" y="5256985"/>
              <a:ext cx="208480" cy="342625"/>
            </a:xfrm>
            <a:prstGeom prst="rect">
              <a:avLst/>
            </a:prstGeom>
          </p:spPr>
        </p:pic>
        <p:pic>
          <p:nvPicPr>
            <p:cNvPr id="58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252" y="434102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1" name="Picture 5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7609" y="4358215"/>
              <a:ext cx="208480" cy="342625"/>
            </a:xfrm>
            <a:prstGeom prst="rect">
              <a:avLst/>
            </a:prstGeom>
          </p:spPr>
        </p:pic>
        <p:pic>
          <p:nvPicPr>
            <p:cNvPr id="582" name="Picture 5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9438" y="4352604"/>
              <a:ext cx="208480" cy="342625"/>
            </a:xfrm>
            <a:prstGeom prst="rect">
              <a:avLst/>
            </a:prstGeom>
          </p:spPr>
        </p:pic>
        <p:pic>
          <p:nvPicPr>
            <p:cNvPr id="583" name="Picture 5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3985" y="4384532"/>
              <a:ext cx="208480" cy="342625"/>
            </a:xfrm>
            <a:prstGeom prst="rect">
              <a:avLst/>
            </a:prstGeom>
          </p:spPr>
        </p:pic>
        <p:pic>
          <p:nvPicPr>
            <p:cNvPr id="58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8636" y="525661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5" name="Picture 5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50" y="6186635"/>
              <a:ext cx="208480" cy="342625"/>
            </a:xfrm>
            <a:prstGeom prst="rect">
              <a:avLst/>
            </a:prstGeom>
          </p:spPr>
        </p:pic>
        <p:pic>
          <p:nvPicPr>
            <p:cNvPr id="5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7170" y="357122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7" name="Picture 5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9527" y="3588416"/>
              <a:ext cx="208480" cy="342625"/>
            </a:xfrm>
            <a:prstGeom prst="rect">
              <a:avLst/>
            </a:prstGeom>
          </p:spPr>
        </p:pic>
        <p:pic>
          <p:nvPicPr>
            <p:cNvPr id="58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0086" y="356561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9" name="Picture 5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1356" y="3582805"/>
              <a:ext cx="208480" cy="342625"/>
            </a:xfrm>
            <a:prstGeom prst="rect">
              <a:avLst/>
            </a:prstGeom>
          </p:spPr>
        </p:pic>
        <p:pic>
          <p:nvPicPr>
            <p:cNvPr id="5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050" y="356389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1" name="Picture 5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407" y="3581085"/>
              <a:ext cx="208480" cy="342625"/>
            </a:xfrm>
            <a:prstGeom prst="rect">
              <a:avLst/>
            </a:prstGeom>
          </p:spPr>
        </p:pic>
        <p:pic>
          <p:nvPicPr>
            <p:cNvPr id="59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1879" y="355828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 name="Picture 5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4236" y="3575474"/>
              <a:ext cx="208480" cy="342625"/>
            </a:xfrm>
            <a:prstGeom prst="rect">
              <a:avLst/>
            </a:prstGeom>
          </p:spPr>
        </p:pic>
        <p:pic>
          <p:nvPicPr>
            <p:cNvPr id="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8442" y="352821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5" name="Picture 5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0799" y="3545400"/>
              <a:ext cx="208480" cy="342625"/>
            </a:xfrm>
            <a:prstGeom prst="rect">
              <a:avLst/>
            </a:prstGeom>
          </p:spPr>
        </p:pic>
        <p:pic>
          <p:nvPicPr>
            <p:cNvPr id="59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0271" y="352259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7" name="Picture 5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2628" y="3539789"/>
              <a:ext cx="208480" cy="342625"/>
            </a:xfrm>
            <a:prstGeom prst="rect">
              <a:avLst/>
            </a:prstGeom>
          </p:spPr>
        </p:pic>
        <p:pic>
          <p:nvPicPr>
            <p:cNvPr id="5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322" y="352087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9" name="Picture 5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0549" y="3582805"/>
              <a:ext cx="208480" cy="342625"/>
            </a:xfrm>
            <a:prstGeom prst="rect">
              <a:avLst/>
            </a:prstGeom>
          </p:spPr>
        </p:pic>
        <p:pic>
          <p:nvPicPr>
            <p:cNvPr id="6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51" y="351526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1" name="Picture 6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5508" y="3532458"/>
              <a:ext cx="208480" cy="342625"/>
            </a:xfrm>
            <a:prstGeom prst="rect">
              <a:avLst/>
            </a:prstGeom>
          </p:spPr>
        </p:pic>
      </p:grpSp>
      <p:grpSp>
        <p:nvGrpSpPr>
          <p:cNvPr id="602" name="Group 601"/>
          <p:cNvGrpSpPr/>
          <p:nvPr/>
        </p:nvGrpSpPr>
        <p:grpSpPr>
          <a:xfrm>
            <a:off x="6724475" y="4458759"/>
            <a:ext cx="2355295" cy="739594"/>
            <a:chOff x="19419" y="2667558"/>
            <a:chExt cx="8827431" cy="3419284"/>
          </a:xfrm>
        </p:grpSpPr>
        <p:pic>
          <p:nvPicPr>
            <p:cNvPr id="60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90260" y="345719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 name="Picture 6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2616" y="3504989"/>
              <a:ext cx="488343" cy="802563"/>
            </a:xfrm>
            <a:prstGeom prst="rect">
              <a:avLst/>
            </a:prstGeom>
          </p:spPr>
        </p:pic>
        <p:pic>
          <p:nvPicPr>
            <p:cNvPr id="60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2089" y="345158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6" name="Picture 60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445" y="3499378"/>
              <a:ext cx="488343" cy="802563"/>
            </a:xfrm>
            <a:prstGeom prst="rect">
              <a:avLst/>
            </a:prstGeom>
          </p:spPr>
        </p:pic>
        <p:pic>
          <p:nvPicPr>
            <p:cNvPr id="60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90260" y="4318774"/>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8" name="Picture 6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2616" y="4366570"/>
              <a:ext cx="488343" cy="802563"/>
            </a:xfrm>
            <a:prstGeom prst="rect">
              <a:avLst/>
            </a:prstGeom>
          </p:spPr>
        </p:pic>
        <p:pic>
          <p:nvPicPr>
            <p:cNvPr id="60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2089" y="4313163"/>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0" name="Picture 6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4445" y="4360959"/>
              <a:ext cx="488343" cy="802563"/>
            </a:xfrm>
            <a:prstGeom prst="rect">
              <a:avLst/>
            </a:prstGeom>
          </p:spPr>
        </p:pic>
        <p:pic>
          <p:nvPicPr>
            <p:cNvPr id="6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5433" y="523087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2" name="Picture 6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7789" y="5278668"/>
              <a:ext cx="488343" cy="802563"/>
            </a:xfrm>
            <a:prstGeom prst="rect">
              <a:avLst/>
            </a:prstGeom>
          </p:spPr>
        </p:pic>
        <p:pic>
          <p:nvPicPr>
            <p:cNvPr id="6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7262" y="522526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 name="Picture 6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09618" y="5273057"/>
              <a:ext cx="488343" cy="802563"/>
            </a:xfrm>
            <a:prstGeom prst="rect">
              <a:avLst/>
            </a:prstGeom>
          </p:spPr>
        </p:pic>
        <p:pic>
          <p:nvPicPr>
            <p:cNvPr id="6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33409" y="522526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6" name="Picture 6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5765" y="5273057"/>
              <a:ext cx="488343" cy="802563"/>
            </a:xfrm>
            <a:prstGeom prst="rect">
              <a:avLst/>
            </a:prstGeom>
          </p:spPr>
        </p:pic>
        <p:pic>
          <p:nvPicPr>
            <p:cNvPr id="6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5238" y="5219650"/>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8" name="Picture 6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7594" y="5267446"/>
              <a:ext cx="488343" cy="802563"/>
            </a:xfrm>
            <a:prstGeom prst="rect">
              <a:avLst/>
            </a:prstGeom>
          </p:spPr>
        </p:pic>
        <p:pic>
          <p:nvPicPr>
            <p:cNvPr id="61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9096" y="430122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0" name="Picture 6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51452" y="4349018"/>
              <a:ext cx="488343" cy="802563"/>
            </a:xfrm>
            <a:prstGeom prst="rect">
              <a:avLst/>
            </a:prstGeom>
          </p:spPr>
        </p:pic>
        <p:pic>
          <p:nvPicPr>
            <p:cNvPr id="6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0925" y="429561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2" name="Picture 6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73281" y="4343407"/>
              <a:ext cx="488343" cy="802563"/>
            </a:xfrm>
            <a:prstGeom prst="rect">
              <a:avLst/>
            </a:prstGeom>
          </p:spPr>
        </p:pic>
        <p:pic>
          <p:nvPicPr>
            <p:cNvPr id="62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8412" y="3450597"/>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 name="Picture 6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0768" y="3498393"/>
              <a:ext cx="488343" cy="802563"/>
            </a:xfrm>
            <a:prstGeom prst="rect">
              <a:avLst/>
            </a:prstGeom>
          </p:spPr>
        </p:pic>
        <p:pic>
          <p:nvPicPr>
            <p:cNvPr id="6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0241" y="3444986"/>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6" name="Picture 6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2597" y="3492782"/>
              <a:ext cx="488343" cy="802563"/>
            </a:xfrm>
            <a:prstGeom prst="rect">
              <a:avLst/>
            </a:prstGeom>
          </p:spPr>
        </p:pic>
        <p:pic>
          <p:nvPicPr>
            <p:cNvPr id="62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2363" y="5219650"/>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8" name="Picture 6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719" y="5267446"/>
              <a:ext cx="488343" cy="802563"/>
            </a:xfrm>
            <a:prstGeom prst="rect">
              <a:avLst/>
            </a:prstGeom>
          </p:spPr>
        </p:pic>
        <p:pic>
          <p:nvPicPr>
            <p:cNvPr id="6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4192" y="5214039"/>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0" name="Picture 6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26548" y="5261835"/>
              <a:ext cx="488343" cy="802563"/>
            </a:xfrm>
            <a:prstGeom prst="rect">
              <a:avLst/>
            </a:prstGeom>
          </p:spPr>
        </p:pic>
        <p:pic>
          <p:nvPicPr>
            <p:cNvPr id="63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420" y="4343407"/>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2" name="Picture 6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776" y="4391203"/>
              <a:ext cx="488343" cy="802563"/>
            </a:xfrm>
            <a:prstGeom prst="rect">
              <a:avLst/>
            </a:prstGeom>
          </p:spPr>
        </p:pic>
        <p:pic>
          <p:nvPicPr>
            <p:cNvPr id="6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24249" y="4337796"/>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 name="Picture 6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605" y="4385592"/>
              <a:ext cx="488343" cy="802563"/>
            </a:xfrm>
            <a:prstGeom prst="rect">
              <a:avLst/>
            </a:prstGeom>
          </p:spPr>
        </p:pic>
        <p:pic>
          <p:nvPicPr>
            <p:cNvPr id="63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140" y="344986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6" name="Picture 6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96" y="3497658"/>
              <a:ext cx="488343" cy="802563"/>
            </a:xfrm>
            <a:prstGeom prst="rect">
              <a:avLst/>
            </a:prstGeom>
          </p:spPr>
        </p:pic>
        <p:pic>
          <p:nvPicPr>
            <p:cNvPr id="6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4969" y="344425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8" name="Picture 6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7325" y="3492047"/>
              <a:ext cx="488343" cy="802563"/>
            </a:xfrm>
            <a:prstGeom prst="rect">
              <a:avLst/>
            </a:prstGeom>
          </p:spPr>
        </p:pic>
        <p:pic>
          <p:nvPicPr>
            <p:cNvPr id="63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64330" y="520900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0" name="Picture 6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6686" y="5256797"/>
              <a:ext cx="488343" cy="802563"/>
            </a:xfrm>
            <a:prstGeom prst="rect">
              <a:avLst/>
            </a:prstGeom>
          </p:spPr>
        </p:pic>
        <p:pic>
          <p:nvPicPr>
            <p:cNvPr id="641" name="Picture 6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8515" y="5251186"/>
              <a:ext cx="488343" cy="802563"/>
            </a:xfrm>
            <a:prstGeom prst="rect">
              <a:avLst/>
            </a:prstGeom>
          </p:spPr>
        </p:pic>
        <p:pic>
          <p:nvPicPr>
            <p:cNvPr id="6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4322" y="4301222"/>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3" name="Picture 6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6678" y="4349018"/>
              <a:ext cx="488343" cy="802563"/>
            </a:xfrm>
            <a:prstGeom prst="rect">
              <a:avLst/>
            </a:prstGeom>
          </p:spPr>
        </p:pic>
        <p:pic>
          <p:nvPicPr>
            <p:cNvPr id="644" name="Picture 6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507" y="4343407"/>
              <a:ext cx="488343" cy="802563"/>
            </a:xfrm>
            <a:prstGeom prst="rect">
              <a:avLst/>
            </a:prstGeom>
          </p:spPr>
        </p:pic>
        <p:pic>
          <p:nvPicPr>
            <p:cNvPr id="64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4322" y="339684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6" name="Picture 6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6678" y="3444637"/>
              <a:ext cx="488343" cy="802563"/>
            </a:xfrm>
            <a:prstGeom prst="rect">
              <a:avLst/>
            </a:prstGeom>
          </p:spPr>
        </p:pic>
        <p:pic>
          <p:nvPicPr>
            <p:cNvPr id="647" name="Picture 6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8507" y="3439026"/>
              <a:ext cx="488343" cy="802563"/>
            </a:xfrm>
            <a:prstGeom prst="rect">
              <a:avLst/>
            </a:prstGeom>
          </p:spPr>
        </p:pic>
        <p:pic>
          <p:nvPicPr>
            <p:cNvPr id="648" name="Picture 6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3054" y="3470954"/>
              <a:ext cx="488343" cy="802563"/>
            </a:xfrm>
            <a:prstGeom prst="rect">
              <a:avLst/>
            </a:prstGeom>
          </p:spPr>
        </p:pic>
        <p:pic>
          <p:nvPicPr>
            <p:cNvPr id="64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7706" y="4312431"/>
              <a:ext cx="508232" cy="85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0" name="Picture 6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19" y="5273057"/>
              <a:ext cx="488343" cy="802563"/>
            </a:xfrm>
            <a:prstGeom prst="rect">
              <a:avLst/>
            </a:prstGeom>
          </p:spPr>
        </p:pic>
        <p:pic>
          <p:nvPicPr>
            <p:cNvPr id="651" name="Picture 6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6206" y="2674889"/>
              <a:ext cx="488343" cy="802563"/>
            </a:xfrm>
            <a:prstGeom prst="rect">
              <a:avLst/>
            </a:prstGeom>
          </p:spPr>
        </p:pic>
        <p:pic>
          <p:nvPicPr>
            <p:cNvPr id="652" name="Picture 6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38035" y="2669278"/>
              <a:ext cx="488343" cy="802563"/>
            </a:xfrm>
            <a:prstGeom prst="rect">
              <a:avLst/>
            </a:prstGeom>
          </p:spPr>
        </p:pic>
        <p:pic>
          <p:nvPicPr>
            <p:cNvPr id="653" name="Picture 6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9086" y="2667558"/>
              <a:ext cx="488343" cy="802563"/>
            </a:xfrm>
            <a:prstGeom prst="rect">
              <a:avLst/>
            </a:prstGeom>
          </p:spPr>
        </p:pic>
      </p:grpSp>
      <p:sp>
        <p:nvSpPr>
          <p:cNvPr id="654" name="Right Brace 653"/>
          <p:cNvSpPr/>
          <p:nvPr/>
        </p:nvSpPr>
        <p:spPr>
          <a:xfrm>
            <a:off x="5771964" y="4077072"/>
            <a:ext cx="854998" cy="1725084"/>
          </a:xfrm>
          <a:prstGeom prst="rightBrace">
            <a:avLst>
              <a:gd name="adj1" fmla="val 8333"/>
              <a:gd name="adj2" fmla="val 49298"/>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2" name="Freeform 1"/>
          <p:cNvSpPr/>
          <p:nvPr/>
        </p:nvSpPr>
        <p:spPr>
          <a:xfrm>
            <a:off x="4511040" y="1824979"/>
            <a:ext cx="3169920" cy="1186848"/>
          </a:xfrm>
          <a:custGeom>
            <a:avLst/>
            <a:gdLst>
              <a:gd name="connsiteX0" fmla="*/ 0 w 3169920"/>
              <a:gd name="connsiteY0" fmla="*/ 24141 h 1186848"/>
              <a:gd name="connsiteX1" fmla="*/ 690880 w 3169920"/>
              <a:gd name="connsiteY1" fmla="*/ 44461 h 1186848"/>
              <a:gd name="connsiteX2" fmla="*/ 1056640 w 3169920"/>
              <a:gd name="connsiteY2" fmla="*/ 430541 h 1186848"/>
              <a:gd name="connsiteX3" fmla="*/ 1239520 w 3169920"/>
              <a:gd name="connsiteY3" fmla="*/ 918221 h 1186848"/>
              <a:gd name="connsiteX4" fmla="*/ 1361440 w 3169920"/>
              <a:gd name="connsiteY4" fmla="*/ 1101101 h 1186848"/>
              <a:gd name="connsiteX5" fmla="*/ 1605280 w 3169920"/>
              <a:gd name="connsiteY5" fmla="*/ 1162061 h 1186848"/>
              <a:gd name="connsiteX6" fmla="*/ 1706880 w 3169920"/>
              <a:gd name="connsiteY6" fmla="*/ 1182381 h 1186848"/>
              <a:gd name="connsiteX7" fmla="*/ 2072640 w 3169920"/>
              <a:gd name="connsiteY7" fmla="*/ 1080781 h 1186848"/>
              <a:gd name="connsiteX8" fmla="*/ 2255520 w 3169920"/>
              <a:gd name="connsiteY8" fmla="*/ 796301 h 1186848"/>
              <a:gd name="connsiteX9" fmla="*/ 2418080 w 3169920"/>
              <a:gd name="connsiteY9" fmla="*/ 491501 h 1186848"/>
              <a:gd name="connsiteX10" fmla="*/ 2621280 w 3169920"/>
              <a:gd name="connsiteY10" fmla="*/ 227341 h 1186848"/>
              <a:gd name="connsiteX11" fmla="*/ 3088640 w 3169920"/>
              <a:gd name="connsiteY11" fmla="*/ 105421 h 1186848"/>
              <a:gd name="connsiteX12" fmla="*/ 3169920 w 3169920"/>
              <a:gd name="connsiteY12" fmla="*/ 85101 h 1186848"/>
              <a:gd name="connsiteX13" fmla="*/ 3169920 w 3169920"/>
              <a:gd name="connsiteY13" fmla="*/ 85101 h 118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920" h="1186848">
                <a:moveTo>
                  <a:pt x="0" y="24141"/>
                </a:moveTo>
                <a:cubicBezTo>
                  <a:pt x="257386" y="434"/>
                  <a:pt x="514773" y="-23272"/>
                  <a:pt x="690880" y="44461"/>
                </a:cubicBezTo>
                <a:cubicBezTo>
                  <a:pt x="866987" y="112194"/>
                  <a:pt x="965200" y="284914"/>
                  <a:pt x="1056640" y="430541"/>
                </a:cubicBezTo>
                <a:cubicBezTo>
                  <a:pt x="1148080" y="576168"/>
                  <a:pt x="1188720" y="806461"/>
                  <a:pt x="1239520" y="918221"/>
                </a:cubicBezTo>
                <a:cubicBezTo>
                  <a:pt x="1290320" y="1029981"/>
                  <a:pt x="1300480" y="1060461"/>
                  <a:pt x="1361440" y="1101101"/>
                </a:cubicBezTo>
                <a:cubicBezTo>
                  <a:pt x="1422400" y="1141741"/>
                  <a:pt x="1547707" y="1148514"/>
                  <a:pt x="1605280" y="1162061"/>
                </a:cubicBezTo>
                <a:cubicBezTo>
                  <a:pt x="1662853" y="1175608"/>
                  <a:pt x="1628987" y="1195928"/>
                  <a:pt x="1706880" y="1182381"/>
                </a:cubicBezTo>
                <a:cubicBezTo>
                  <a:pt x="1784773" y="1168834"/>
                  <a:pt x="1981200" y="1145128"/>
                  <a:pt x="2072640" y="1080781"/>
                </a:cubicBezTo>
                <a:cubicBezTo>
                  <a:pt x="2164080" y="1016434"/>
                  <a:pt x="2197947" y="894514"/>
                  <a:pt x="2255520" y="796301"/>
                </a:cubicBezTo>
                <a:cubicBezTo>
                  <a:pt x="2313093" y="698088"/>
                  <a:pt x="2357120" y="586328"/>
                  <a:pt x="2418080" y="491501"/>
                </a:cubicBezTo>
                <a:cubicBezTo>
                  <a:pt x="2479040" y="396674"/>
                  <a:pt x="2509520" y="291688"/>
                  <a:pt x="2621280" y="227341"/>
                </a:cubicBezTo>
                <a:cubicBezTo>
                  <a:pt x="2733040" y="162994"/>
                  <a:pt x="3088640" y="105421"/>
                  <a:pt x="3088640" y="105421"/>
                </a:cubicBezTo>
                <a:lnTo>
                  <a:pt x="3169920" y="85101"/>
                </a:lnTo>
                <a:lnTo>
                  <a:pt x="3169920" y="8510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TextBox 3"/>
          <p:cNvSpPr txBox="1"/>
          <p:nvPr/>
        </p:nvSpPr>
        <p:spPr>
          <a:xfrm>
            <a:off x="2935330" y="3299530"/>
            <a:ext cx="6806304" cy="646331"/>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What is the </a:t>
            </a:r>
            <a:r>
              <a:rPr lang="de-CH" b="1">
                <a:latin typeface="Arial" panose="020B0604020202020204" pitchFamily="34" charset="0"/>
                <a:cs typeface="Arial" panose="020B0604020202020204" pitchFamily="34" charset="0"/>
              </a:rPr>
              <a:t>underlying trend </a:t>
            </a:r>
            <a:r>
              <a:rPr lang="de-CH">
                <a:latin typeface="Arial" panose="020B0604020202020204" pitchFamily="34" charset="0"/>
                <a:cs typeface="Arial" panose="020B0604020202020204" pitchFamily="34" charset="0"/>
              </a:rPr>
              <a:t>in the population that my sample comes from?</a:t>
            </a:r>
          </a:p>
        </p:txBody>
      </p:sp>
      <p:sp>
        <p:nvSpPr>
          <p:cNvPr id="655" name="TextBox 654"/>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656" name="Straight Connector 655"/>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7" name="TextBox 656"/>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658" name="TextBox 657"/>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659" name="TextBox 658"/>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660" name="TextBox 659"/>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661" name="TextBox 660"/>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662" name="TextBox 661"/>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663" name="TextBox 662"/>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664" name="TextBox 663"/>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665" name="TextBox 664"/>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666" name="TextBox 665"/>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667" name="TextBox 666"/>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668" name="TextBox 667"/>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669" name="Rectangle 668"/>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670" name="Rectangle 669"/>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
        <p:nvSpPr>
          <p:cNvPr id="671" name="Rectangle 670"/>
          <p:cNvSpPr/>
          <p:nvPr/>
        </p:nvSpPr>
        <p:spPr>
          <a:xfrm>
            <a:off x="6312024" y="224126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2" name="Rectangle 671"/>
          <p:cNvSpPr/>
          <p:nvPr/>
        </p:nvSpPr>
        <p:spPr>
          <a:xfrm>
            <a:off x="6672064" y="224126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3" name="Rectangle 672"/>
          <p:cNvSpPr/>
          <p:nvPr/>
        </p:nvSpPr>
        <p:spPr>
          <a:xfrm>
            <a:off x="6023992" y="2249780"/>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4" name="Rectangle 673"/>
          <p:cNvSpPr/>
          <p:nvPr/>
        </p:nvSpPr>
        <p:spPr>
          <a:xfrm>
            <a:off x="6312024"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5" name="Rectangle 674"/>
          <p:cNvSpPr/>
          <p:nvPr/>
        </p:nvSpPr>
        <p:spPr>
          <a:xfrm>
            <a:off x="6312024" y="240056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6" name="Rectangle 675"/>
          <p:cNvSpPr/>
          <p:nvPr/>
        </p:nvSpPr>
        <p:spPr>
          <a:xfrm>
            <a:off x="6312024" y="2472577"/>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7" name="Rectangle 676"/>
          <p:cNvSpPr/>
          <p:nvPr/>
        </p:nvSpPr>
        <p:spPr>
          <a:xfrm>
            <a:off x="6312024" y="255309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8" name="Rectangle 677"/>
          <p:cNvSpPr/>
          <p:nvPr/>
        </p:nvSpPr>
        <p:spPr>
          <a:xfrm>
            <a:off x="6023992"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79" name="Rectangle 678"/>
          <p:cNvSpPr/>
          <p:nvPr/>
        </p:nvSpPr>
        <p:spPr>
          <a:xfrm>
            <a:off x="6312024" y="2625107"/>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0" name="Rectangle 679"/>
          <p:cNvSpPr/>
          <p:nvPr/>
        </p:nvSpPr>
        <p:spPr>
          <a:xfrm>
            <a:off x="6672064" y="2321788"/>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1" name="Rectangle 680"/>
          <p:cNvSpPr/>
          <p:nvPr/>
        </p:nvSpPr>
        <p:spPr>
          <a:xfrm>
            <a:off x="6672064" y="2400569"/>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82" name="Rectangle 681"/>
          <p:cNvSpPr/>
          <p:nvPr/>
        </p:nvSpPr>
        <p:spPr>
          <a:xfrm>
            <a:off x="6023992" y="2409083"/>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02002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106</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Why normal?</a:t>
            </a:r>
            <a:endParaRPr lang="de-CH" sz="2400">
              <a:latin typeface="Arial" panose="020B0604020202020204" pitchFamily="34" charset="0"/>
              <a:cs typeface="Arial" panose="020B0604020202020204" pitchFamily="34" charset="0"/>
            </a:endParaRPr>
          </a:p>
        </p:txBody>
      </p:sp>
      <p:sp>
        <p:nvSpPr>
          <p:cNvPr id="2" name="TextBox 1"/>
          <p:cNvSpPr txBox="1"/>
          <p:nvPr/>
        </p:nvSpPr>
        <p:spPr>
          <a:xfrm>
            <a:off x="2855640" y="2636913"/>
            <a:ext cx="6408712" cy="2585323"/>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Example:</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Mean </a:t>
            </a:r>
            <a:r>
              <a:rPr lang="de-CH" dirty="0" err="1">
                <a:latin typeface="Arial" panose="020B0604020202020204" pitchFamily="34" charset="0"/>
                <a:cs typeface="Arial" panose="020B0604020202020204" pitchFamily="34" charset="0"/>
              </a:rPr>
              <a:t>learning</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gains</a:t>
            </a:r>
            <a:r>
              <a:rPr lang="de-CH"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rPr>
              <a:t>M</a:t>
            </a:r>
            <a:r>
              <a:rPr lang="de-CH" dirty="0">
                <a:latin typeface="Arial" panose="020B0604020202020204" pitchFamily="34" charset="0"/>
                <a:cs typeface="Arial" panose="020B0604020202020204" pitchFamily="34" charset="0"/>
              </a:rPr>
              <a:t> = 1.02</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Standard </a:t>
            </a:r>
            <a:r>
              <a:rPr lang="de-CH" dirty="0" err="1">
                <a:latin typeface="Arial" panose="020B0604020202020204" pitchFamily="34" charset="0"/>
                <a:cs typeface="Arial" panose="020B0604020202020204" pitchFamily="34" charset="0"/>
              </a:rPr>
              <a:t>deviation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learning</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gains</a:t>
            </a:r>
            <a:r>
              <a:rPr lang="de-CH"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rPr>
              <a:t>SD</a:t>
            </a:r>
            <a:r>
              <a:rPr lang="de-CH" dirty="0">
                <a:latin typeface="Arial" panose="020B0604020202020204" pitchFamily="34" charset="0"/>
                <a:cs typeface="Arial" panose="020B0604020202020204" pitchFamily="34" charset="0"/>
              </a:rPr>
              <a:t> = 1.71</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These </a:t>
            </a:r>
            <a:r>
              <a:rPr lang="de-CH" dirty="0" err="1">
                <a:latin typeface="Arial" panose="020B0604020202020204" pitchFamily="34" charset="0"/>
                <a:cs typeface="Arial" panose="020B0604020202020204" pitchFamily="34" charset="0"/>
              </a:rPr>
              <a:t>are</a:t>
            </a:r>
            <a:r>
              <a:rPr lang="de-CH" dirty="0">
                <a:latin typeface="Arial" panose="020B0604020202020204" pitchFamily="34" charset="0"/>
                <a:cs typeface="Arial" panose="020B0604020202020204" pitchFamily="34" charset="0"/>
              </a:rPr>
              <a:t> </a:t>
            </a:r>
            <a:r>
              <a:rPr lang="de-CH" b="1" dirty="0" err="1">
                <a:latin typeface="Arial" panose="020B0604020202020204" pitchFamily="34" charset="0"/>
                <a:cs typeface="Arial" panose="020B0604020202020204" pitchFamily="34" charset="0"/>
              </a:rPr>
              <a:t>estimates</a:t>
            </a:r>
            <a:r>
              <a:rPr lang="de-CH" b="1" dirty="0">
                <a:latin typeface="Arial" panose="020B0604020202020204" pitchFamily="34" charset="0"/>
                <a:cs typeface="Arial" panose="020B0604020202020204" pitchFamily="34" charset="0"/>
              </a:rPr>
              <a:t> </a:t>
            </a:r>
            <a:r>
              <a:rPr lang="de-CH" b="1" dirty="0" err="1">
                <a:latin typeface="Arial" panose="020B0604020202020204" pitchFamily="34" charset="0"/>
                <a:cs typeface="Arial" panose="020B0604020202020204" pitchFamily="34" charset="0"/>
              </a:rPr>
              <a:t>of</a:t>
            </a:r>
            <a:r>
              <a:rPr lang="de-CH" b="1" dirty="0">
                <a:latin typeface="Arial" panose="020B0604020202020204" pitchFamily="34" charset="0"/>
                <a:cs typeface="Arial" panose="020B0604020202020204" pitchFamily="34" charset="0"/>
              </a:rPr>
              <a:t> </a:t>
            </a:r>
            <a:r>
              <a:rPr lang="de-CH" b="1" dirty="0" err="1">
                <a:latin typeface="Arial" panose="020B0604020202020204" pitchFamily="34" charset="0"/>
                <a:cs typeface="Arial" panose="020B0604020202020204" pitchFamily="34" charset="0"/>
              </a:rPr>
              <a:t>the</a:t>
            </a:r>
            <a:r>
              <a:rPr lang="de-CH" b="1" dirty="0">
                <a:latin typeface="Arial" panose="020B0604020202020204" pitchFamily="34" charset="0"/>
                <a:cs typeface="Arial" panose="020B0604020202020204" pitchFamily="34" charset="0"/>
              </a:rPr>
              <a:t> </a:t>
            </a:r>
            <a:r>
              <a:rPr lang="de-CH" b="1" dirty="0" err="1">
                <a:latin typeface="Arial" panose="020B0604020202020204" pitchFamily="34" charset="0"/>
                <a:cs typeface="Arial" panose="020B0604020202020204" pitchFamily="34" charset="0"/>
              </a:rPr>
              <a:t>underlying</a:t>
            </a:r>
            <a:r>
              <a:rPr lang="de-CH" b="1" dirty="0">
                <a:latin typeface="Arial" panose="020B0604020202020204" pitchFamily="34" charset="0"/>
                <a:cs typeface="Arial" panose="020B0604020202020204" pitchFamily="34" charset="0"/>
              </a:rPr>
              <a:t> </a:t>
            </a:r>
            <a:r>
              <a:rPr lang="de-CH" b="1" dirty="0" err="1">
                <a:latin typeface="Arial" panose="020B0604020202020204" pitchFamily="34" charset="0"/>
                <a:cs typeface="Arial" panose="020B0604020202020204" pitchFamily="34" charset="0"/>
              </a:rPr>
              <a:t>trends</a:t>
            </a:r>
            <a:r>
              <a:rPr lang="de-CH"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rPr>
              <a:t>Parameters</a:t>
            </a:r>
            <a:r>
              <a:rPr lang="de-CH" dirty="0">
                <a:latin typeface="Arial" panose="020B0604020202020204" pitchFamily="34" charset="0"/>
                <a:cs typeface="Arial" panose="020B0604020202020204" pitchFamily="34" charset="0"/>
              </a:rPr>
              <a:t>)</a:t>
            </a:r>
          </a:p>
          <a:p>
            <a:endParaRPr lang="de-CH" dirty="0">
              <a:latin typeface="Arial" panose="020B0604020202020204" pitchFamily="34" charset="0"/>
              <a:cs typeface="Arial" panose="020B0604020202020204" pitchFamily="34" charset="0"/>
            </a:endParaRPr>
          </a:p>
          <a:p>
            <a:endParaRPr lang="de-C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7779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107</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Why normal?</a:t>
            </a:r>
            <a:endParaRPr lang="de-CH" sz="240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801067" y="1412776"/>
            <a:ext cx="8680661" cy="4524794"/>
          </a:xfrm>
          <a:prstGeom prst="rect">
            <a:avLst/>
          </a:prstGeom>
        </p:spPr>
      </p:pic>
      <p:sp>
        <p:nvSpPr>
          <p:cNvPr id="6" name="TextBox 5"/>
          <p:cNvSpPr txBox="1"/>
          <p:nvPr/>
        </p:nvSpPr>
        <p:spPr>
          <a:xfrm>
            <a:off x="4079776" y="6093297"/>
            <a:ext cx="5688632" cy="646331"/>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These do </a:t>
            </a:r>
            <a:r>
              <a:rPr lang="de-CH" b="1">
                <a:latin typeface="Arial" panose="020B0604020202020204" pitchFamily="34" charset="0"/>
                <a:cs typeface="Arial" panose="020B0604020202020204" pitchFamily="34" charset="0"/>
              </a:rPr>
              <a:t>really </a:t>
            </a:r>
            <a:r>
              <a:rPr lang="de-CH">
                <a:latin typeface="Arial" panose="020B0604020202020204" pitchFamily="34" charset="0"/>
                <a:cs typeface="Arial" panose="020B0604020202020204" pitchFamily="34" charset="0"/>
              </a:rPr>
              <a:t>need models for non-normal data (e.g., Poisson/Ex-Gaussian/Mixture) – that’s </a:t>
            </a:r>
            <a:r>
              <a:rPr lang="de-CH" b="1">
                <a:latin typeface="Arial" panose="020B0604020202020204" pitchFamily="34" charset="0"/>
                <a:cs typeface="Arial" panose="020B0604020202020204" pitchFamily="34" charset="0"/>
              </a:rPr>
              <a:t>not bad</a:t>
            </a:r>
          </a:p>
        </p:txBody>
      </p:sp>
      <p:cxnSp>
        <p:nvCxnSpPr>
          <p:cNvPr id="8" name="Straight Arrow Connector 7"/>
          <p:cNvCxnSpPr/>
          <p:nvPr/>
        </p:nvCxnSpPr>
        <p:spPr>
          <a:xfrm flipV="1">
            <a:off x="6096000" y="4221089"/>
            <a:ext cx="648072" cy="190288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655842" y="5733257"/>
            <a:ext cx="432047" cy="3907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536161" y="5733256"/>
            <a:ext cx="406503" cy="4099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90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4886320-A859-4008-8A60-1B4CC391A37C}"/>
              </a:ext>
            </a:extLst>
          </p:cNvPr>
          <p:cNvSpPr>
            <a:spLocks noGrp="1"/>
          </p:cNvSpPr>
          <p:nvPr>
            <p:ph type="sldNum" sz="quarter" idx="12"/>
          </p:nvPr>
        </p:nvSpPr>
        <p:spPr/>
        <p:txBody>
          <a:bodyPr/>
          <a:lstStyle/>
          <a:p>
            <a:fld id="{D73300DC-6F81-4257-9104-8FC6944C3589}" type="slidenum">
              <a:rPr lang="de-CH" smtClean="0"/>
              <a:pPr/>
              <a:t>108</a:t>
            </a:fld>
            <a:endParaRPr lang="de-CH"/>
          </a:p>
        </p:txBody>
      </p:sp>
      <p:sp>
        <p:nvSpPr>
          <p:cNvPr id="5" name="Rectangle 4">
            <a:extLst>
              <a:ext uri="{FF2B5EF4-FFF2-40B4-BE49-F238E27FC236}">
                <a16:creationId xmlns:a16="http://schemas.microsoft.com/office/drawing/2014/main" id="{81B9BD10-A13B-4172-9FE7-0DC2DA85F33D}"/>
              </a:ext>
            </a:extLst>
          </p:cNvPr>
          <p:cNvSpPr/>
          <p:nvPr/>
        </p:nvSpPr>
        <p:spPr>
          <a:xfrm>
            <a:off x="2434785" y="4941168"/>
            <a:ext cx="1872208" cy="11521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Pretest</a:t>
            </a:r>
          </a:p>
        </p:txBody>
      </p:sp>
      <p:sp>
        <p:nvSpPr>
          <p:cNvPr id="6" name="Rectangle 5">
            <a:extLst>
              <a:ext uri="{FF2B5EF4-FFF2-40B4-BE49-F238E27FC236}">
                <a16:creationId xmlns:a16="http://schemas.microsoft.com/office/drawing/2014/main" id="{E9CEC8D7-FBFF-40CC-9033-E557A62D3F6C}"/>
              </a:ext>
            </a:extLst>
          </p:cNvPr>
          <p:cNvSpPr/>
          <p:nvPr/>
        </p:nvSpPr>
        <p:spPr>
          <a:xfrm>
            <a:off x="5099081" y="4941168"/>
            <a:ext cx="1872208" cy="11521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Posttest</a:t>
            </a:r>
          </a:p>
        </p:txBody>
      </p:sp>
      <p:cxnSp>
        <p:nvCxnSpPr>
          <p:cNvPr id="7" name="Straight Arrow Connector 8">
            <a:extLst>
              <a:ext uri="{FF2B5EF4-FFF2-40B4-BE49-F238E27FC236}">
                <a16:creationId xmlns:a16="http://schemas.microsoft.com/office/drawing/2014/main" id="{FEE49C42-7C31-4A4E-A6AA-19CADF3558A5}"/>
              </a:ext>
            </a:extLst>
          </p:cNvPr>
          <p:cNvCxnSpPr>
            <a:stCxn id="5" idx="3"/>
            <a:endCxn id="6" idx="1"/>
          </p:cNvCxnSpPr>
          <p:nvPr/>
        </p:nvCxnSpPr>
        <p:spPr>
          <a:xfrm>
            <a:off x="4306993" y="5517232"/>
            <a:ext cx="792088" cy="0"/>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8" name="TextBox 12">
            <a:extLst>
              <a:ext uri="{FF2B5EF4-FFF2-40B4-BE49-F238E27FC236}">
                <a16:creationId xmlns:a16="http://schemas.microsoft.com/office/drawing/2014/main" id="{E591F27B-946F-4D6D-95C0-5DFFD66B8140}"/>
              </a:ext>
            </a:extLst>
          </p:cNvPr>
          <p:cNvSpPr txBox="1"/>
          <p:nvPr/>
        </p:nvSpPr>
        <p:spPr>
          <a:xfrm>
            <a:off x="2038741" y="4098268"/>
            <a:ext cx="5328592" cy="461665"/>
          </a:xfrm>
          <a:prstGeom prst="rect">
            <a:avLst/>
          </a:prstGeom>
          <a:noFill/>
        </p:spPr>
        <p:txBody>
          <a:bodyPr wrap="square" rtlCol="0">
            <a:spAutoFit/>
          </a:bodyPr>
          <a:lstStyle/>
          <a:p>
            <a:pPr algn="ctr"/>
            <a:r>
              <a:rPr lang="de-CH" sz="2400" b="1">
                <a:solidFill>
                  <a:schemeClr val="bg1"/>
                </a:solidFill>
                <a:latin typeface="Arial" panose="020B0604020202020204" pitchFamily="34" charset="0"/>
                <a:cs typeface="Arial" panose="020B0604020202020204" pitchFamily="34" charset="0"/>
              </a:rPr>
              <a:t>Control intervention</a:t>
            </a:r>
            <a:endParaRPr lang="de-CH" sz="2400">
              <a:solidFill>
                <a:schemeClr val="bg1"/>
              </a:solidFill>
              <a:latin typeface="Arial" panose="020B0604020202020204" pitchFamily="34" charset="0"/>
              <a:cs typeface="Arial" panose="020B0604020202020204" pitchFamily="34" charset="0"/>
            </a:endParaRPr>
          </a:p>
        </p:txBody>
      </p:sp>
      <p:cxnSp>
        <p:nvCxnSpPr>
          <p:cNvPr id="9" name="Straight Arrow Connector 13">
            <a:extLst>
              <a:ext uri="{FF2B5EF4-FFF2-40B4-BE49-F238E27FC236}">
                <a16:creationId xmlns:a16="http://schemas.microsoft.com/office/drawing/2014/main" id="{6AE12E41-B40F-4D72-8B38-8A1790BDFE4F}"/>
              </a:ext>
            </a:extLst>
          </p:cNvPr>
          <p:cNvCxnSpPr>
            <a:stCxn id="8" idx="2"/>
          </p:cNvCxnSpPr>
          <p:nvPr/>
        </p:nvCxnSpPr>
        <p:spPr>
          <a:xfrm>
            <a:off x="4703037" y="4559932"/>
            <a:ext cx="0" cy="783666"/>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0" name="Rectangle 14">
            <a:extLst>
              <a:ext uri="{FF2B5EF4-FFF2-40B4-BE49-F238E27FC236}">
                <a16:creationId xmlns:a16="http://schemas.microsoft.com/office/drawing/2014/main" id="{CCB9A97F-C1F0-47EE-A7E6-55665F19ECD3}"/>
              </a:ext>
            </a:extLst>
          </p:cNvPr>
          <p:cNvSpPr/>
          <p:nvPr/>
        </p:nvSpPr>
        <p:spPr>
          <a:xfrm>
            <a:off x="2438068" y="2759733"/>
            <a:ext cx="1872208" cy="11521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Pretest</a:t>
            </a:r>
          </a:p>
        </p:txBody>
      </p:sp>
      <p:sp>
        <p:nvSpPr>
          <p:cNvPr id="11" name="Rectangle 15">
            <a:extLst>
              <a:ext uri="{FF2B5EF4-FFF2-40B4-BE49-F238E27FC236}">
                <a16:creationId xmlns:a16="http://schemas.microsoft.com/office/drawing/2014/main" id="{7717A78B-F4D3-48FF-AF1B-33D7A0B91507}"/>
              </a:ext>
            </a:extLst>
          </p:cNvPr>
          <p:cNvSpPr/>
          <p:nvPr/>
        </p:nvSpPr>
        <p:spPr>
          <a:xfrm>
            <a:off x="5102364" y="2759733"/>
            <a:ext cx="1872208" cy="11521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Posttest</a:t>
            </a:r>
          </a:p>
        </p:txBody>
      </p:sp>
      <p:cxnSp>
        <p:nvCxnSpPr>
          <p:cNvPr id="12" name="Straight Arrow Connector 19">
            <a:extLst>
              <a:ext uri="{FF2B5EF4-FFF2-40B4-BE49-F238E27FC236}">
                <a16:creationId xmlns:a16="http://schemas.microsoft.com/office/drawing/2014/main" id="{831389C7-4595-4F25-9D6E-E6923CB9ABD2}"/>
              </a:ext>
            </a:extLst>
          </p:cNvPr>
          <p:cNvCxnSpPr>
            <a:stCxn id="10" idx="3"/>
            <a:endCxn id="11" idx="1"/>
          </p:cNvCxnSpPr>
          <p:nvPr/>
        </p:nvCxnSpPr>
        <p:spPr>
          <a:xfrm>
            <a:off x="4310276" y="3335797"/>
            <a:ext cx="792088" cy="0"/>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 name="TextBox 21">
            <a:extLst>
              <a:ext uri="{FF2B5EF4-FFF2-40B4-BE49-F238E27FC236}">
                <a16:creationId xmlns:a16="http://schemas.microsoft.com/office/drawing/2014/main" id="{E2FA854E-E754-41F2-946A-442562A21624}"/>
              </a:ext>
            </a:extLst>
          </p:cNvPr>
          <p:cNvSpPr txBox="1"/>
          <p:nvPr/>
        </p:nvSpPr>
        <p:spPr>
          <a:xfrm>
            <a:off x="2042024" y="1916833"/>
            <a:ext cx="5328592" cy="461665"/>
          </a:xfrm>
          <a:prstGeom prst="rect">
            <a:avLst/>
          </a:prstGeom>
          <a:noFill/>
        </p:spPr>
        <p:txBody>
          <a:bodyPr wrap="square" rtlCol="0">
            <a:spAutoFit/>
          </a:bodyPr>
          <a:lstStyle/>
          <a:p>
            <a:pPr algn="ctr"/>
            <a:r>
              <a:rPr lang="de-CH" sz="2400" b="1">
                <a:solidFill>
                  <a:schemeClr val="bg1"/>
                </a:solidFill>
                <a:latin typeface="Arial" panose="020B0604020202020204" pitchFamily="34" charset="0"/>
                <a:cs typeface="Arial" panose="020B0604020202020204" pitchFamily="34" charset="0"/>
              </a:rPr>
              <a:t>Experimental intervention</a:t>
            </a:r>
            <a:endParaRPr lang="de-CH" sz="2400">
              <a:solidFill>
                <a:schemeClr val="bg1"/>
              </a:solidFill>
              <a:latin typeface="Arial" panose="020B0604020202020204" pitchFamily="34" charset="0"/>
              <a:cs typeface="Arial" panose="020B0604020202020204" pitchFamily="34" charset="0"/>
            </a:endParaRPr>
          </a:p>
        </p:txBody>
      </p:sp>
      <p:cxnSp>
        <p:nvCxnSpPr>
          <p:cNvPr id="14" name="Straight Arrow Connector 22">
            <a:extLst>
              <a:ext uri="{FF2B5EF4-FFF2-40B4-BE49-F238E27FC236}">
                <a16:creationId xmlns:a16="http://schemas.microsoft.com/office/drawing/2014/main" id="{4B9E981C-0B0B-4C90-B0C4-38EE5EA47366}"/>
              </a:ext>
            </a:extLst>
          </p:cNvPr>
          <p:cNvCxnSpPr>
            <a:stCxn id="13" idx="2"/>
          </p:cNvCxnSpPr>
          <p:nvPr/>
        </p:nvCxnSpPr>
        <p:spPr>
          <a:xfrm>
            <a:off x="4706320" y="2378497"/>
            <a:ext cx="0" cy="783666"/>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5" name="Rectangle 6">
            <a:extLst>
              <a:ext uri="{FF2B5EF4-FFF2-40B4-BE49-F238E27FC236}">
                <a16:creationId xmlns:a16="http://schemas.microsoft.com/office/drawing/2014/main" id="{AD419E19-7771-4CE4-B0E7-8F9794607CAE}"/>
              </a:ext>
            </a:extLst>
          </p:cNvPr>
          <p:cNvSpPr/>
          <p:nvPr/>
        </p:nvSpPr>
        <p:spPr>
          <a:xfrm>
            <a:off x="8494381" y="4947518"/>
            <a:ext cx="1872208" cy="11521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Follow-up test</a:t>
            </a:r>
          </a:p>
        </p:txBody>
      </p:sp>
      <p:cxnSp>
        <p:nvCxnSpPr>
          <p:cNvPr id="16" name="Straight Arrow Connector 9">
            <a:extLst>
              <a:ext uri="{FF2B5EF4-FFF2-40B4-BE49-F238E27FC236}">
                <a16:creationId xmlns:a16="http://schemas.microsoft.com/office/drawing/2014/main" id="{BEDD9F5E-B8F8-4511-B91B-7680A9E976CD}"/>
              </a:ext>
            </a:extLst>
          </p:cNvPr>
          <p:cNvCxnSpPr>
            <a:endCxn id="15" idx="1"/>
          </p:cNvCxnSpPr>
          <p:nvPr/>
        </p:nvCxnSpPr>
        <p:spPr>
          <a:xfrm>
            <a:off x="6968873" y="5523582"/>
            <a:ext cx="1525508" cy="0"/>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8DD85B71-7E93-4BF3-B478-1ED864DA88E6}"/>
              </a:ext>
            </a:extLst>
          </p:cNvPr>
          <p:cNvSpPr txBox="1"/>
          <p:nvPr/>
        </p:nvSpPr>
        <p:spPr>
          <a:xfrm>
            <a:off x="5154197" y="4993238"/>
            <a:ext cx="5328592" cy="461665"/>
          </a:xfrm>
          <a:prstGeom prst="rect">
            <a:avLst/>
          </a:prstGeom>
          <a:noFill/>
        </p:spPr>
        <p:txBody>
          <a:bodyPr wrap="square" rtlCol="0">
            <a:spAutoFit/>
          </a:bodyPr>
          <a:lstStyle/>
          <a:p>
            <a:pPr algn="ctr"/>
            <a:r>
              <a:rPr lang="de-CH" sz="2400" b="1">
                <a:solidFill>
                  <a:schemeClr val="bg1"/>
                </a:solidFill>
                <a:latin typeface="Arial" panose="020B0604020202020204" pitchFamily="34" charset="0"/>
                <a:cs typeface="Arial" panose="020B0604020202020204" pitchFamily="34" charset="0"/>
              </a:rPr>
              <a:t>……..</a:t>
            </a:r>
            <a:endParaRPr lang="de-CH" sz="2400">
              <a:solidFill>
                <a:schemeClr val="bg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1046734-6432-4E01-BBEB-61433FC6DBB2}"/>
              </a:ext>
            </a:extLst>
          </p:cNvPr>
          <p:cNvSpPr txBox="1"/>
          <p:nvPr/>
        </p:nvSpPr>
        <p:spPr>
          <a:xfrm>
            <a:off x="5142767" y="4104617"/>
            <a:ext cx="5328592" cy="461665"/>
          </a:xfrm>
          <a:prstGeom prst="rect">
            <a:avLst/>
          </a:prstGeom>
          <a:noFill/>
        </p:spPr>
        <p:txBody>
          <a:bodyPr wrap="square" rtlCol="0">
            <a:spAutoFit/>
          </a:bodyPr>
          <a:lstStyle/>
          <a:p>
            <a:pPr algn="ctr"/>
            <a:r>
              <a:rPr lang="de-CH" sz="2400" b="1">
                <a:solidFill>
                  <a:schemeClr val="bg1"/>
                </a:solidFill>
                <a:latin typeface="Arial" panose="020B0604020202020204" pitchFamily="34" charset="0"/>
                <a:cs typeface="Arial" panose="020B0604020202020204" pitchFamily="34" charset="0"/>
              </a:rPr>
              <a:t>time</a:t>
            </a:r>
            <a:endParaRPr lang="de-CH" sz="2400">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13550F7-80DB-45B2-BC1C-FA4DF18D8E43}"/>
              </a:ext>
            </a:extLst>
          </p:cNvPr>
          <p:cNvSpPr/>
          <p:nvPr/>
        </p:nvSpPr>
        <p:spPr>
          <a:xfrm>
            <a:off x="8497664" y="2766083"/>
            <a:ext cx="1872208" cy="11521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Follow-up test</a:t>
            </a:r>
          </a:p>
        </p:txBody>
      </p:sp>
      <p:cxnSp>
        <p:nvCxnSpPr>
          <p:cNvPr id="20" name="Straight Arrow Connector 20">
            <a:extLst>
              <a:ext uri="{FF2B5EF4-FFF2-40B4-BE49-F238E27FC236}">
                <a16:creationId xmlns:a16="http://schemas.microsoft.com/office/drawing/2014/main" id="{5DC8D697-6920-406D-B148-8272D733DFF8}"/>
              </a:ext>
            </a:extLst>
          </p:cNvPr>
          <p:cNvCxnSpPr>
            <a:endCxn id="19" idx="1"/>
          </p:cNvCxnSpPr>
          <p:nvPr/>
        </p:nvCxnSpPr>
        <p:spPr>
          <a:xfrm>
            <a:off x="6972156" y="3342147"/>
            <a:ext cx="1525508" cy="0"/>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1" name="TextBox 23">
            <a:extLst>
              <a:ext uri="{FF2B5EF4-FFF2-40B4-BE49-F238E27FC236}">
                <a16:creationId xmlns:a16="http://schemas.microsoft.com/office/drawing/2014/main" id="{5641A88B-A95F-4CCA-BFBD-E0FE45D55568}"/>
              </a:ext>
            </a:extLst>
          </p:cNvPr>
          <p:cNvSpPr txBox="1"/>
          <p:nvPr/>
        </p:nvSpPr>
        <p:spPr>
          <a:xfrm>
            <a:off x="5157480" y="2811803"/>
            <a:ext cx="5328592" cy="461665"/>
          </a:xfrm>
          <a:prstGeom prst="rect">
            <a:avLst/>
          </a:prstGeom>
          <a:noFill/>
        </p:spPr>
        <p:txBody>
          <a:bodyPr wrap="square" rtlCol="0">
            <a:spAutoFit/>
          </a:bodyPr>
          <a:lstStyle/>
          <a:p>
            <a:pPr algn="ctr"/>
            <a:r>
              <a:rPr lang="de-CH" sz="2400" b="1">
                <a:solidFill>
                  <a:schemeClr val="bg1"/>
                </a:solidFill>
                <a:latin typeface="Arial" panose="020B0604020202020204" pitchFamily="34" charset="0"/>
                <a:cs typeface="Arial" panose="020B0604020202020204" pitchFamily="34" charset="0"/>
              </a:rPr>
              <a:t>……..</a:t>
            </a:r>
            <a:endParaRPr lang="de-CH" sz="2400">
              <a:solidFill>
                <a:schemeClr val="bg1"/>
              </a:solidFill>
              <a:latin typeface="Arial" panose="020B0604020202020204" pitchFamily="34" charset="0"/>
              <a:cs typeface="Arial" panose="020B0604020202020204" pitchFamily="34" charset="0"/>
            </a:endParaRPr>
          </a:p>
        </p:txBody>
      </p:sp>
      <p:sp>
        <p:nvSpPr>
          <p:cNvPr id="22" name="TextBox 24">
            <a:extLst>
              <a:ext uri="{FF2B5EF4-FFF2-40B4-BE49-F238E27FC236}">
                <a16:creationId xmlns:a16="http://schemas.microsoft.com/office/drawing/2014/main" id="{48DEC67B-E349-467D-AFAC-39C1F2413511}"/>
              </a:ext>
            </a:extLst>
          </p:cNvPr>
          <p:cNvSpPr txBox="1"/>
          <p:nvPr/>
        </p:nvSpPr>
        <p:spPr>
          <a:xfrm>
            <a:off x="5146050" y="1923182"/>
            <a:ext cx="5328592" cy="461665"/>
          </a:xfrm>
          <a:prstGeom prst="rect">
            <a:avLst/>
          </a:prstGeom>
          <a:noFill/>
        </p:spPr>
        <p:txBody>
          <a:bodyPr wrap="square" rtlCol="0">
            <a:spAutoFit/>
          </a:bodyPr>
          <a:lstStyle/>
          <a:p>
            <a:pPr algn="ctr"/>
            <a:r>
              <a:rPr lang="de-CH" sz="2400" b="1">
                <a:solidFill>
                  <a:schemeClr val="bg1"/>
                </a:solidFill>
                <a:latin typeface="Arial" panose="020B0604020202020204" pitchFamily="34" charset="0"/>
                <a:cs typeface="Arial" panose="020B0604020202020204" pitchFamily="34" charset="0"/>
              </a:rPr>
              <a:t>time</a:t>
            </a:r>
            <a:endParaRPr lang="de-CH" sz="24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529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0" grpId="0" animBg="1"/>
      <p:bldP spid="11" grpId="0" animBg="1"/>
      <p:bldP spid="13" grpId="0"/>
      <p:bldP spid="15" grpId="0" animBg="1"/>
      <p:bldP spid="17" grpId="0"/>
      <p:bldP spid="18" grpId="0"/>
      <p:bldP spid="19" grpId="0" animBg="1"/>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154984"/>
          </a:xfrm>
          <a:prstGeom prst="rect">
            <a:avLst/>
          </a:prstGeom>
          <a:no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Statistics comes after data collection</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30 participants per condition are great</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2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t>
            </a: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-values indicate whether our Hypotheses are correct</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Participants with missing data should not be analyzed</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Asking a statistician ensures everything’s right</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There is one statistical model for each study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300DC-6F81-4257-9104-8FC6944C3589}" type="slidenum">
              <a:rPr kumimoji="0" lang="de-CH" sz="14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CH" sz="14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5" name="Grafik 4">
            <a:extLst>
              <a:ext uri="{FF2B5EF4-FFF2-40B4-BE49-F238E27FC236}">
                <a16:creationId xmlns:a16="http://schemas.microsoft.com/office/drawing/2014/main" id="{92E8BF67-3090-4E1B-A8FC-49CEF1BE3F2A}"/>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6" name="Rechteck 5">
            <a:extLst>
              <a:ext uri="{FF2B5EF4-FFF2-40B4-BE49-F238E27FC236}">
                <a16:creationId xmlns:a16="http://schemas.microsoft.com/office/drawing/2014/main" id="{45166D63-DD96-42D9-B96C-C6F7FAC5DDDE}"/>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180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srgbClr val="FF0000"/>
                </a:solidFill>
                <a:latin typeface="Arial" panose="020B0604020202020204" pitchFamily="34" charset="0"/>
                <a:cs typeface="Arial" panose="020B0604020202020204" pitchFamily="34" charset="0"/>
              </a:rPr>
              <a:t>Statistics comes after data collection                                               </a:t>
            </a:r>
            <a:r>
              <a:rPr lang="en-US" sz="2200" b="1" i="1">
                <a:solidFill>
                  <a:prstClr val="white"/>
                </a:solidFill>
                <a:latin typeface="Arial" panose="020B0604020202020204" pitchFamily="34" charset="0"/>
                <a:cs typeface="Arial" panose="020B0604020202020204" pitchFamily="34" charset="0"/>
              </a:rPr>
              <a:t>“Now I have my data, let’s look for a model and analyze!”</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lumMod val="50000"/>
                </a:prstClr>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12</a:t>
            </a:fld>
            <a:endParaRPr lang="de-CH">
              <a:solidFill>
                <a:prstClr val="black">
                  <a:tint val="75000"/>
                </a:prstClr>
              </a:solidFill>
            </a:endParaRPr>
          </a:p>
        </p:txBody>
      </p:sp>
      <p:sp>
        <p:nvSpPr>
          <p:cNvPr id="7" name="Rechteck 6">
            <a:extLst>
              <a:ext uri="{FF2B5EF4-FFF2-40B4-BE49-F238E27FC236}">
                <a16:creationId xmlns:a16="http://schemas.microsoft.com/office/drawing/2014/main" id="{7AC8A21B-B3E8-4FB4-B751-86ECF568F2D4}"/>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197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107ADE9F-16D5-4519-B9ED-FB3B32019770}"/>
              </a:ext>
            </a:extLst>
          </p:cNvPr>
          <p:cNvPicPr>
            <a:picLocks noChangeAspect="1"/>
          </p:cNvPicPr>
          <p:nvPr/>
        </p:nvPicPr>
        <p:blipFill>
          <a:blip r:embed="rId3"/>
          <a:stretch>
            <a:fillRect/>
          </a:stretch>
        </p:blipFill>
        <p:spPr>
          <a:xfrm>
            <a:off x="2652224" y="-861927"/>
            <a:ext cx="6408025" cy="3522691"/>
          </a:xfrm>
          <a:prstGeom prst="rect">
            <a:avLst/>
          </a:prstGeom>
        </p:spPr>
      </p:pic>
      <p:sp>
        <p:nvSpPr>
          <p:cNvPr id="3" name="Slide Number Placeholder 2"/>
          <p:cNvSpPr>
            <a:spLocks noGrp="1"/>
          </p:cNvSpPr>
          <p:nvPr>
            <p:ph type="sldNum" sz="quarter" idx="12"/>
          </p:nvPr>
        </p:nvSpPr>
        <p:spPr/>
        <p:txBody>
          <a:bodyPr/>
          <a:lstStyle/>
          <a:p>
            <a:fld id="{D73300DC-6F81-4257-9104-8FC6944C3589}" type="slidenum">
              <a:rPr lang="de-CH" smtClean="0"/>
              <a:pPr/>
              <a:t>13</a:t>
            </a:fld>
            <a:endParaRPr lang="de-CH"/>
          </a:p>
        </p:txBody>
      </p:sp>
      <p:sp>
        <p:nvSpPr>
          <p:cNvPr id="10" name="TextBox 9"/>
          <p:cNvSpPr txBox="1"/>
          <p:nvPr/>
        </p:nvSpPr>
        <p:spPr>
          <a:xfrm>
            <a:off x="5428759" y="2468641"/>
            <a:ext cx="2367879" cy="369332"/>
          </a:xfrm>
          <a:prstGeom prst="rect">
            <a:avLst/>
          </a:prstGeom>
          <a:noFill/>
        </p:spPr>
        <p:txBody>
          <a:bodyPr wrap="square" rtlCol="0">
            <a:spAutoFit/>
          </a:bodyPr>
          <a:lstStyle/>
          <a:p>
            <a:pPr algn="ctr"/>
            <a:r>
              <a:rPr lang="de-CH" dirty="0" err="1">
                <a:latin typeface="Arial" panose="020B0604020202020204" pitchFamily="34" charset="0"/>
                <a:cs typeface="Arial" panose="020B0604020202020204" pitchFamily="34" charset="0"/>
              </a:rPr>
              <a:t>Statistics</a:t>
            </a:r>
            <a:endParaRPr lang="de-CH" dirty="0">
              <a:latin typeface="Arial" panose="020B0604020202020204" pitchFamily="34" charset="0"/>
              <a:cs typeface="Arial" panose="020B0604020202020204" pitchFamily="34" charset="0"/>
            </a:endParaRPr>
          </a:p>
        </p:txBody>
      </p:sp>
      <p:sp>
        <p:nvSpPr>
          <p:cNvPr id="2" name="Left Brace 1"/>
          <p:cNvSpPr/>
          <p:nvPr/>
        </p:nvSpPr>
        <p:spPr>
          <a:xfrm rot="16200000">
            <a:off x="6080698" y="1174832"/>
            <a:ext cx="1064003" cy="15236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de-CH"/>
          </a:p>
        </p:txBody>
      </p:sp>
      <p:sp>
        <p:nvSpPr>
          <p:cNvPr id="6" name="Rechteck 5">
            <a:extLst>
              <a:ext uri="{FF2B5EF4-FFF2-40B4-BE49-F238E27FC236}">
                <a16:creationId xmlns:a16="http://schemas.microsoft.com/office/drawing/2014/main" id="{B569D047-8547-47BA-A24D-CADFBE832D09}"/>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41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14</a:t>
            </a:fld>
            <a:endParaRPr lang="de-CH"/>
          </a:p>
        </p:txBody>
      </p:sp>
      <p:sp>
        <p:nvSpPr>
          <p:cNvPr id="5" name="TextBox 4"/>
          <p:cNvSpPr txBox="1"/>
          <p:nvPr/>
        </p:nvSpPr>
        <p:spPr>
          <a:xfrm>
            <a:off x="309509" y="1264544"/>
            <a:ext cx="11293739" cy="5116785"/>
          </a:xfrm>
          <a:prstGeom prst="rect">
            <a:avLst/>
          </a:prstGeom>
          <a:noFill/>
        </p:spPr>
        <p:txBody>
          <a:bodyPr wrap="square" rtlCol="0">
            <a:spAutoFit/>
          </a:bodyPr>
          <a:lstStyle/>
          <a:p>
            <a:r>
              <a:rPr lang="de-CH" i="1" dirty="0"/>
              <a:t>«I </a:t>
            </a:r>
            <a:r>
              <a:rPr lang="de-CH" i="1" dirty="0" err="1"/>
              <a:t>would</a:t>
            </a:r>
            <a:r>
              <a:rPr lang="de-CH" i="1" dirty="0"/>
              <a:t> like </a:t>
            </a:r>
            <a:r>
              <a:rPr lang="de-CH" i="1" dirty="0" err="1"/>
              <a:t>to</a:t>
            </a:r>
            <a:r>
              <a:rPr lang="de-CH" i="1" dirty="0"/>
              <a:t> </a:t>
            </a:r>
            <a:r>
              <a:rPr lang="de-CH" i="1" dirty="0" err="1"/>
              <a:t>know</a:t>
            </a:r>
            <a:r>
              <a:rPr lang="de-CH" i="1" dirty="0"/>
              <a:t> </a:t>
            </a:r>
            <a:r>
              <a:rPr lang="de-CH" i="1" dirty="0" err="1"/>
              <a:t>the</a:t>
            </a:r>
            <a:r>
              <a:rPr lang="de-CH" i="1" dirty="0"/>
              <a:t> </a:t>
            </a:r>
            <a:r>
              <a:rPr lang="de-CH" i="1" dirty="0" err="1"/>
              <a:t>influence</a:t>
            </a:r>
            <a:r>
              <a:rPr lang="de-CH" i="1" dirty="0"/>
              <a:t> of </a:t>
            </a:r>
            <a:r>
              <a:rPr lang="de-CH" i="1" dirty="0" err="1"/>
              <a:t>the</a:t>
            </a:r>
            <a:r>
              <a:rPr lang="de-CH" i="1" dirty="0"/>
              <a:t> </a:t>
            </a:r>
            <a:r>
              <a:rPr lang="de-CH" i="1" dirty="0" err="1"/>
              <a:t>learning</a:t>
            </a:r>
            <a:r>
              <a:rPr lang="de-CH" i="1" dirty="0"/>
              <a:t> task-</a:t>
            </a:r>
            <a:r>
              <a:rPr lang="de-CH" i="1" dirty="0" err="1"/>
              <a:t>context</a:t>
            </a:r>
            <a:r>
              <a:rPr lang="de-CH" i="1" dirty="0"/>
              <a:t> on </a:t>
            </a:r>
            <a:r>
              <a:rPr lang="de-CH" i="1" dirty="0" err="1"/>
              <a:t>students</a:t>
            </a:r>
            <a:r>
              <a:rPr lang="de-CH" i="1" dirty="0"/>
              <a:t>’ </a:t>
            </a:r>
            <a:r>
              <a:rPr lang="de-CH" i="1" dirty="0" err="1"/>
              <a:t>achievement</a:t>
            </a:r>
            <a:r>
              <a:rPr lang="de-CH" i="1" dirty="0"/>
              <a:t>»</a:t>
            </a:r>
          </a:p>
          <a:p>
            <a:r>
              <a:rPr lang="de-CH" dirty="0" err="1"/>
              <a:t>You</a:t>
            </a:r>
            <a:r>
              <a:rPr lang="de-CH" dirty="0"/>
              <a:t> </a:t>
            </a:r>
            <a:r>
              <a:rPr lang="de-CH" dirty="0" err="1"/>
              <a:t>should</a:t>
            </a:r>
            <a:r>
              <a:rPr lang="de-CH" dirty="0"/>
              <a:t> </a:t>
            </a:r>
            <a:r>
              <a:rPr lang="de-CH" dirty="0" err="1"/>
              <a:t>have</a:t>
            </a:r>
            <a:r>
              <a:rPr lang="de-CH" dirty="0"/>
              <a:t> </a:t>
            </a:r>
            <a:r>
              <a:rPr lang="de-CH" dirty="0" err="1"/>
              <a:t>had</a:t>
            </a:r>
            <a:r>
              <a:rPr lang="de-CH" dirty="0"/>
              <a:t> at least 3-4 different </a:t>
            </a:r>
            <a:r>
              <a:rPr lang="de-CH" dirty="0" err="1"/>
              <a:t>learning</a:t>
            </a:r>
            <a:r>
              <a:rPr lang="de-CH" dirty="0"/>
              <a:t> </a:t>
            </a:r>
            <a:r>
              <a:rPr lang="de-CH" dirty="0" err="1"/>
              <a:t>tasks</a:t>
            </a:r>
            <a:r>
              <a:rPr lang="de-CH" dirty="0"/>
              <a:t> (-&gt; latent variable </a:t>
            </a:r>
            <a:r>
              <a:rPr lang="de-CH" dirty="0" err="1"/>
              <a:t>model</a:t>
            </a:r>
            <a:r>
              <a:rPr lang="de-CH" dirty="0"/>
              <a:t>)</a:t>
            </a:r>
          </a:p>
          <a:p>
            <a:endParaRPr lang="de-CH" sz="800" dirty="0"/>
          </a:p>
          <a:p>
            <a:r>
              <a:rPr lang="de-CH" i="1" dirty="0"/>
              <a:t>«</a:t>
            </a:r>
            <a:r>
              <a:rPr lang="de-CH" i="1" dirty="0" err="1"/>
              <a:t>It</a:t>
            </a:r>
            <a:r>
              <a:rPr lang="de-CH" i="1" dirty="0"/>
              <a:t> </a:t>
            </a:r>
            <a:r>
              <a:rPr lang="de-CH" i="1" dirty="0" err="1"/>
              <a:t>seems</a:t>
            </a:r>
            <a:r>
              <a:rPr lang="de-CH" i="1" dirty="0"/>
              <a:t> </a:t>
            </a:r>
            <a:r>
              <a:rPr lang="de-CH" i="1" dirty="0" err="1"/>
              <a:t>that</a:t>
            </a:r>
            <a:r>
              <a:rPr lang="de-CH" i="1" dirty="0"/>
              <a:t> </a:t>
            </a:r>
            <a:r>
              <a:rPr lang="de-CH" i="1" dirty="0" err="1"/>
              <a:t>my</a:t>
            </a:r>
            <a:r>
              <a:rPr lang="de-CH" i="1" dirty="0"/>
              <a:t> </a:t>
            </a:r>
            <a:r>
              <a:rPr lang="de-CH" i="1" dirty="0" err="1"/>
              <a:t>measures</a:t>
            </a:r>
            <a:r>
              <a:rPr lang="de-CH" i="1" dirty="0"/>
              <a:t> </a:t>
            </a:r>
            <a:r>
              <a:rPr lang="de-CH" i="1" dirty="0" err="1"/>
              <a:t>were</a:t>
            </a:r>
            <a:r>
              <a:rPr lang="de-CH" i="1" dirty="0"/>
              <a:t> not </a:t>
            </a:r>
            <a:r>
              <a:rPr lang="de-CH" i="1" dirty="0" err="1"/>
              <a:t>very</a:t>
            </a:r>
            <a:r>
              <a:rPr lang="de-CH" i="1" dirty="0"/>
              <a:t> reliable»</a:t>
            </a:r>
          </a:p>
          <a:p>
            <a:r>
              <a:rPr lang="de-CH" dirty="0" err="1"/>
              <a:t>You</a:t>
            </a:r>
            <a:r>
              <a:rPr lang="de-CH" dirty="0"/>
              <a:t> </a:t>
            </a:r>
            <a:r>
              <a:rPr lang="de-CH" dirty="0" err="1"/>
              <a:t>should</a:t>
            </a:r>
            <a:r>
              <a:rPr lang="de-CH" dirty="0"/>
              <a:t> </a:t>
            </a:r>
            <a:r>
              <a:rPr lang="de-CH" dirty="0" err="1"/>
              <a:t>have</a:t>
            </a:r>
            <a:r>
              <a:rPr lang="de-CH" dirty="0"/>
              <a:t> </a:t>
            </a:r>
            <a:r>
              <a:rPr lang="de-CH" dirty="0" err="1"/>
              <a:t>used</a:t>
            </a:r>
            <a:r>
              <a:rPr lang="de-CH" dirty="0"/>
              <a:t> at least 3-4 </a:t>
            </a:r>
            <a:r>
              <a:rPr lang="de-CH" dirty="0" err="1"/>
              <a:t>items</a:t>
            </a:r>
            <a:r>
              <a:rPr lang="de-CH" dirty="0"/>
              <a:t> for </a:t>
            </a:r>
            <a:r>
              <a:rPr lang="de-CH" dirty="0" err="1"/>
              <a:t>everything</a:t>
            </a:r>
            <a:r>
              <a:rPr lang="de-CH" dirty="0"/>
              <a:t> </a:t>
            </a:r>
            <a:r>
              <a:rPr lang="de-CH" dirty="0" err="1"/>
              <a:t>you</a:t>
            </a:r>
            <a:r>
              <a:rPr lang="de-CH" dirty="0"/>
              <a:t> </a:t>
            </a:r>
            <a:r>
              <a:rPr lang="de-CH" dirty="0" err="1"/>
              <a:t>assessed</a:t>
            </a:r>
            <a:r>
              <a:rPr lang="de-CH" dirty="0"/>
              <a:t> (-&gt; latent variable </a:t>
            </a:r>
            <a:r>
              <a:rPr lang="de-CH" dirty="0" err="1"/>
              <a:t>model</a:t>
            </a:r>
            <a:r>
              <a:rPr lang="de-CH" dirty="0"/>
              <a:t>)</a:t>
            </a:r>
          </a:p>
          <a:p>
            <a:endParaRPr lang="de-CH" sz="800" dirty="0"/>
          </a:p>
          <a:p>
            <a:r>
              <a:rPr lang="de-CH" i="1" dirty="0"/>
              <a:t>«I </a:t>
            </a:r>
            <a:r>
              <a:rPr lang="de-CH" i="1" dirty="0" err="1"/>
              <a:t>would</a:t>
            </a:r>
            <a:r>
              <a:rPr lang="de-CH" i="1" dirty="0"/>
              <a:t> like </a:t>
            </a:r>
            <a:r>
              <a:rPr lang="de-CH" i="1" dirty="0" err="1"/>
              <a:t>to</a:t>
            </a:r>
            <a:r>
              <a:rPr lang="de-CH" i="1" dirty="0"/>
              <a:t> </a:t>
            </a:r>
            <a:r>
              <a:rPr lang="de-CH" i="1" dirty="0" err="1"/>
              <a:t>know</a:t>
            </a:r>
            <a:r>
              <a:rPr lang="de-CH" i="1" dirty="0"/>
              <a:t> </a:t>
            </a:r>
            <a:r>
              <a:rPr lang="de-CH" i="1" dirty="0" err="1"/>
              <a:t>whether</a:t>
            </a:r>
            <a:r>
              <a:rPr lang="de-CH" i="1" dirty="0"/>
              <a:t> </a:t>
            </a:r>
            <a:r>
              <a:rPr lang="de-CH" i="1" dirty="0" err="1"/>
              <a:t>the</a:t>
            </a:r>
            <a:r>
              <a:rPr lang="de-CH" i="1" dirty="0"/>
              <a:t> </a:t>
            </a:r>
            <a:r>
              <a:rPr lang="de-CH" i="1" dirty="0" err="1"/>
              <a:t>teachers</a:t>
            </a:r>
            <a:r>
              <a:rPr lang="de-CH" i="1" dirty="0"/>
              <a:t>’ </a:t>
            </a:r>
            <a:r>
              <a:rPr lang="de-CH" i="1" dirty="0" err="1"/>
              <a:t>content</a:t>
            </a:r>
            <a:r>
              <a:rPr lang="de-CH" i="1" dirty="0"/>
              <a:t> </a:t>
            </a:r>
            <a:r>
              <a:rPr lang="de-CH" i="1" dirty="0" err="1"/>
              <a:t>knowledge</a:t>
            </a:r>
            <a:r>
              <a:rPr lang="de-CH" i="1" dirty="0"/>
              <a:t> </a:t>
            </a:r>
            <a:r>
              <a:rPr lang="de-CH" i="1" dirty="0" err="1"/>
              <a:t>affected</a:t>
            </a:r>
            <a:r>
              <a:rPr lang="de-CH" i="1" dirty="0"/>
              <a:t> </a:t>
            </a:r>
            <a:r>
              <a:rPr lang="de-CH" i="1" dirty="0" err="1"/>
              <a:t>students</a:t>
            </a:r>
            <a:r>
              <a:rPr lang="de-CH" i="1" dirty="0"/>
              <a:t>’ </a:t>
            </a:r>
            <a:r>
              <a:rPr lang="de-CH" i="1" dirty="0" err="1"/>
              <a:t>learning</a:t>
            </a:r>
            <a:r>
              <a:rPr lang="de-CH" i="1" dirty="0"/>
              <a:t>»</a:t>
            </a:r>
          </a:p>
          <a:p>
            <a:r>
              <a:rPr lang="de-CH" dirty="0" err="1"/>
              <a:t>You</a:t>
            </a:r>
            <a:r>
              <a:rPr lang="de-CH" dirty="0"/>
              <a:t> </a:t>
            </a:r>
            <a:r>
              <a:rPr lang="de-CH" dirty="0" err="1"/>
              <a:t>should</a:t>
            </a:r>
            <a:r>
              <a:rPr lang="de-CH" dirty="0"/>
              <a:t> </a:t>
            </a:r>
            <a:r>
              <a:rPr lang="de-CH" dirty="0" err="1"/>
              <a:t>have</a:t>
            </a:r>
            <a:r>
              <a:rPr lang="de-CH" dirty="0"/>
              <a:t> </a:t>
            </a:r>
            <a:r>
              <a:rPr lang="de-CH" dirty="0" err="1"/>
              <a:t>had</a:t>
            </a:r>
            <a:r>
              <a:rPr lang="de-CH" dirty="0"/>
              <a:t> at least 30 different </a:t>
            </a:r>
            <a:r>
              <a:rPr lang="de-CH" dirty="0" err="1"/>
              <a:t>teachers</a:t>
            </a:r>
            <a:r>
              <a:rPr lang="de-CH" dirty="0"/>
              <a:t> in </a:t>
            </a:r>
            <a:r>
              <a:rPr lang="de-CH" dirty="0" err="1"/>
              <a:t>the</a:t>
            </a:r>
            <a:r>
              <a:rPr lang="de-CH" dirty="0"/>
              <a:t> </a:t>
            </a:r>
            <a:r>
              <a:rPr lang="de-CH" dirty="0" err="1"/>
              <a:t>study</a:t>
            </a:r>
            <a:r>
              <a:rPr lang="de-CH" dirty="0"/>
              <a:t> (-&gt; </a:t>
            </a:r>
            <a:r>
              <a:rPr lang="de-CH" dirty="0" err="1"/>
              <a:t>multilevel</a:t>
            </a:r>
            <a:r>
              <a:rPr lang="de-CH" dirty="0"/>
              <a:t> </a:t>
            </a:r>
            <a:r>
              <a:rPr lang="de-CH" dirty="0" err="1"/>
              <a:t>model</a:t>
            </a:r>
            <a:r>
              <a:rPr lang="de-CH" dirty="0"/>
              <a:t>)</a:t>
            </a:r>
          </a:p>
          <a:p>
            <a:endParaRPr lang="de-CH" sz="800" dirty="0"/>
          </a:p>
          <a:p>
            <a:r>
              <a:rPr lang="de-CH" i="1" dirty="0"/>
              <a:t>«I </a:t>
            </a:r>
            <a:r>
              <a:rPr lang="de-CH" i="1" dirty="0" err="1"/>
              <a:t>would</a:t>
            </a:r>
            <a:r>
              <a:rPr lang="de-CH" i="1" dirty="0"/>
              <a:t> like </a:t>
            </a:r>
            <a:r>
              <a:rPr lang="de-CH" i="1" dirty="0" err="1"/>
              <a:t>to</a:t>
            </a:r>
            <a:r>
              <a:rPr lang="de-CH" i="1" dirty="0"/>
              <a:t> </a:t>
            </a:r>
            <a:r>
              <a:rPr lang="de-CH" i="1" dirty="0" err="1"/>
              <a:t>estimate</a:t>
            </a:r>
            <a:r>
              <a:rPr lang="de-CH" i="1" dirty="0"/>
              <a:t> </a:t>
            </a:r>
            <a:r>
              <a:rPr lang="de-CH" i="1" dirty="0" err="1"/>
              <a:t>students</a:t>
            </a:r>
            <a:r>
              <a:rPr lang="de-CH" i="1" dirty="0"/>
              <a:t>’ </a:t>
            </a:r>
            <a:r>
              <a:rPr lang="de-CH" i="1" dirty="0" err="1"/>
              <a:t>learning</a:t>
            </a:r>
            <a:r>
              <a:rPr lang="de-CH" i="1" dirty="0"/>
              <a:t> </a:t>
            </a:r>
            <a:r>
              <a:rPr lang="de-CH" i="1" dirty="0" err="1"/>
              <a:t>curves</a:t>
            </a:r>
            <a:r>
              <a:rPr lang="de-CH" i="1" dirty="0"/>
              <a:t> </a:t>
            </a:r>
            <a:r>
              <a:rPr lang="de-CH" i="1" dirty="0" err="1"/>
              <a:t>throughout</a:t>
            </a:r>
            <a:r>
              <a:rPr lang="de-CH" i="1" dirty="0"/>
              <a:t> </a:t>
            </a:r>
            <a:r>
              <a:rPr lang="de-CH" i="1" dirty="0" err="1"/>
              <a:t>the</a:t>
            </a:r>
            <a:r>
              <a:rPr lang="de-CH" i="1" dirty="0"/>
              <a:t> </a:t>
            </a:r>
            <a:r>
              <a:rPr lang="de-CH" i="1" dirty="0" err="1"/>
              <a:t>intervention</a:t>
            </a:r>
            <a:r>
              <a:rPr lang="de-CH" i="1" dirty="0"/>
              <a:t>»</a:t>
            </a:r>
          </a:p>
          <a:p>
            <a:r>
              <a:rPr lang="de-CH" dirty="0" err="1"/>
              <a:t>You</a:t>
            </a:r>
            <a:r>
              <a:rPr lang="de-CH" dirty="0"/>
              <a:t> </a:t>
            </a:r>
            <a:r>
              <a:rPr lang="de-CH" dirty="0" err="1"/>
              <a:t>should</a:t>
            </a:r>
            <a:r>
              <a:rPr lang="de-CH" dirty="0"/>
              <a:t> </a:t>
            </a:r>
            <a:r>
              <a:rPr lang="de-CH" dirty="0" err="1"/>
              <a:t>have</a:t>
            </a:r>
            <a:r>
              <a:rPr lang="de-CH" dirty="0"/>
              <a:t> </a:t>
            </a:r>
            <a:r>
              <a:rPr lang="de-CH" dirty="0" err="1"/>
              <a:t>had</a:t>
            </a:r>
            <a:r>
              <a:rPr lang="de-CH" dirty="0"/>
              <a:t> at least 3-4 </a:t>
            </a:r>
            <a:r>
              <a:rPr lang="de-CH" dirty="0" err="1"/>
              <a:t>assessment</a:t>
            </a:r>
            <a:r>
              <a:rPr lang="de-CH" dirty="0"/>
              <a:t> </a:t>
            </a:r>
            <a:r>
              <a:rPr lang="de-CH" dirty="0" err="1"/>
              <a:t>points</a:t>
            </a:r>
            <a:r>
              <a:rPr lang="de-CH" dirty="0"/>
              <a:t> (-&gt; </a:t>
            </a:r>
            <a:r>
              <a:rPr lang="de-CH" dirty="0" err="1"/>
              <a:t>growth</a:t>
            </a:r>
            <a:r>
              <a:rPr lang="de-CH" dirty="0"/>
              <a:t> </a:t>
            </a:r>
            <a:r>
              <a:rPr lang="de-CH" dirty="0" err="1"/>
              <a:t>curve</a:t>
            </a:r>
            <a:r>
              <a:rPr lang="de-CH" dirty="0"/>
              <a:t> </a:t>
            </a:r>
            <a:r>
              <a:rPr lang="de-CH" dirty="0" err="1"/>
              <a:t>model</a:t>
            </a:r>
            <a:r>
              <a:rPr lang="de-CH" dirty="0"/>
              <a:t>)</a:t>
            </a:r>
          </a:p>
          <a:p>
            <a:endParaRPr lang="de-CH" sz="800" dirty="0"/>
          </a:p>
          <a:p>
            <a:r>
              <a:rPr lang="de-CH" i="1" dirty="0"/>
              <a:t>«I </a:t>
            </a:r>
            <a:r>
              <a:rPr lang="de-CH" i="1" dirty="0" err="1"/>
              <a:t>could</a:t>
            </a:r>
            <a:r>
              <a:rPr lang="de-CH" i="1" dirty="0"/>
              <a:t> not </a:t>
            </a:r>
            <a:r>
              <a:rPr lang="de-CH" i="1" dirty="0" err="1"/>
              <a:t>assign</a:t>
            </a:r>
            <a:r>
              <a:rPr lang="de-CH" i="1" dirty="0"/>
              <a:t> </a:t>
            </a:r>
            <a:r>
              <a:rPr lang="de-CH" i="1" dirty="0" err="1"/>
              <a:t>teachers</a:t>
            </a:r>
            <a:r>
              <a:rPr lang="de-CH" i="1" dirty="0"/>
              <a:t> (</a:t>
            </a:r>
            <a:r>
              <a:rPr lang="de-CH" i="1" dirty="0" err="1"/>
              <a:t>or</a:t>
            </a:r>
            <a:r>
              <a:rPr lang="de-CH" i="1" dirty="0"/>
              <a:t> </a:t>
            </a:r>
            <a:r>
              <a:rPr lang="de-CH" i="1" dirty="0" err="1"/>
              <a:t>learners</a:t>
            </a:r>
            <a:r>
              <a:rPr lang="de-CH" i="1" dirty="0"/>
              <a:t>) </a:t>
            </a:r>
            <a:r>
              <a:rPr lang="de-CH" i="1" dirty="0" err="1"/>
              <a:t>randomly</a:t>
            </a:r>
            <a:r>
              <a:rPr lang="de-CH" i="1" dirty="0"/>
              <a:t> </a:t>
            </a:r>
            <a:r>
              <a:rPr lang="de-CH" i="1" dirty="0" err="1"/>
              <a:t>to</a:t>
            </a:r>
            <a:r>
              <a:rPr lang="de-CH" i="1" dirty="0"/>
              <a:t> </a:t>
            </a:r>
            <a:r>
              <a:rPr lang="de-CH" i="1" dirty="0" err="1"/>
              <a:t>the</a:t>
            </a:r>
            <a:r>
              <a:rPr lang="de-CH" i="1" dirty="0"/>
              <a:t> different </a:t>
            </a:r>
            <a:r>
              <a:rPr lang="de-CH" i="1" dirty="0" err="1"/>
              <a:t>conditions</a:t>
            </a:r>
            <a:r>
              <a:rPr lang="de-CH" i="1" dirty="0"/>
              <a:t> – still, I </a:t>
            </a:r>
            <a:r>
              <a:rPr lang="de-CH" i="1" dirty="0" err="1"/>
              <a:t>would</a:t>
            </a:r>
            <a:r>
              <a:rPr lang="de-CH" i="1" dirty="0"/>
              <a:t> like </a:t>
            </a:r>
            <a:r>
              <a:rPr lang="de-CH" i="1" dirty="0" err="1"/>
              <a:t>to</a:t>
            </a:r>
            <a:r>
              <a:rPr lang="de-CH" i="1" dirty="0"/>
              <a:t> </a:t>
            </a:r>
            <a:r>
              <a:rPr lang="de-CH" i="1" dirty="0" err="1"/>
              <a:t>know</a:t>
            </a:r>
            <a:r>
              <a:rPr lang="de-CH" i="1" dirty="0"/>
              <a:t> </a:t>
            </a:r>
            <a:r>
              <a:rPr lang="de-CH" i="1" dirty="0" err="1"/>
              <a:t>whether</a:t>
            </a:r>
            <a:r>
              <a:rPr lang="de-CH" i="1" dirty="0"/>
              <a:t> </a:t>
            </a:r>
            <a:r>
              <a:rPr lang="de-CH" i="1" dirty="0" err="1"/>
              <a:t>the</a:t>
            </a:r>
            <a:r>
              <a:rPr lang="de-CH" i="1" dirty="0"/>
              <a:t> </a:t>
            </a:r>
            <a:r>
              <a:rPr lang="de-CH" i="1" dirty="0" err="1"/>
              <a:t>conditions</a:t>
            </a:r>
            <a:r>
              <a:rPr lang="de-CH" i="1" dirty="0"/>
              <a:t> </a:t>
            </a:r>
            <a:r>
              <a:rPr lang="de-CH" i="1" dirty="0" err="1"/>
              <a:t>had</a:t>
            </a:r>
            <a:r>
              <a:rPr lang="de-CH" i="1" dirty="0"/>
              <a:t> different </a:t>
            </a:r>
            <a:r>
              <a:rPr lang="de-CH" i="1" dirty="0" err="1"/>
              <a:t>effects</a:t>
            </a:r>
            <a:r>
              <a:rPr lang="de-CH" i="1" dirty="0"/>
              <a:t>»</a:t>
            </a:r>
          </a:p>
          <a:p>
            <a:r>
              <a:rPr lang="de-CH" dirty="0" err="1"/>
              <a:t>You</a:t>
            </a:r>
            <a:r>
              <a:rPr lang="de-CH" dirty="0"/>
              <a:t> </a:t>
            </a:r>
            <a:r>
              <a:rPr lang="de-CH" dirty="0" err="1"/>
              <a:t>should</a:t>
            </a:r>
            <a:r>
              <a:rPr lang="de-CH" dirty="0"/>
              <a:t> </a:t>
            </a:r>
            <a:r>
              <a:rPr lang="de-CH" dirty="0" err="1"/>
              <a:t>have</a:t>
            </a:r>
            <a:r>
              <a:rPr lang="de-CH" dirty="0"/>
              <a:t> </a:t>
            </a:r>
            <a:r>
              <a:rPr lang="de-CH" dirty="0" err="1"/>
              <a:t>assessed</a:t>
            </a:r>
            <a:r>
              <a:rPr lang="de-CH" dirty="0"/>
              <a:t> </a:t>
            </a:r>
            <a:r>
              <a:rPr lang="de-CH" dirty="0" err="1"/>
              <a:t>teacher</a:t>
            </a:r>
            <a:r>
              <a:rPr lang="de-CH" dirty="0"/>
              <a:t>/</a:t>
            </a:r>
            <a:r>
              <a:rPr lang="de-CH" dirty="0" err="1"/>
              <a:t>learner</a:t>
            </a:r>
            <a:r>
              <a:rPr lang="de-CH" dirty="0"/>
              <a:t> </a:t>
            </a:r>
            <a:r>
              <a:rPr lang="de-CH" dirty="0" err="1"/>
              <a:t>background</a:t>
            </a:r>
            <a:r>
              <a:rPr lang="de-CH" dirty="0"/>
              <a:t> variables (-&gt; </a:t>
            </a:r>
            <a:r>
              <a:rPr lang="de-CH" dirty="0" err="1"/>
              <a:t>propensity</a:t>
            </a:r>
            <a:r>
              <a:rPr lang="de-CH" dirty="0"/>
              <a:t> score </a:t>
            </a:r>
            <a:r>
              <a:rPr lang="de-CH" dirty="0" err="1"/>
              <a:t>matching</a:t>
            </a:r>
            <a:r>
              <a:rPr lang="de-CH" dirty="0"/>
              <a:t>)</a:t>
            </a:r>
          </a:p>
          <a:p>
            <a:endParaRPr lang="de-CH" sz="800" dirty="0"/>
          </a:p>
          <a:p>
            <a:r>
              <a:rPr lang="de-CH" i="1" dirty="0"/>
              <a:t>«</a:t>
            </a:r>
            <a:r>
              <a:rPr lang="de-CH" sz="1700" i="1" dirty="0"/>
              <a:t>I </a:t>
            </a:r>
            <a:r>
              <a:rPr lang="de-CH" sz="1700" i="1" dirty="0" err="1"/>
              <a:t>would</a:t>
            </a:r>
            <a:r>
              <a:rPr lang="de-CH" sz="1700" i="1" dirty="0"/>
              <a:t> like </a:t>
            </a:r>
            <a:r>
              <a:rPr lang="de-CH" sz="1700" i="1" dirty="0" err="1"/>
              <a:t>to</a:t>
            </a:r>
            <a:r>
              <a:rPr lang="de-CH" sz="1700" i="1" dirty="0"/>
              <a:t> </a:t>
            </a:r>
            <a:r>
              <a:rPr lang="de-CH" sz="1700" i="1" dirty="0" err="1"/>
              <a:t>know</a:t>
            </a:r>
            <a:r>
              <a:rPr lang="de-CH" sz="1700" i="1" dirty="0"/>
              <a:t> </a:t>
            </a:r>
            <a:r>
              <a:rPr lang="de-CH" sz="1700" i="1" dirty="0" err="1"/>
              <a:t>whether</a:t>
            </a:r>
            <a:r>
              <a:rPr lang="de-CH" sz="1700" i="1" dirty="0"/>
              <a:t> </a:t>
            </a:r>
            <a:r>
              <a:rPr lang="de-CH" sz="1700" i="1" dirty="0" err="1"/>
              <a:t>students</a:t>
            </a:r>
            <a:r>
              <a:rPr lang="de-CH" sz="1700" i="1" dirty="0"/>
              <a:t>’ </a:t>
            </a:r>
            <a:r>
              <a:rPr lang="de-CH" sz="1700" i="1" dirty="0" err="1"/>
              <a:t>reading</a:t>
            </a:r>
            <a:r>
              <a:rPr lang="de-CH" sz="1700" i="1" dirty="0"/>
              <a:t> </a:t>
            </a:r>
            <a:r>
              <a:rPr lang="de-CH" sz="1700" i="1" dirty="0" err="1"/>
              <a:t>comprehension</a:t>
            </a:r>
            <a:r>
              <a:rPr lang="de-CH" sz="1700" i="1" dirty="0"/>
              <a:t> </a:t>
            </a:r>
            <a:r>
              <a:rPr lang="de-CH" sz="1700" i="1" dirty="0" err="1"/>
              <a:t>influenced</a:t>
            </a:r>
            <a:r>
              <a:rPr lang="de-CH" sz="1700" i="1" dirty="0"/>
              <a:t> </a:t>
            </a:r>
            <a:r>
              <a:rPr lang="de-CH" sz="1700" i="1" dirty="0" err="1"/>
              <a:t>the</a:t>
            </a:r>
            <a:r>
              <a:rPr lang="de-CH" sz="1700" i="1" dirty="0"/>
              <a:t> </a:t>
            </a:r>
            <a:r>
              <a:rPr lang="de-CH" sz="1700" i="1" dirty="0" err="1"/>
              <a:t>intervention</a:t>
            </a:r>
            <a:r>
              <a:rPr lang="de-CH" sz="1700" i="1" dirty="0"/>
              <a:t> </a:t>
            </a:r>
            <a:r>
              <a:rPr lang="de-CH" sz="1700" i="1" dirty="0" err="1"/>
              <a:t>effect</a:t>
            </a:r>
            <a:r>
              <a:rPr lang="de-CH" sz="1700" i="1" dirty="0"/>
              <a:t>»</a:t>
            </a:r>
          </a:p>
          <a:p>
            <a:r>
              <a:rPr lang="de-CH" dirty="0" err="1"/>
              <a:t>You</a:t>
            </a:r>
            <a:r>
              <a:rPr lang="de-CH" dirty="0"/>
              <a:t> </a:t>
            </a:r>
            <a:r>
              <a:rPr lang="de-CH" dirty="0" err="1"/>
              <a:t>should</a:t>
            </a:r>
            <a:r>
              <a:rPr lang="de-CH" dirty="0"/>
              <a:t> </a:t>
            </a:r>
            <a:r>
              <a:rPr lang="de-CH" dirty="0" err="1"/>
              <a:t>have</a:t>
            </a:r>
            <a:r>
              <a:rPr lang="de-CH" dirty="0"/>
              <a:t> </a:t>
            </a:r>
            <a:r>
              <a:rPr lang="de-CH" dirty="0" err="1"/>
              <a:t>had</a:t>
            </a:r>
            <a:r>
              <a:rPr lang="de-CH" dirty="0"/>
              <a:t> </a:t>
            </a:r>
            <a:r>
              <a:rPr lang="de-CH" dirty="0" err="1"/>
              <a:t>more</a:t>
            </a:r>
            <a:r>
              <a:rPr lang="de-CH" dirty="0"/>
              <a:t> </a:t>
            </a:r>
            <a:r>
              <a:rPr lang="de-CH" dirty="0" err="1"/>
              <a:t>difficult</a:t>
            </a:r>
            <a:r>
              <a:rPr lang="de-CH" dirty="0"/>
              <a:t> </a:t>
            </a:r>
            <a:r>
              <a:rPr lang="de-CH" dirty="0" err="1"/>
              <a:t>transfer</a:t>
            </a:r>
            <a:r>
              <a:rPr lang="de-CH" dirty="0"/>
              <a:t> </a:t>
            </a:r>
            <a:r>
              <a:rPr lang="de-CH" dirty="0" err="1"/>
              <a:t>items</a:t>
            </a:r>
            <a:r>
              <a:rPr lang="de-CH" dirty="0"/>
              <a:t> after </a:t>
            </a:r>
            <a:r>
              <a:rPr lang="de-CH" dirty="0" err="1"/>
              <a:t>the</a:t>
            </a:r>
            <a:r>
              <a:rPr lang="de-CH" dirty="0"/>
              <a:t> </a:t>
            </a:r>
            <a:r>
              <a:rPr lang="de-CH" dirty="0" err="1"/>
              <a:t>intervention</a:t>
            </a:r>
            <a:r>
              <a:rPr lang="de-CH" dirty="0"/>
              <a:t> (-&gt; </a:t>
            </a:r>
            <a:r>
              <a:rPr lang="de-CH" dirty="0" err="1"/>
              <a:t>ceiling</a:t>
            </a:r>
            <a:r>
              <a:rPr lang="de-CH" dirty="0"/>
              <a:t> </a:t>
            </a:r>
            <a:r>
              <a:rPr lang="de-CH" dirty="0" err="1"/>
              <a:t>effects</a:t>
            </a:r>
            <a:r>
              <a:rPr lang="de-CH" dirty="0"/>
              <a:t>)</a:t>
            </a:r>
          </a:p>
          <a:p>
            <a:endParaRPr lang="de-CH" sz="800" dirty="0"/>
          </a:p>
          <a:p>
            <a:r>
              <a:rPr lang="de-CH" i="1" dirty="0"/>
              <a:t>«</a:t>
            </a:r>
            <a:r>
              <a:rPr lang="de-CH" i="1" dirty="0" err="1"/>
              <a:t>We</a:t>
            </a:r>
            <a:r>
              <a:rPr lang="de-CH" i="1" dirty="0"/>
              <a:t> </a:t>
            </a:r>
            <a:r>
              <a:rPr lang="de-CH" i="1" dirty="0" err="1"/>
              <a:t>have</a:t>
            </a:r>
            <a:r>
              <a:rPr lang="de-CH" i="1" dirty="0"/>
              <a:t> </a:t>
            </a:r>
            <a:r>
              <a:rPr lang="de-CH" i="1" dirty="0" err="1"/>
              <a:t>carefully</a:t>
            </a:r>
            <a:r>
              <a:rPr lang="de-CH" i="1" dirty="0"/>
              <a:t> </a:t>
            </a:r>
            <a:r>
              <a:rPr lang="de-CH" i="1" dirty="0" err="1"/>
              <a:t>coded</a:t>
            </a:r>
            <a:r>
              <a:rPr lang="de-CH" i="1" dirty="0"/>
              <a:t> </a:t>
            </a:r>
            <a:r>
              <a:rPr lang="de-CH" i="1" dirty="0" err="1"/>
              <a:t>videographed</a:t>
            </a:r>
            <a:r>
              <a:rPr lang="de-CH" i="1" dirty="0"/>
              <a:t> </a:t>
            </a:r>
            <a:r>
              <a:rPr lang="de-CH" i="1" dirty="0" err="1"/>
              <a:t>data</a:t>
            </a:r>
            <a:r>
              <a:rPr lang="de-CH" i="1" dirty="0"/>
              <a:t> of </a:t>
            </a:r>
            <a:r>
              <a:rPr lang="de-CH" i="1" dirty="0" err="1"/>
              <a:t>the</a:t>
            </a:r>
            <a:r>
              <a:rPr lang="de-CH" i="1" dirty="0"/>
              <a:t> </a:t>
            </a:r>
            <a:r>
              <a:rPr lang="de-CH" i="1" dirty="0" err="1"/>
              <a:t>teachers</a:t>
            </a:r>
            <a:r>
              <a:rPr lang="de-CH" i="1" dirty="0"/>
              <a:t>, but </a:t>
            </a:r>
            <a:r>
              <a:rPr lang="de-CH" i="1" dirty="0" err="1"/>
              <a:t>we</a:t>
            </a:r>
            <a:r>
              <a:rPr lang="de-CH" i="1" dirty="0"/>
              <a:t> </a:t>
            </a:r>
            <a:r>
              <a:rPr lang="de-CH" i="1" dirty="0" err="1"/>
              <a:t>cannot</a:t>
            </a:r>
            <a:r>
              <a:rPr lang="de-CH" i="1" dirty="0"/>
              <a:t> find </a:t>
            </a:r>
            <a:r>
              <a:rPr lang="de-CH" i="1" dirty="0" err="1"/>
              <a:t>effects</a:t>
            </a:r>
            <a:r>
              <a:rPr lang="de-CH" i="1" dirty="0"/>
              <a:t>»</a:t>
            </a:r>
          </a:p>
          <a:p>
            <a:r>
              <a:rPr lang="de-CH" dirty="0" err="1"/>
              <a:t>You</a:t>
            </a:r>
            <a:r>
              <a:rPr lang="de-CH" dirty="0"/>
              <a:t> </a:t>
            </a:r>
            <a:r>
              <a:rPr lang="de-CH" dirty="0" err="1"/>
              <a:t>should</a:t>
            </a:r>
            <a:r>
              <a:rPr lang="de-CH" dirty="0"/>
              <a:t> </a:t>
            </a:r>
            <a:r>
              <a:rPr lang="de-CH" dirty="0" err="1"/>
              <a:t>have</a:t>
            </a:r>
            <a:r>
              <a:rPr lang="de-CH" dirty="0"/>
              <a:t> </a:t>
            </a:r>
            <a:r>
              <a:rPr lang="de-CH" dirty="0" err="1"/>
              <a:t>had</a:t>
            </a:r>
            <a:r>
              <a:rPr lang="de-CH" dirty="0"/>
              <a:t> at least 30 </a:t>
            </a:r>
            <a:r>
              <a:rPr lang="de-CH" dirty="0" err="1"/>
              <a:t>teachers</a:t>
            </a:r>
            <a:r>
              <a:rPr lang="de-CH" dirty="0"/>
              <a:t> in </a:t>
            </a:r>
            <a:r>
              <a:rPr lang="de-CH" dirty="0" err="1"/>
              <a:t>each</a:t>
            </a:r>
            <a:r>
              <a:rPr lang="de-CH" dirty="0"/>
              <a:t> </a:t>
            </a:r>
            <a:r>
              <a:rPr lang="de-CH" dirty="0" err="1"/>
              <a:t>study</a:t>
            </a:r>
            <a:r>
              <a:rPr lang="de-CH" dirty="0"/>
              <a:t> </a:t>
            </a:r>
            <a:r>
              <a:rPr lang="de-CH" dirty="0" err="1"/>
              <a:t>condition</a:t>
            </a:r>
            <a:r>
              <a:rPr lang="de-CH" dirty="0"/>
              <a:t> (-&gt; power </a:t>
            </a:r>
            <a:r>
              <a:rPr lang="de-CH" dirty="0" err="1"/>
              <a:t>issue</a:t>
            </a:r>
            <a:r>
              <a:rPr lang="de-CH" dirty="0"/>
              <a:t>)</a:t>
            </a:r>
          </a:p>
        </p:txBody>
      </p:sp>
      <p:sp>
        <p:nvSpPr>
          <p:cNvPr id="6" name="Rechteck 5">
            <a:extLst>
              <a:ext uri="{FF2B5EF4-FFF2-40B4-BE49-F238E27FC236}">
                <a16:creationId xmlns:a16="http://schemas.microsoft.com/office/drawing/2014/main" id="{4BC08124-8474-4980-B170-DE270C1D8AB0}"/>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a:extLst>
              <a:ext uri="{FF2B5EF4-FFF2-40B4-BE49-F238E27FC236}">
                <a16:creationId xmlns:a16="http://schemas.microsoft.com/office/drawing/2014/main" id="{6E8AEC23-C857-4BF9-993D-1940F90781E7}"/>
              </a:ext>
            </a:extLst>
          </p:cNvPr>
          <p:cNvPicPr>
            <a:picLocks noChangeAspect="1"/>
          </p:cNvPicPr>
          <p:nvPr/>
        </p:nvPicPr>
        <p:blipFill>
          <a:blip r:embed="rId3"/>
          <a:stretch>
            <a:fillRect/>
          </a:stretch>
        </p:blipFill>
        <p:spPr>
          <a:xfrm>
            <a:off x="2652224" y="-861927"/>
            <a:ext cx="6408025" cy="3522691"/>
          </a:xfrm>
          <a:prstGeom prst="rect">
            <a:avLst/>
          </a:prstGeom>
        </p:spPr>
      </p:pic>
    </p:spTree>
    <p:extLst>
      <p:ext uri="{BB962C8B-B14F-4D97-AF65-F5344CB8AC3E}">
        <p14:creationId xmlns:p14="http://schemas.microsoft.com/office/powerpoint/2010/main" val="218554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1577752" y="-1460407"/>
          <a:ext cx="9036496" cy="4984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D73300DC-6F81-4257-9104-8FC6944C3589}" type="slidenum">
              <a:rPr lang="de-CH" smtClean="0"/>
              <a:pPr/>
              <a:t>15</a:t>
            </a:fld>
            <a:endParaRPr lang="de-CH"/>
          </a:p>
        </p:txBody>
      </p:sp>
      <p:sp>
        <p:nvSpPr>
          <p:cNvPr id="10" name="TextBox 9"/>
          <p:cNvSpPr txBox="1"/>
          <p:nvPr/>
        </p:nvSpPr>
        <p:spPr>
          <a:xfrm>
            <a:off x="5920176" y="2509294"/>
            <a:ext cx="2367879"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Statistics</a:t>
            </a:r>
          </a:p>
        </p:txBody>
      </p:sp>
      <p:sp>
        <p:nvSpPr>
          <p:cNvPr id="2" name="Left Brace 1"/>
          <p:cNvSpPr/>
          <p:nvPr/>
        </p:nvSpPr>
        <p:spPr>
          <a:xfrm rot="16200000">
            <a:off x="6600059" y="993666"/>
            <a:ext cx="1008112" cy="216023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de-CH"/>
          </a:p>
        </p:txBody>
      </p:sp>
      <p:sp>
        <p:nvSpPr>
          <p:cNvPr id="4" name="TextBox 3"/>
          <p:cNvSpPr txBox="1"/>
          <p:nvPr/>
        </p:nvSpPr>
        <p:spPr>
          <a:xfrm>
            <a:off x="6559219" y="504464"/>
            <a:ext cx="2376264" cy="2646878"/>
          </a:xfrm>
          <a:prstGeom prst="rect">
            <a:avLst/>
          </a:prstGeom>
          <a:noFill/>
        </p:spPr>
        <p:txBody>
          <a:bodyPr wrap="square" rtlCol="0">
            <a:spAutoFit/>
          </a:bodyPr>
          <a:lstStyle/>
          <a:p>
            <a:r>
              <a:rPr lang="de-CH" sz="16600">
                <a:solidFill>
                  <a:srgbClr val="FF0000"/>
                </a:solidFill>
              </a:rPr>
              <a:t>x</a:t>
            </a:r>
          </a:p>
        </p:txBody>
      </p:sp>
      <p:sp>
        <p:nvSpPr>
          <p:cNvPr id="8" name="Rechteck 7">
            <a:extLst>
              <a:ext uri="{FF2B5EF4-FFF2-40B4-BE49-F238E27FC236}">
                <a16:creationId xmlns:a16="http://schemas.microsoft.com/office/drawing/2014/main" id="{CC275353-7B0F-4040-B012-098D74E1E3FA}"/>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221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nvGraphicFramePr>
        <p:xfrm>
          <a:off x="1577752" y="-1460407"/>
          <a:ext cx="9036496" cy="4984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D73300DC-6F81-4257-9104-8FC6944C3589}" type="slidenum">
              <a:rPr lang="de-CH" smtClean="0"/>
              <a:pPr/>
              <a:t>16</a:t>
            </a:fld>
            <a:endParaRPr lang="de-CH"/>
          </a:p>
        </p:txBody>
      </p:sp>
      <p:sp>
        <p:nvSpPr>
          <p:cNvPr id="10" name="TextBox 9"/>
          <p:cNvSpPr txBox="1"/>
          <p:nvPr/>
        </p:nvSpPr>
        <p:spPr>
          <a:xfrm>
            <a:off x="2927648" y="2496882"/>
            <a:ext cx="6264695" cy="923330"/>
          </a:xfrm>
          <a:prstGeom prst="rect">
            <a:avLst/>
          </a:prstGeom>
          <a:noFill/>
        </p:spPr>
        <p:txBody>
          <a:bodyPr wrap="square" rtlCol="0">
            <a:spAutoFit/>
          </a:bodyPr>
          <a:lstStyle/>
          <a:p>
            <a:pPr algn="ctr"/>
            <a:r>
              <a:rPr lang="de-CH" dirty="0" err="1">
                <a:latin typeface="Arial" panose="020B0604020202020204" pitchFamily="34" charset="0"/>
                <a:cs typeface="Arial" panose="020B0604020202020204" pitchFamily="34" charset="0"/>
              </a:rPr>
              <a:t>Statistics</a:t>
            </a:r>
            <a:endParaRPr lang="de-CH" dirty="0">
              <a:latin typeface="Arial" panose="020B0604020202020204" pitchFamily="34" charset="0"/>
              <a:cs typeface="Arial" panose="020B0604020202020204" pitchFamily="34" charset="0"/>
            </a:endParaRPr>
          </a:p>
          <a:p>
            <a:pPr algn="ctr"/>
            <a:endParaRPr lang="de-CH" dirty="0">
              <a:latin typeface="Arial" panose="020B0604020202020204" pitchFamily="34" charset="0"/>
              <a:cs typeface="Arial" panose="020B0604020202020204" pitchFamily="34" charset="0"/>
            </a:endParaRPr>
          </a:p>
          <a:p>
            <a:pPr algn="ctr"/>
            <a:r>
              <a:rPr lang="de-CH" dirty="0" err="1">
                <a:latin typeface="Arial" panose="020B0604020202020204" pitchFamily="34" charset="0"/>
                <a:cs typeface="Arial" panose="020B0604020202020204" pitchFamily="34" charset="0"/>
              </a:rPr>
              <a:t>Stats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part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of</a:t>
            </a:r>
            <a:r>
              <a:rPr lang="de-CH" dirty="0">
                <a:latin typeface="Arial" panose="020B0604020202020204" pitchFamily="34" charset="0"/>
                <a:cs typeface="Arial" panose="020B0604020202020204" pitchFamily="34" charset="0"/>
              </a:rPr>
              <a:t> </a:t>
            </a:r>
            <a:r>
              <a:rPr lang="de-CH" b="1" dirty="0">
                <a:latin typeface="Arial" panose="020B0604020202020204" pitchFamily="34" charset="0"/>
                <a:cs typeface="Arial" panose="020B0604020202020204" pitchFamily="34" charset="0"/>
              </a:rPr>
              <a:t>design</a:t>
            </a:r>
            <a:r>
              <a:rPr lang="de-CH" dirty="0">
                <a:latin typeface="Arial" panose="020B0604020202020204" pitchFamily="34" charset="0"/>
                <a:cs typeface="Arial" panose="020B0604020202020204" pitchFamily="34" charset="0"/>
              </a:rPr>
              <a:t>, </a:t>
            </a:r>
            <a:r>
              <a:rPr lang="de-CH" b="1" dirty="0" err="1">
                <a:latin typeface="Arial" panose="020B0604020202020204" pitchFamily="34" charset="0"/>
                <a:cs typeface="Arial" panose="020B0604020202020204" pitchFamily="34" charset="0"/>
              </a:rPr>
              <a:t>piloting</a:t>
            </a:r>
            <a:r>
              <a:rPr lang="de-CH" b="1" dirty="0">
                <a:latin typeface="Arial" panose="020B0604020202020204" pitchFamily="34" charset="0"/>
                <a:cs typeface="Arial" panose="020B0604020202020204" pitchFamily="34" charset="0"/>
              </a:rPr>
              <a:t>, </a:t>
            </a:r>
            <a:r>
              <a:rPr lang="de-CH" dirty="0">
                <a:latin typeface="Arial" panose="020B0604020202020204" pitchFamily="34" charset="0"/>
                <a:cs typeface="Arial" panose="020B0604020202020204" pitchFamily="34" charset="0"/>
              </a:rPr>
              <a:t>and </a:t>
            </a:r>
            <a:r>
              <a:rPr lang="de-CH" dirty="0" err="1">
                <a:latin typeface="Arial" panose="020B0604020202020204" pitchFamily="34" charset="0"/>
                <a:cs typeface="Arial" panose="020B0604020202020204" pitchFamily="34" charset="0"/>
              </a:rPr>
              <a:t>it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affects</a:t>
            </a:r>
            <a:r>
              <a:rPr lang="de-CH" b="1" dirty="0">
                <a:latin typeface="Arial" panose="020B0604020202020204" pitchFamily="34" charset="0"/>
                <a:cs typeface="Arial" panose="020B0604020202020204" pitchFamily="34" charset="0"/>
              </a:rPr>
              <a:t> </a:t>
            </a:r>
            <a:r>
              <a:rPr lang="de-CH" b="1" dirty="0" err="1">
                <a:latin typeface="Arial" panose="020B0604020202020204" pitchFamily="34" charset="0"/>
                <a:cs typeface="Arial" panose="020B0604020202020204" pitchFamily="34" charset="0"/>
              </a:rPr>
              <a:t>inferences</a:t>
            </a:r>
            <a:endParaRPr lang="de-CH" b="1" dirty="0">
              <a:latin typeface="Arial" panose="020B0604020202020204" pitchFamily="34" charset="0"/>
              <a:cs typeface="Arial" panose="020B0604020202020204" pitchFamily="34" charset="0"/>
            </a:endParaRPr>
          </a:p>
        </p:txBody>
      </p:sp>
      <p:sp>
        <p:nvSpPr>
          <p:cNvPr id="2" name="Left Brace 1"/>
          <p:cNvSpPr/>
          <p:nvPr/>
        </p:nvSpPr>
        <p:spPr>
          <a:xfrm rot="16200000">
            <a:off x="5591947" y="-2390712"/>
            <a:ext cx="1008112" cy="892899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de-CH"/>
          </a:p>
        </p:txBody>
      </p:sp>
      <p:sp>
        <p:nvSpPr>
          <p:cNvPr id="4" name="TextBox 3"/>
          <p:cNvSpPr txBox="1"/>
          <p:nvPr/>
        </p:nvSpPr>
        <p:spPr>
          <a:xfrm>
            <a:off x="4703037" y="1900915"/>
            <a:ext cx="648072" cy="1569660"/>
          </a:xfrm>
          <a:prstGeom prst="rect">
            <a:avLst/>
          </a:prstGeom>
          <a:noFill/>
        </p:spPr>
        <p:txBody>
          <a:bodyPr wrap="square" rtlCol="0">
            <a:spAutoFit/>
          </a:bodyPr>
          <a:lstStyle/>
          <a:p>
            <a:r>
              <a:rPr lang="de-CH" sz="9600" dirty="0">
                <a:solidFill>
                  <a:srgbClr val="00B050"/>
                </a:solidFill>
                <a:sym typeface="Wingdings" panose="05000000000000000000" pitchFamily="2" charset="2"/>
              </a:rPr>
              <a:t></a:t>
            </a:r>
            <a:endParaRPr lang="de-CH" sz="9600" dirty="0">
              <a:solidFill>
                <a:srgbClr val="00B050"/>
              </a:solidFill>
            </a:endParaRPr>
          </a:p>
        </p:txBody>
      </p:sp>
      <p:sp>
        <p:nvSpPr>
          <p:cNvPr id="8" name="Rechteck 7">
            <a:extLst>
              <a:ext uri="{FF2B5EF4-FFF2-40B4-BE49-F238E27FC236}">
                <a16:creationId xmlns:a16="http://schemas.microsoft.com/office/drawing/2014/main" id="{CF6B58A7-FB63-494E-95E2-EEAD7682D59A}"/>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9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srgbClr val="FF0000"/>
                </a:solidFill>
                <a:latin typeface="Arial" panose="020B0604020202020204" pitchFamily="34" charset="0"/>
                <a:cs typeface="Arial" panose="020B0604020202020204" pitchFamily="34" charset="0"/>
              </a:rPr>
              <a:t>Statistics comes after data collection                                               </a:t>
            </a:r>
            <a:r>
              <a:rPr lang="en-US" sz="2200" b="1" i="1">
                <a:solidFill>
                  <a:prstClr val="white"/>
                </a:solidFill>
                <a:latin typeface="Arial" panose="020B0604020202020204" pitchFamily="34" charset="0"/>
                <a:cs typeface="Arial" panose="020B0604020202020204" pitchFamily="34" charset="0"/>
              </a:rPr>
              <a:t>“Now I have my data, let’s look for a model and analyze!”</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lumMod val="50000"/>
                </a:prstClr>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17</a:t>
            </a:fld>
            <a:endParaRPr lang="de-CH">
              <a:solidFill>
                <a:prstClr val="black">
                  <a:tint val="75000"/>
                </a:prstClr>
              </a:solidFill>
            </a:endParaRPr>
          </a:p>
        </p:txBody>
      </p:sp>
      <p:pic>
        <p:nvPicPr>
          <p:cNvPr id="6" name="Grafik 5">
            <a:extLst>
              <a:ext uri="{FF2B5EF4-FFF2-40B4-BE49-F238E27FC236}">
                <a16:creationId xmlns:a16="http://schemas.microsoft.com/office/drawing/2014/main" id="{4A4EAECE-A543-4CEE-9572-D3B7845A1DCE}"/>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2753972C-FF55-46AE-8442-C1D23CFED39C}"/>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838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832092"/>
          </a:xfrm>
          <a:prstGeom prst="rect">
            <a:avLst/>
          </a:prstGeom>
          <a:noFill/>
        </p:spPr>
        <p:txBody>
          <a:bodyPr wrap="square" rtlCol="0">
            <a:spAutoFit/>
          </a:bodyPr>
          <a:lstStyle/>
          <a:p>
            <a:pPr marL="514350" indent="-514350">
              <a:buFontTx/>
              <a:buAutoNum type="romanUcParenR"/>
              <a:defRPr/>
            </a:pPr>
            <a:r>
              <a:rPr lang="en-US" sz="2200" b="1">
                <a:solidFill>
                  <a:srgbClr val="00B050"/>
                </a:solidFill>
                <a:latin typeface="Arial" panose="020B0604020202020204" pitchFamily="34" charset="0"/>
                <a:cs typeface="Arial" panose="020B0604020202020204" pitchFamily="34" charset="0"/>
              </a:rPr>
              <a:t>Statistics comes before data collection                                               </a:t>
            </a:r>
            <a:r>
              <a:rPr lang="en-US" sz="2200" b="1" i="1">
                <a:solidFill>
                  <a:prstClr val="white"/>
                </a:solidFill>
                <a:latin typeface="Arial" panose="020B0604020202020204" pitchFamily="34" charset="0"/>
                <a:cs typeface="Arial" panose="020B0604020202020204" pitchFamily="34" charset="0"/>
              </a:rPr>
              <a:t>“Now I have a good research question, let’s think through the study design and analyses!”</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lumMod val="50000"/>
                </a:prstClr>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18</a:t>
            </a:fld>
            <a:endParaRPr lang="de-CH">
              <a:solidFill>
                <a:prstClr val="black">
                  <a:tint val="75000"/>
                </a:prstClr>
              </a:solidFill>
            </a:endParaRPr>
          </a:p>
        </p:txBody>
      </p:sp>
      <p:pic>
        <p:nvPicPr>
          <p:cNvPr id="6" name="Grafik 5">
            <a:extLst>
              <a:ext uri="{FF2B5EF4-FFF2-40B4-BE49-F238E27FC236}">
                <a16:creationId xmlns:a16="http://schemas.microsoft.com/office/drawing/2014/main" id="{644175DC-8EBE-4574-94FC-44BBCAB89631}"/>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ABFE0EFE-7120-41C3-A68D-F0D5CD371E25}"/>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931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chemeClr val="accent6">
                    <a:lumMod val="75000"/>
                  </a:schemeClr>
                </a:solidFill>
                <a:latin typeface="Arial" panose="020B0604020202020204" pitchFamily="34" charset="0"/>
                <a:cs typeface="Arial" panose="020B0604020202020204" pitchFamily="34" charset="0"/>
              </a:rPr>
              <a:t>30 participants per condition are great                                        </a:t>
            </a:r>
            <a:r>
              <a:rPr lang="en-US" sz="2200" b="1" i="1">
                <a:solidFill>
                  <a:schemeClr val="bg1"/>
                </a:solidFill>
                <a:latin typeface="Arial" panose="020B0604020202020204" pitchFamily="34" charset="0"/>
                <a:cs typeface="Arial" panose="020B0604020202020204" pitchFamily="34" charset="0"/>
              </a:rPr>
              <a:t>“Let’s aim at 20-30 people in each group, that will be fine!”</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19</a:t>
            </a:fld>
            <a:endParaRPr lang="de-CH">
              <a:solidFill>
                <a:prstClr val="black">
                  <a:tint val="75000"/>
                </a:prstClr>
              </a:solidFill>
            </a:endParaRPr>
          </a:p>
        </p:txBody>
      </p:sp>
      <p:pic>
        <p:nvPicPr>
          <p:cNvPr id="6" name="Grafik 5">
            <a:extLst>
              <a:ext uri="{FF2B5EF4-FFF2-40B4-BE49-F238E27FC236}">
                <a16:creationId xmlns:a16="http://schemas.microsoft.com/office/drawing/2014/main" id="{3F10B338-855A-40C4-ADD9-BB06AC973F4C}"/>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7E53E13D-2B38-4460-993A-DBF433517EAF}"/>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884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2</a:t>
            </a:fld>
            <a:endParaRPr lang="de-CH"/>
          </a:p>
        </p:txBody>
      </p:sp>
      <p:sp>
        <p:nvSpPr>
          <p:cNvPr id="4" name="TextBox 3"/>
          <p:cNvSpPr txBox="1"/>
          <p:nvPr/>
        </p:nvSpPr>
        <p:spPr>
          <a:xfrm>
            <a:off x="3046853" y="404665"/>
            <a:ext cx="5976664" cy="1569660"/>
          </a:xfrm>
          <a:prstGeom prst="rect">
            <a:avLst/>
          </a:prstGeom>
          <a:noFill/>
        </p:spPr>
        <p:txBody>
          <a:bodyPr wrap="square" rtlCol="0">
            <a:spAutoFit/>
          </a:bodyPr>
          <a:lstStyle/>
          <a:p>
            <a:pPr algn="ctr"/>
            <a:r>
              <a:rPr lang="de-CH" sz="2400" b="1" dirty="0">
                <a:latin typeface="Arial" panose="020B0604020202020204" pitchFamily="34" charset="0"/>
                <a:cs typeface="Arial" panose="020B0604020202020204" pitchFamily="34" charset="0"/>
              </a:rPr>
              <a:t>A </a:t>
            </a:r>
            <a:r>
              <a:rPr lang="de-CH" sz="2400" b="1" dirty="0" err="1">
                <a:latin typeface="Arial" panose="020B0604020202020204" pitchFamily="34" charset="0"/>
                <a:cs typeface="Arial" panose="020B0604020202020204" pitchFamily="34" charset="0"/>
              </a:rPr>
              <a:t>typical</a:t>
            </a:r>
            <a:r>
              <a:rPr lang="de-CH" sz="2400" b="1" dirty="0">
                <a:latin typeface="Arial" panose="020B0604020202020204" pitchFamily="34" charset="0"/>
                <a:cs typeface="Arial" panose="020B0604020202020204" pitchFamily="34" charset="0"/>
              </a:rPr>
              <a:t> </a:t>
            </a:r>
            <a:r>
              <a:rPr lang="de-CH" sz="2400" b="1" dirty="0" err="1">
                <a:latin typeface="Arial" panose="020B0604020202020204" pitchFamily="34" charset="0"/>
                <a:cs typeface="Arial" panose="020B0604020202020204" pitchFamily="34" charset="0"/>
              </a:rPr>
              <a:t>study</a:t>
            </a:r>
            <a:r>
              <a:rPr lang="de-CH" sz="2400" b="1" dirty="0">
                <a:latin typeface="Arial" panose="020B0604020202020204" pitchFamily="34" charset="0"/>
                <a:cs typeface="Arial" panose="020B0604020202020204" pitchFamily="34" charset="0"/>
              </a:rPr>
              <a:t> on </a:t>
            </a:r>
            <a:r>
              <a:rPr lang="de-CH" sz="2400" b="1" dirty="0" err="1">
                <a:latin typeface="Arial" panose="020B0604020202020204" pitchFamily="34" charset="0"/>
                <a:cs typeface="Arial" panose="020B0604020202020204" pitchFamily="34" charset="0"/>
              </a:rPr>
              <a:t>conceptual</a:t>
            </a:r>
            <a:r>
              <a:rPr lang="de-CH" sz="2400" b="1" dirty="0">
                <a:latin typeface="Arial" panose="020B0604020202020204" pitchFamily="34" charset="0"/>
                <a:cs typeface="Arial" panose="020B0604020202020204" pitchFamily="34" charset="0"/>
              </a:rPr>
              <a:t> </a:t>
            </a:r>
            <a:r>
              <a:rPr lang="de-CH" sz="2400" b="1" dirty="0" err="1">
                <a:latin typeface="Arial" panose="020B0604020202020204" pitchFamily="34" charset="0"/>
                <a:cs typeface="Arial" panose="020B0604020202020204" pitchFamily="34" charset="0"/>
              </a:rPr>
              <a:t>change</a:t>
            </a:r>
            <a:r>
              <a:rPr lang="de-CH" sz="2400" b="1" dirty="0">
                <a:latin typeface="Arial" panose="020B0604020202020204" pitchFamily="34" charset="0"/>
                <a:cs typeface="Arial" panose="020B0604020202020204" pitchFamily="34" charset="0"/>
              </a:rPr>
              <a:t>:</a:t>
            </a:r>
          </a:p>
          <a:p>
            <a:pPr algn="ctr"/>
            <a:r>
              <a:rPr lang="de-CH" sz="2400" b="1" dirty="0">
                <a:latin typeface="Arial" panose="020B0604020202020204" pitchFamily="34" charset="0"/>
                <a:cs typeface="Arial" panose="020B0604020202020204" pitchFamily="34" charset="0"/>
              </a:rPr>
              <a:t>(Quasi-) Experimental </a:t>
            </a:r>
            <a:r>
              <a:rPr lang="de-CH" sz="2400" b="1" dirty="0" err="1">
                <a:latin typeface="Arial" panose="020B0604020202020204" pitchFamily="34" charset="0"/>
                <a:cs typeface="Arial" panose="020B0604020202020204" pitchFamily="34" charset="0"/>
              </a:rPr>
              <a:t>Pre</a:t>
            </a:r>
            <a:r>
              <a:rPr lang="de-CH" sz="2400" b="1" dirty="0">
                <a:latin typeface="Arial" panose="020B0604020202020204" pitchFamily="34" charset="0"/>
                <a:cs typeface="Arial" panose="020B0604020202020204" pitchFamily="34" charset="0"/>
              </a:rPr>
              <a:t> – Post – (Follow-</a:t>
            </a:r>
            <a:r>
              <a:rPr lang="de-CH" sz="2400" b="1" dirty="0" err="1">
                <a:latin typeface="Arial" panose="020B0604020202020204" pitchFamily="34" charset="0"/>
                <a:cs typeface="Arial" panose="020B0604020202020204" pitchFamily="34" charset="0"/>
              </a:rPr>
              <a:t>up</a:t>
            </a:r>
            <a:r>
              <a:rPr lang="de-CH" sz="2400" b="1" dirty="0">
                <a:latin typeface="Arial" panose="020B0604020202020204" pitchFamily="34" charset="0"/>
                <a:cs typeface="Arial" panose="020B0604020202020204" pitchFamily="34" charset="0"/>
              </a:rPr>
              <a:t> -) Intervention – Control Design</a:t>
            </a:r>
            <a:endParaRPr lang="de-CH" sz="2400" dirty="0">
              <a:latin typeface="Arial" panose="020B0604020202020204" pitchFamily="34" charset="0"/>
              <a:cs typeface="Arial" panose="020B0604020202020204" pitchFamily="34" charset="0"/>
            </a:endParaRPr>
          </a:p>
        </p:txBody>
      </p:sp>
      <p:sp>
        <p:nvSpPr>
          <p:cNvPr id="5" name="Rectangle 4"/>
          <p:cNvSpPr/>
          <p:nvPr/>
        </p:nvSpPr>
        <p:spPr>
          <a:xfrm>
            <a:off x="2434785" y="4941168"/>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6" name="Rectangle 5"/>
          <p:cNvSpPr/>
          <p:nvPr/>
        </p:nvSpPr>
        <p:spPr>
          <a:xfrm>
            <a:off x="5099081" y="4941168"/>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cxnSp>
        <p:nvCxnSpPr>
          <p:cNvPr id="9" name="Straight Arrow Connector 8"/>
          <p:cNvCxnSpPr>
            <a:stCxn id="5" idx="3"/>
            <a:endCxn id="6" idx="1"/>
          </p:cNvCxnSpPr>
          <p:nvPr/>
        </p:nvCxnSpPr>
        <p:spPr>
          <a:xfrm>
            <a:off x="4306993" y="5517232"/>
            <a:ext cx="79208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038741" y="4098268"/>
            <a:ext cx="5328592" cy="461665"/>
          </a:xfrm>
          <a:prstGeom prst="rect">
            <a:avLst/>
          </a:prstGeom>
          <a:noFill/>
        </p:spPr>
        <p:txBody>
          <a:bodyPr wrap="square" rtlCol="0">
            <a:spAutoFit/>
          </a:bodyPr>
          <a:lstStyle/>
          <a:p>
            <a:pPr algn="ctr"/>
            <a:r>
              <a:rPr lang="de-CH" sz="2400" b="1">
                <a:solidFill>
                  <a:srgbClr val="C00000"/>
                </a:solidFill>
                <a:latin typeface="Arial" panose="020B0604020202020204" pitchFamily="34" charset="0"/>
                <a:cs typeface="Arial" panose="020B0604020202020204" pitchFamily="34" charset="0"/>
              </a:rPr>
              <a:t>Control intervention</a:t>
            </a:r>
            <a:endParaRPr lang="de-CH" sz="2400">
              <a:solidFill>
                <a:srgbClr val="C00000"/>
              </a:solidFill>
              <a:latin typeface="Arial" panose="020B0604020202020204" pitchFamily="34" charset="0"/>
              <a:cs typeface="Arial" panose="020B0604020202020204" pitchFamily="34" charset="0"/>
            </a:endParaRPr>
          </a:p>
        </p:txBody>
      </p:sp>
      <p:cxnSp>
        <p:nvCxnSpPr>
          <p:cNvPr id="14" name="Straight Arrow Connector 13"/>
          <p:cNvCxnSpPr>
            <a:stCxn id="13" idx="2"/>
          </p:cNvCxnSpPr>
          <p:nvPr/>
        </p:nvCxnSpPr>
        <p:spPr>
          <a:xfrm>
            <a:off x="4703037" y="4559932"/>
            <a:ext cx="0" cy="783666"/>
          </a:xfrm>
          <a:prstGeom prst="straightConnector1">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2438068" y="2759733"/>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16" name="Rectangle 15"/>
          <p:cNvSpPr/>
          <p:nvPr/>
        </p:nvSpPr>
        <p:spPr>
          <a:xfrm>
            <a:off x="5102364" y="2759733"/>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cxnSp>
        <p:nvCxnSpPr>
          <p:cNvPr id="20" name="Straight Arrow Connector 19"/>
          <p:cNvCxnSpPr>
            <a:stCxn id="15" idx="3"/>
            <a:endCxn id="16" idx="1"/>
          </p:cNvCxnSpPr>
          <p:nvPr/>
        </p:nvCxnSpPr>
        <p:spPr>
          <a:xfrm>
            <a:off x="4310276" y="3335797"/>
            <a:ext cx="79208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2042024" y="1916833"/>
            <a:ext cx="5328592" cy="461665"/>
          </a:xfrm>
          <a:prstGeom prst="rect">
            <a:avLst/>
          </a:prstGeom>
          <a:noFill/>
        </p:spPr>
        <p:txBody>
          <a:bodyPr wrap="square" rtlCol="0">
            <a:spAutoFit/>
          </a:bodyPr>
          <a:lstStyle/>
          <a:p>
            <a:pPr algn="ctr"/>
            <a:r>
              <a:rPr lang="de-CH" sz="2400" b="1">
                <a:solidFill>
                  <a:srgbClr val="00B050"/>
                </a:solidFill>
                <a:latin typeface="Arial" panose="020B0604020202020204" pitchFamily="34" charset="0"/>
                <a:cs typeface="Arial" panose="020B0604020202020204" pitchFamily="34" charset="0"/>
              </a:rPr>
              <a:t>Experimental intervention</a:t>
            </a:r>
            <a:endParaRPr lang="de-CH" sz="2400">
              <a:solidFill>
                <a:srgbClr val="00B050"/>
              </a:solidFill>
              <a:latin typeface="Arial" panose="020B0604020202020204" pitchFamily="34" charset="0"/>
              <a:cs typeface="Arial" panose="020B0604020202020204" pitchFamily="34" charset="0"/>
            </a:endParaRPr>
          </a:p>
        </p:txBody>
      </p:sp>
      <p:cxnSp>
        <p:nvCxnSpPr>
          <p:cNvPr id="23" name="Straight Arrow Connector 22"/>
          <p:cNvCxnSpPr>
            <a:stCxn id="22" idx="2"/>
          </p:cNvCxnSpPr>
          <p:nvPr/>
        </p:nvCxnSpPr>
        <p:spPr>
          <a:xfrm>
            <a:off x="4706320" y="2378497"/>
            <a:ext cx="0" cy="783666"/>
          </a:xfrm>
          <a:prstGeom prst="straightConnector1">
            <a:avLst/>
          </a:prstGeom>
          <a:ln w="1905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17" name="Rectangle 6">
            <a:extLst>
              <a:ext uri="{FF2B5EF4-FFF2-40B4-BE49-F238E27FC236}">
                <a16:creationId xmlns:a16="http://schemas.microsoft.com/office/drawing/2014/main" id="{AE708690-3072-45E3-AEF5-34AE873ECB6C}"/>
              </a:ext>
            </a:extLst>
          </p:cNvPr>
          <p:cNvSpPr/>
          <p:nvPr/>
        </p:nvSpPr>
        <p:spPr>
          <a:xfrm>
            <a:off x="8494381" y="4947518"/>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Follow-up test</a:t>
            </a:r>
          </a:p>
        </p:txBody>
      </p:sp>
      <p:cxnSp>
        <p:nvCxnSpPr>
          <p:cNvPr id="18" name="Straight Arrow Connector 9">
            <a:extLst>
              <a:ext uri="{FF2B5EF4-FFF2-40B4-BE49-F238E27FC236}">
                <a16:creationId xmlns:a16="http://schemas.microsoft.com/office/drawing/2014/main" id="{747F9831-615C-4C19-91D1-B99CD9D24944}"/>
              </a:ext>
            </a:extLst>
          </p:cNvPr>
          <p:cNvCxnSpPr>
            <a:endCxn id="17" idx="1"/>
          </p:cNvCxnSpPr>
          <p:nvPr/>
        </p:nvCxnSpPr>
        <p:spPr>
          <a:xfrm>
            <a:off x="6968873" y="5523582"/>
            <a:ext cx="152550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6">
            <a:extLst>
              <a:ext uri="{FF2B5EF4-FFF2-40B4-BE49-F238E27FC236}">
                <a16:creationId xmlns:a16="http://schemas.microsoft.com/office/drawing/2014/main" id="{7E7FA9BD-AF41-4542-8E83-ACA8A71BEB31}"/>
              </a:ext>
            </a:extLst>
          </p:cNvPr>
          <p:cNvSpPr txBox="1"/>
          <p:nvPr/>
        </p:nvSpPr>
        <p:spPr>
          <a:xfrm>
            <a:off x="5154197" y="4993238"/>
            <a:ext cx="5328592" cy="461665"/>
          </a:xfrm>
          <a:prstGeom prst="rect">
            <a:avLst/>
          </a:prstGeom>
          <a:noFill/>
        </p:spPr>
        <p:txBody>
          <a:bodyPr wrap="square" rtlCol="0">
            <a:spAutoFit/>
          </a:bodyPr>
          <a:lstStyle/>
          <a:p>
            <a:pPr algn="ctr"/>
            <a:r>
              <a:rPr lang="de-CH" sz="2400" b="1">
                <a:solidFill>
                  <a:srgbClr val="C00000"/>
                </a:solidFill>
                <a:latin typeface="Arial" panose="020B0604020202020204" pitchFamily="34" charset="0"/>
                <a:cs typeface="Arial" panose="020B0604020202020204" pitchFamily="34" charset="0"/>
              </a:rPr>
              <a:t>……..</a:t>
            </a:r>
            <a:endParaRPr lang="de-CH" sz="2400">
              <a:solidFill>
                <a:srgbClr val="C00000"/>
              </a:solidFill>
              <a:latin typeface="Arial" panose="020B0604020202020204" pitchFamily="34" charset="0"/>
              <a:cs typeface="Arial" panose="020B0604020202020204" pitchFamily="34" charset="0"/>
            </a:endParaRPr>
          </a:p>
        </p:txBody>
      </p:sp>
      <p:sp>
        <p:nvSpPr>
          <p:cNvPr id="21" name="TextBox 17">
            <a:extLst>
              <a:ext uri="{FF2B5EF4-FFF2-40B4-BE49-F238E27FC236}">
                <a16:creationId xmlns:a16="http://schemas.microsoft.com/office/drawing/2014/main" id="{3A1BEB68-5567-48C1-8D43-FD7CAA7B6ACA}"/>
              </a:ext>
            </a:extLst>
          </p:cNvPr>
          <p:cNvSpPr txBox="1"/>
          <p:nvPr/>
        </p:nvSpPr>
        <p:spPr>
          <a:xfrm>
            <a:off x="5142767" y="4104617"/>
            <a:ext cx="5328592" cy="461665"/>
          </a:xfrm>
          <a:prstGeom prst="rect">
            <a:avLst/>
          </a:prstGeom>
          <a:noFill/>
        </p:spPr>
        <p:txBody>
          <a:bodyPr wrap="square" rtlCol="0">
            <a:spAutoFit/>
          </a:bodyPr>
          <a:lstStyle/>
          <a:p>
            <a:pPr algn="ctr"/>
            <a:r>
              <a:rPr lang="de-CH" sz="2400" b="1">
                <a:solidFill>
                  <a:srgbClr val="C00000"/>
                </a:solidFill>
                <a:latin typeface="Arial" panose="020B0604020202020204" pitchFamily="34" charset="0"/>
                <a:cs typeface="Arial" panose="020B0604020202020204" pitchFamily="34" charset="0"/>
              </a:rPr>
              <a:t>time</a:t>
            </a:r>
            <a:endParaRPr lang="de-CH" sz="2400">
              <a:solidFill>
                <a:srgbClr val="C00000"/>
              </a:solidFill>
              <a:latin typeface="Arial" panose="020B0604020202020204" pitchFamily="34" charset="0"/>
              <a:cs typeface="Arial" panose="020B0604020202020204" pitchFamily="34" charset="0"/>
            </a:endParaRPr>
          </a:p>
        </p:txBody>
      </p:sp>
      <p:sp>
        <p:nvSpPr>
          <p:cNvPr id="24" name="Rectangle 18">
            <a:extLst>
              <a:ext uri="{FF2B5EF4-FFF2-40B4-BE49-F238E27FC236}">
                <a16:creationId xmlns:a16="http://schemas.microsoft.com/office/drawing/2014/main" id="{9A198453-5597-4EC5-9EEC-C8B8416F4742}"/>
              </a:ext>
            </a:extLst>
          </p:cNvPr>
          <p:cNvSpPr/>
          <p:nvPr/>
        </p:nvSpPr>
        <p:spPr>
          <a:xfrm>
            <a:off x="8497664" y="2766083"/>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Follow-up test</a:t>
            </a:r>
          </a:p>
        </p:txBody>
      </p:sp>
      <p:cxnSp>
        <p:nvCxnSpPr>
          <p:cNvPr id="25" name="Straight Arrow Connector 20">
            <a:extLst>
              <a:ext uri="{FF2B5EF4-FFF2-40B4-BE49-F238E27FC236}">
                <a16:creationId xmlns:a16="http://schemas.microsoft.com/office/drawing/2014/main" id="{AE77E5E2-725D-45B1-A2B3-613EDFE59779}"/>
              </a:ext>
            </a:extLst>
          </p:cNvPr>
          <p:cNvCxnSpPr>
            <a:endCxn id="24" idx="1"/>
          </p:cNvCxnSpPr>
          <p:nvPr/>
        </p:nvCxnSpPr>
        <p:spPr>
          <a:xfrm>
            <a:off x="6972156" y="3342147"/>
            <a:ext cx="152550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6" name="TextBox 23">
            <a:extLst>
              <a:ext uri="{FF2B5EF4-FFF2-40B4-BE49-F238E27FC236}">
                <a16:creationId xmlns:a16="http://schemas.microsoft.com/office/drawing/2014/main" id="{6E60DB1D-8AB4-45D8-9181-87F3E144FCF0}"/>
              </a:ext>
            </a:extLst>
          </p:cNvPr>
          <p:cNvSpPr txBox="1"/>
          <p:nvPr/>
        </p:nvSpPr>
        <p:spPr>
          <a:xfrm>
            <a:off x="5157480" y="2811803"/>
            <a:ext cx="5328592" cy="461665"/>
          </a:xfrm>
          <a:prstGeom prst="rect">
            <a:avLst/>
          </a:prstGeom>
          <a:noFill/>
        </p:spPr>
        <p:txBody>
          <a:bodyPr wrap="square" rtlCol="0">
            <a:spAutoFit/>
          </a:bodyPr>
          <a:lstStyle/>
          <a:p>
            <a:pPr algn="ctr"/>
            <a:r>
              <a:rPr lang="de-CH" sz="2400" b="1">
                <a:solidFill>
                  <a:srgbClr val="00B050"/>
                </a:solidFill>
                <a:latin typeface="Arial" panose="020B0604020202020204" pitchFamily="34" charset="0"/>
                <a:cs typeface="Arial" panose="020B0604020202020204" pitchFamily="34" charset="0"/>
              </a:rPr>
              <a:t>……..</a:t>
            </a:r>
            <a:endParaRPr lang="de-CH" sz="2400">
              <a:solidFill>
                <a:srgbClr val="00B050"/>
              </a:solidFill>
              <a:latin typeface="Arial" panose="020B0604020202020204" pitchFamily="34" charset="0"/>
              <a:cs typeface="Arial" panose="020B0604020202020204" pitchFamily="34" charset="0"/>
            </a:endParaRPr>
          </a:p>
        </p:txBody>
      </p:sp>
      <p:sp>
        <p:nvSpPr>
          <p:cNvPr id="27" name="TextBox 24">
            <a:extLst>
              <a:ext uri="{FF2B5EF4-FFF2-40B4-BE49-F238E27FC236}">
                <a16:creationId xmlns:a16="http://schemas.microsoft.com/office/drawing/2014/main" id="{6F5492DA-2816-4325-A7CC-31D785145521}"/>
              </a:ext>
            </a:extLst>
          </p:cNvPr>
          <p:cNvSpPr txBox="1"/>
          <p:nvPr/>
        </p:nvSpPr>
        <p:spPr>
          <a:xfrm>
            <a:off x="5146050" y="1923182"/>
            <a:ext cx="5328592" cy="461665"/>
          </a:xfrm>
          <a:prstGeom prst="rect">
            <a:avLst/>
          </a:prstGeom>
          <a:noFill/>
        </p:spPr>
        <p:txBody>
          <a:bodyPr wrap="square" rtlCol="0">
            <a:spAutoFit/>
          </a:bodyPr>
          <a:lstStyle/>
          <a:p>
            <a:pPr algn="ctr"/>
            <a:r>
              <a:rPr lang="de-CH" sz="2400" b="1">
                <a:solidFill>
                  <a:srgbClr val="00B050"/>
                </a:solidFill>
                <a:latin typeface="Arial" panose="020B0604020202020204" pitchFamily="34" charset="0"/>
                <a:cs typeface="Arial" panose="020B0604020202020204" pitchFamily="34" charset="0"/>
              </a:rPr>
              <a:t>time</a:t>
            </a:r>
            <a:endParaRPr lang="de-CH" sz="2400">
              <a:solidFill>
                <a:srgbClr val="00B050"/>
              </a:solidFill>
              <a:latin typeface="Arial" panose="020B0604020202020204" pitchFamily="34" charset="0"/>
              <a:cs typeface="Arial" panose="020B0604020202020204" pitchFamily="34" charset="0"/>
            </a:endParaRPr>
          </a:p>
        </p:txBody>
      </p:sp>
      <p:sp>
        <p:nvSpPr>
          <p:cNvPr id="28" name="Rechteck 27">
            <a:extLst>
              <a:ext uri="{FF2B5EF4-FFF2-40B4-BE49-F238E27FC236}">
                <a16:creationId xmlns:a16="http://schemas.microsoft.com/office/drawing/2014/main" id="{927E75FF-9848-479B-B3C3-26958011BCD3}"/>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1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13" grpId="0"/>
      <p:bldP spid="15" grpId="0" animBg="1"/>
      <p:bldP spid="16" grpId="0" animBg="1"/>
      <p:bldP spid="22" grpId="0"/>
      <p:bldP spid="17" grpId="0" animBg="1"/>
      <p:bldP spid="19" grpId="0"/>
      <p:bldP spid="21" grpId="0"/>
      <p:bldP spid="24" grpId="0" animBg="1"/>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20</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Why sample size is important</a:t>
            </a:r>
            <a:endParaRPr lang="de-CH" sz="2400">
              <a:latin typeface="Arial" panose="020B0604020202020204" pitchFamily="34" charset="0"/>
              <a:cs typeface="Arial" panose="020B0604020202020204" pitchFamily="34" charset="0"/>
            </a:endParaRPr>
          </a:p>
        </p:txBody>
      </p:sp>
      <p:sp>
        <p:nvSpPr>
          <p:cNvPr id="6" name="Freeform 5"/>
          <p:cNvSpPr/>
          <p:nvPr/>
        </p:nvSpPr>
        <p:spPr>
          <a:xfrm rot="10800000">
            <a:off x="4568376" y="3785801"/>
            <a:ext cx="3169920" cy="1186848"/>
          </a:xfrm>
          <a:custGeom>
            <a:avLst/>
            <a:gdLst>
              <a:gd name="connsiteX0" fmla="*/ 0 w 3169920"/>
              <a:gd name="connsiteY0" fmla="*/ 24141 h 1186848"/>
              <a:gd name="connsiteX1" fmla="*/ 690880 w 3169920"/>
              <a:gd name="connsiteY1" fmla="*/ 44461 h 1186848"/>
              <a:gd name="connsiteX2" fmla="*/ 1056640 w 3169920"/>
              <a:gd name="connsiteY2" fmla="*/ 430541 h 1186848"/>
              <a:gd name="connsiteX3" fmla="*/ 1239520 w 3169920"/>
              <a:gd name="connsiteY3" fmla="*/ 918221 h 1186848"/>
              <a:gd name="connsiteX4" fmla="*/ 1361440 w 3169920"/>
              <a:gd name="connsiteY4" fmla="*/ 1101101 h 1186848"/>
              <a:gd name="connsiteX5" fmla="*/ 1605280 w 3169920"/>
              <a:gd name="connsiteY5" fmla="*/ 1162061 h 1186848"/>
              <a:gd name="connsiteX6" fmla="*/ 1706880 w 3169920"/>
              <a:gd name="connsiteY6" fmla="*/ 1182381 h 1186848"/>
              <a:gd name="connsiteX7" fmla="*/ 2072640 w 3169920"/>
              <a:gd name="connsiteY7" fmla="*/ 1080781 h 1186848"/>
              <a:gd name="connsiteX8" fmla="*/ 2255520 w 3169920"/>
              <a:gd name="connsiteY8" fmla="*/ 796301 h 1186848"/>
              <a:gd name="connsiteX9" fmla="*/ 2418080 w 3169920"/>
              <a:gd name="connsiteY9" fmla="*/ 491501 h 1186848"/>
              <a:gd name="connsiteX10" fmla="*/ 2621280 w 3169920"/>
              <a:gd name="connsiteY10" fmla="*/ 227341 h 1186848"/>
              <a:gd name="connsiteX11" fmla="*/ 3088640 w 3169920"/>
              <a:gd name="connsiteY11" fmla="*/ 105421 h 1186848"/>
              <a:gd name="connsiteX12" fmla="*/ 3169920 w 3169920"/>
              <a:gd name="connsiteY12" fmla="*/ 85101 h 1186848"/>
              <a:gd name="connsiteX13" fmla="*/ 3169920 w 3169920"/>
              <a:gd name="connsiteY13" fmla="*/ 85101 h 118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920" h="1186848">
                <a:moveTo>
                  <a:pt x="0" y="24141"/>
                </a:moveTo>
                <a:cubicBezTo>
                  <a:pt x="257386" y="434"/>
                  <a:pt x="514773" y="-23272"/>
                  <a:pt x="690880" y="44461"/>
                </a:cubicBezTo>
                <a:cubicBezTo>
                  <a:pt x="866987" y="112194"/>
                  <a:pt x="965200" y="284914"/>
                  <a:pt x="1056640" y="430541"/>
                </a:cubicBezTo>
                <a:cubicBezTo>
                  <a:pt x="1148080" y="576168"/>
                  <a:pt x="1188720" y="806461"/>
                  <a:pt x="1239520" y="918221"/>
                </a:cubicBezTo>
                <a:cubicBezTo>
                  <a:pt x="1290320" y="1029981"/>
                  <a:pt x="1300480" y="1060461"/>
                  <a:pt x="1361440" y="1101101"/>
                </a:cubicBezTo>
                <a:cubicBezTo>
                  <a:pt x="1422400" y="1141741"/>
                  <a:pt x="1547707" y="1148514"/>
                  <a:pt x="1605280" y="1162061"/>
                </a:cubicBezTo>
                <a:cubicBezTo>
                  <a:pt x="1662853" y="1175608"/>
                  <a:pt x="1628987" y="1195928"/>
                  <a:pt x="1706880" y="1182381"/>
                </a:cubicBezTo>
                <a:cubicBezTo>
                  <a:pt x="1784773" y="1168834"/>
                  <a:pt x="1981200" y="1145128"/>
                  <a:pt x="2072640" y="1080781"/>
                </a:cubicBezTo>
                <a:cubicBezTo>
                  <a:pt x="2164080" y="1016434"/>
                  <a:pt x="2197947" y="894514"/>
                  <a:pt x="2255520" y="796301"/>
                </a:cubicBezTo>
                <a:cubicBezTo>
                  <a:pt x="2313093" y="698088"/>
                  <a:pt x="2357120" y="586328"/>
                  <a:pt x="2418080" y="491501"/>
                </a:cubicBezTo>
                <a:cubicBezTo>
                  <a:pt x="2479040" y="396674"/>
                  <a:pt x="2509520" y="291688"/>
                  <a:pt x="2621280" y="227341"/>
                </a:cubicBezTo>
                <a:cubicBezTo>
                  <a:pt x="2733040" y="162994"/>
                  <a:pt x="3088640" y="105421"/>
                  <a:pt x="3088640" y="105421"/>
                </a:cubicBezTo>
                <a:lnTo>
                  <a:pt x="3169920" y="85101"/>
                </a:lnTo>
                <a:lnTo>
                  <a:pt x="3169920" y="8510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sp>
        <p:nvSpPr>
          <p:cNvPr id="18" name="TextBox 17"/>
          <p:cNvSpPr txBox="1"/>
          <p:nvPr/>
        </p:nvSpPr>
        <p:spPr>
          <a:xfrm>
            <a:off x="4986194" y="4601453"/>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cxnSp>
        <p:nvCxnSpPr>
          <p:cNvPr id="68" name="Straight Connector 67"/>
          <p:cNvCxnSpPr/>
          <p:nvPr/>
        </p:nvCxnSpPr>
        <p:spPr>
          <a:xfrm>
            <a:off x="4439816" y="5085184"/>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4568376" y="522119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70" name="TextBox 69"/>
          <p:cNvSpPr txBox="1"/>
          <p:nvPr/>
        </p:nvSpPr>
        <p:spPr>
          <a:xfrm>
            <a:off x="4892412" y="522119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71" name="TextBox 70"/>
          <p:cNvSpPr txBox="1"/>
          <p:nvPr/>
        </p:nvSpPr>
        <p:spPr>
          <a:xfrm>
            <a:off x="5206174" y="522107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72" name="TextBox 71"/>
          <p:cNvSpPr txBox="1"/>
          <p:nvPr/>
        </p:nvSpPr>
        <p:spPr>
          <a:xfrm>
            <a:off x="5519936" y="522094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73" name="TextBox 72"/>
          <p:cNvSpPr txBox="1"/>
          <p:nvPr/>
        </p:nvSpPr>
        <p:spPr>
          <a:xfrm>
            <a:off x="5771964" y="522081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74" name="TextBox 73"/>
          <p:cNvSpPr txBox="1"/>
          <p:nvPr/>
        </p:nvSpPr>
        <p:spPr>
          <a:xfrm>
            <a:off x="4298625" y="522081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75" name="TextBox 74"/>
          <p:cNvSpPr txBox="1"/>
          <p:nvPr/>
        </p:nvSpPr>
        <p:spPr>
          <a:xfrm>
            <a:off x="5989164" y="522081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76" name="TextBox 75"/>
          <p:cNvSpPr txBox="1"/>
          <p:nvPr/>
        </p:nvSpPr>
        <p:spPr>
          <a:xfrm>
            <a:off x="6302926" y="522081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77" name="TextBox 76"/>
          <p:cNvSpPr txBox="1"/>
          <p:nvPr/>
        </p:nvSpPr>
        <p:spPr>
          <a:xfrm>
            <a:off x="6602946" y="522068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78" name="TextBox 77"/>
          <p:cNvSpPr txBox="1"/>
          <p:nvPr/>
        </p:nvSpPr>
        <p:spPr>
          <a:xfrm>
            <a:off x="6913160" y="522068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79" name="TextBox 78"/>
          <p:cNvSpPr txBox="1"/>
          <p:nvPr/>
        </p:nvSpPr>
        <p:spPr>
          <a:xfrm>
            <a:off x="7213838" y="522068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cxnSp>
        <p:nvCxnSpPr>
          <p:cNvPr id="80" name="Straight Arrow Connector 79"/>
          <p:cNvCxnSpPr/>
          <p:nvPr/>
        </p:nvCxnSpPr>
        <p:spPr>
          <a:xfrm flipH="1">
            <a:off x="6459497" y="4212347"/>
            <a:ext cx="493124" cy="801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6" idx="2"/>
          </p:cNvCxnSpPr>
          <p:nvPr/>
        </p:nvCxnSpPr>
        <p:spPr>
          <a:xfrm>
            <a:off x="4379812" y="4231514"/>
            <a:ext cx="1603587" cy="818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096001" y="3673268"/>
            <a:ext cx="610059" cy="1299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459498" y="3528474"/>
            <a:ext cx="3452927" cy="646331"/>
          </a:xfrm>
          <a:prstGeom prst="rect">
            <a:avLst/>
          </a:prstGeom>
          <a:noFill/>
        </p:spPr>
        <p:txBody>
          <a:bodyPr wrap="square" rtlCol="0">
            <a:spAutoFit/>
          </a:bodyPr>
          <a:lstStyle/>
          <a:p>
            <a:r>
              <a:rPr lang="de-CH"/>
              <a:t>1. Sample (60 students):</a:t>
            </a:r>
          </a:p>
          <a:p>
            <a:r>
              <a:rPr lang="de-CH" i="1"/>
              <a:t>M</a:t>
            </a:r>
            <a:r>
              <a:rPr lang="de-CH"/>
              <a:t> = 1.02, </a:t>
            </a:r>
            <a:r>
              <a:rPr lang="de-CH" i="1"/>
              <a:t>SD</a:t>
            </a:r>
            <a:r>
              <a:rPr lang="de-CH"/>
              <a:t> = 1.71</a:t>
            </a:r>
          </a:p>
        </p:txBody>
      </p:sp>
      <p:sp>
        <p:nvSpPr>
          <p:cNvPr id="26" name="TextBox 25"/>
          <p:cNvSpPr txBox="1"/>
          <p:nvPr/>
        </p:nvSpPr>
        <p:spPr>
          <a:xfrm>
            <a:off x="3229412" y="3585183"/>
            <a:ext cx="2542553" cy="646331"/>
          </a:xfrm>
          <a:prstGeom prst="rect">
            <a:avLst/>
          </a:prstGeom>
          <a:noFill/>
        </p:spPr>
        <p:txBody>
          <a:bodyPr wrap="square" rtlCol="0">
            <a:spAutoFit/>
          </a:bodyPr>
          <a:lstStyle/>
          <a:p>
            <a:r>
              <a:rPr lang="de-CH"/>
              <a:t>3. Sample (60 students):</a:t>
            </a:r>
          </a:p>
          <a:p>
            <a:r>
              <a:rPr lang="de-CH" i="1"/>
              <a:t>M</a:t>
            </a:r>
            <a:r>
              <a:rPr lang="de-CH"/>
              <a:t> = -.12, </a:t>
            </a:r>
            <a:r>
              <a:rPr lang="de-CH" i="1"/>
              <a:t>SD</a:t>
            </a:r>
            <a:r>
              <a:rPr lang="de-CH"/>
              <a:t> = 1.83</a:t>
            </a:r>
          </a:p>
        </p:txBody>
      </p:sp>
      <p:sp>
        <p:nvSpPr>
          <p:cNvPr id="27" name="TextBox 26"/>
          <p:cNvSpPr txBox="1"/>
          <p:nvPr/>
        </p:nvSpPr>
        <p:spPr>
          <a:xfrm>
            <a:off x="4844454" y="2900143"/>
            <a:ext cx="2619698" cy="646331"/>
          </a:xfrm>
          <a:prstGeom prst="rect">
            <a:avLst/>
          </a:prstGeom>
          <a:noFill/>
        </p:spPr>
        <p:txBody>
          <a:bodyPr wrap="square" rtlCol="0">
            <a:spAutoFit/>
          </a:bodyPr>
          <a:lstStyle/>
          <a:p>
            <a:r>
              <a:rPr lang="de-CH"/>
              <a:t>2. Sample (60 students):</a:t>
            </a:r>
          </a:p>
          <a:p>
            <a:r>
              <a:rPr lang="de-CH" i="1"/>
              <a:t>M</a:t>
            </a:r>
            <a:r>
              <a:rPr lang="de-CH"/>
              <a:t> = 2.05, </a:t>
            </a:r>
            <a:r>
              <a:rPr lang="de-CH" i="1"/>
              <a:t>SD</a:t>
            </a:r>
            <a:r>
              <a:rPr lang="de-CH"/>
              <a:t> = 2.05</a:t>
            </a:r>
          </a:p>
        </p:txBody>
      </p:sp>
      <p:sp>
        <p:nvSpPr>
          <p:cNvPr id="2" name="TextBox 1"/>
          <p:cNvSpPr txBox="1"/>
          <p:nvPr/>
        </p:nvSpPr>
        <p:spPr>
          <a:xfrm>
            <a:off x="3071664" y="1556793"/>
            <a:ext cx="6696744" cy="646331"/>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There is variation between samples – is there a </a:t>
            </a:r>
            <a:r>
              <a:rPr lang="de-CH" i="1">
                <a:latin typeface="Arial" panose="020B0604020202020204" pitchFamily="34" charset="0"/>
                <a:cs typeface="Arial" panose="020B0604020202020204" pitchFamily="34" charset="0"/>
              </a:rPr>
              <a:t>robust trend of learning</a:t>
            </a:r>
            <a:r>
              <a:rPr lang="de-CH">
                <a:latin typeface="Arial" panose="020B0604020202020204" pitchFamily="34" charset="0"/>
                <a:cs typeface="Arial" panose="020B0604020202020204" pitchFamily="34" charset="0"/>
              </a:rPr>
              <a:t>?</a:t>
            </a:r>
          </a:p>
        </p:txBody>
      </p:sp>
      <p:sp>
        <p:nvSpPr>
          <p:cNvPr id="28" name="TextBox 27"/>
          <p:cNvSpPr txBox="1"/>
          <p:nvPr/>
        </p:nvSpPr>
        <p:spPr>
          <a:xfrm>
            <a:off x="3111125" y="2492889"/>
            <a:ext cx="6696744"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Statistical significance test</a:t>
            </a:r>
          </a:p>
        </p:txBody>
      </p:sp>
      <p:cxnSp>
        <p:nvCxnSpPr>
          <p:cNvPr id="8" name="Straight Arrow Connector 7"/>
          <p:cNvCxnSpPr/>
          <p:nvPr/>
        </p:nvCxnSpPr>
        <p:spPr>
          <a:xfrm>
            <a:off x="6059996" y="1989762"/>
            <a:ext cx="0" cy="42761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AC5D536A-613C-4AB2-BA9D-A28F7D60B7BD}"/>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62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21</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Why sample size is important</a:t>
            </a:r>
            <a:endParaRPr lang="de-CH" sz="2400">
              <a:latin typeface="Arial" panose="020B0604020202020204" pitchFamily="34" charset="0"/>
              <a:cs typeface="Arial" panose="020B0604020202020204" pitchFamily="34" charset="0"/>
            </a:endParaRPr>
          </a:p>
        </p:txBody>
      </p:sp>
      <p:sp>
        <p:nvSpPr>
          <p:cNvPr id="26" name="Freeform 25"/>
          <p:cNvSpPr/>
          <p:nvPr/>
        </p:nvSpPr>
        <p:spPr>
          <a:xfrm rot="10800000">
            <a:off x="4568376" y="3785801"/>
            <a:ext cx="3169920" cy="1186848"/>
          </a:xfrm>
          <a:custGeom>
            <a:avLst/>
            <a:gdLst>
              <a:gd name="connsiteX0" fmla="*/ 0 w 3169920"/>
              <a:gd name="connsiteY0" fmla="*/ 24141 h 1186848"/>
              <a:gd name="connsiteX1" fmla="*/ 690880 w 3169920"/>
              <a:gd name="connsiteY1" fmla="*/ 44461 h 1186848"/>
              <a:gd name="connsiteX2" fmla="*/ 1056640 w 3169920"/>
              <a:gd name="connsiteY2" fmla="*/ 430541 h 1186848"/>
              <a:gd name="connsiteX3" fmla="*/ 1239520 w 3169920"/>
              <a:gd name="connsiteY3" fmla="*/ 918221 h 1186848"/>
              <a:gd name="connsiteX4" fmla="*/ 1361440 w 3169920"/>
              <a:gd name="connsiteY4" fmla="*/ 1101101 h 1186848"/>
              <a:gd name="connsiteX5" fmla="*/ 1605280 w 3169920"/>
              <a:gd name="connsiteY5" fmla="*/ 1162061 h 1186848"/>
              <a:gd name="connsiteX6" fmla="*/ 1706880 w 3169920"/>
              <a:gd name="connsiteY6" fmla="*/ 1182381 h 1186848"/>
              <a:gd name="connsiteX7" fmla="*/ 2072640 w 3169920"/>
              <a:gd name="connsiteY7" fmla="*/ 1080781 h 1186848"/>
              <a:gd name="connsiteX8" fmla="*/ 2255520 w 3169920"/>
              <a:gd name="connsiteY8" fmla="*/ 796301 h 1186848"/>
              <a:gd name="connsiteX9" fmla="*/ 2418080 w 3169920"/>
              <a:gd name="connsiteY9" fmla="*/ 491501 h 1186848"/>
              <a:gd name="connsiteX10" fmla="*/ 2621280 w 3169920"/>
              <a:gd name="connsiteY10" fmla="*/ 227341 h 1186848"/>
              <a:gd name="connsiteX11" fmla="*/ 3088640 w 3169920"/>
              <a:gd name="connsiteY11" fmla="*/ 105421 h 1186848"/>
              <a:gd name="connsiteX12" fmla="*/ 3169920 w 3169920"/>
              <a:gd name="connsiteY12" fmla="*/ 85101 h 1186848"/>
              <a:gd name="connsiteX13" fmla="*/ 3169920 w 3169920"/>
              <a:gd name="connsiteY13" fmla="*/ 85101 h 118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920" h="1186848">
                <a:moveTo>
                  <a:pt x="0" y="24141"/>
                </a:moveTo>
                <a:cubicBezTo>
                  <a:pt x="257386" y="434"/>
                  <a:pt x="514773" y="-23272"/>
                  <a:pt x="690880" y="44461"/>
                </a:cubicBezTo>
                <a:cubicBezTo>
                  <a:pt x="866987" y="112194"/>
                  <a:pt x="965200" y="284914"/>
                  <a:pt x="1056640" y="430541"/>
                </a:cubicBezTo>
                <a:cubicBezTo>
                  <a:pt x="1148080" y="576168"/>
                  <a:pt x="1188720" y="806461"/>
                  <a:pt x="1239520" y="918221"/>
                </a:cubicBezTo>
                <a:cubicBezTo>
                  <a:pt x="1290320" y="1029981"/>
                  <a:pt x="1300480" y="1060461"/>
                  <a:pt x="1361440" y="1101101"/>
                </a:cubicBezTo>
                <a:cubicBezTo>
                  <a:pt x="1422400" y="1141741"/>
                  <a:pt x="1547707" y="1148514"/>
                  <a:pt x="1605280" y="1162061"/>
                </a:cubicBezTo>
                <a:cubicBezTo>
                  <a:pt x="1662853" y="1175608"/>
                  <a:pt x="1628987" y="1195928"/>
                  <a:pt x="1706880" y="1182381"/>
                </a:cubicBezTo>
                <a:cubicBezTo>
                  <a:pt x="1784773" y="1168834"/>
                  <a:pt x="1981200" y="1145128"/>
                  <a:pt x="2072640" y="1080781"/>
                </a:cubicBezTo>
                <a:cubicBezTo>
                  <a:pt x="2164080" y="1016434"/>
                  <a:pt x="2197947" y="894514"/>
                  <a:pt x="2255520" y="796301"/>
                </a:cubicBezTo>
                <a:cubicBezTo>
                  <a:pt x="2313093" y="698088"/>
                  <a:pt x="2357120" y="586328"/>
                  <a:pt x="2418080" y="491501"/>
                </a:cubicBezTo>
                <a:cubicBezTo>
                  <a:pt x="2479040" y="396674"/>
                  <a:pt x="2509520" y="291688"/>
                  <a:pt x="2621280" y="227341"/>
                </a:cubicBezTo>
                <a:cubicBezTo>
                  <a:pt x="2733040" y="162994"/>
                  <a:pt x="3088640" y="105421"/>
                  <a:pt x="3088640" y="105421"/>
                </a:cubicBezTo>
                <a:lnTo>
                  <a:pt x="3169920" y="85101"/>
                </a:lnTo>
                <a:lnTo>
                  <a:pt x="3169920" y="8510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sp>
        <p:nvSpPr>
          <p:cNvPr id="46" name="TextBox 45"/>
          <p:cNvSpPr txBox="1"/>
          <p:nvPr/>
        </p:nvSpPr>
        <p:spPr>
          <a:xfrm>
            <a:off x="4986194" y="4601453"/>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cxnSp>
        <p:nvCxnSpPr>
          <p:cNvPr id="47" name="Straight Connector 46"/>
          <p:cNvCxnSpPr/>
          <p:nvPr/>
        </p:nvCxnSpPr>
        <p:spPr>
          <a:xfrm>
            <a:off x="4439816" y="5085184"/>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568376" y="522119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49" name="TextBox 48"/>
          <p:cNvSpPr txBox="1"/>
          <p:nvPr/>
        </p:nvSpPr>
        <p:spPr>
          <a:xfrm>
            <a:off x="4892412" y="522119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50" name="TextBox 49"/>
          <p:cNvSpPr txBox="1"/>
          <p:nvPr/>
        </p:nvSpPr>
        <p:spPr>
          <a:xfrm>
            <a:off x="5206174" y="522107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51" name="TextBox 50"/>
          <p:cNvSpPr txBox="1"/>
          <p:nvPr/>
        </p:nvSpPr>
        <p:spPr>
          <a:xfrm>
            <a:off x="5519936" y="522094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52" name="TextBox 51"/>
          <p:cNvSpPr txBox="1"/>
          <p:nvPr/>
        </p:nvSpPr>
        <p:spPr>
          <a:xfrm>
            <a:off x="5771964" y="522081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53" name="TextBox 52"/>
          <p:cNvSpPr txBox="1"/>
          <p:nvPr/>
        </p:nvSpPr>
        <p:spPr>
          <a:xfrm>
            <a:off x="4298625" y="522081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54" name="TextBox 53"/>
          <p:cNvSpPr txBox="1"/>
          <p:nvPr/>
        </p:nvSpPr>
        <p:spPr>
          <a:xfrm>
            <a:off x="5989164" y="522081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55" name="TextBox 54"/>
          <p:cNvSpPr txBox="1"/>
          <p:nvPr/>
        </p:nvSpPr>
        <p:spPr>
          <a:xfrm>
            <a:off x="6302926" y="522081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56" name="TextBox 55"/>
          <p:cNvSpPr txBox="1"/>
          <p:nvPr/>
        </p:nvSpPr>
        <p:spPr>
          <a:xfrm>
            <a:off x="6602946" y="522068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57" name="TextBox 56"/>
          <p:cNvSpPr txBox="1"/>
          <p:nvPr/>
        </p:nvSpPr>
        <p:spPr>
          <a:xfrm>
            <a:off x="6913160" y="522068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58" name="TextBox 57"/>
          <p:cNvSpPr txBox="1"/>
          <p:nvPr/>
        </p:nvSpPr>
        <p:spPr>
          <a:xfrm>
            <a:off x="7213838" y="522068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cxnSp>
        <p:nvCxnSpPr>
          <p:cNvPr id="59" name="Straight Arrow Connector 58"/>
          <p:cNvCxnSpPr/>
          <p:nvPr/>
        </p:nvCxnSpPr>
        <p:spPr>
          <a:xfrm flipH="1">
            <a:off x="6459497" y="4212347"/>
            <a:ext cx="493124" cy="801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379812" y="4231514"/>
            <a:ext cx="1603587" cy="818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6096001" y="3673268"/>
            <a:ext cx="610059" cy="1299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459498" y="3528474"/>
            <a:ext cx="3452927" cy="646331"/>
          </a:xfrm>
          <a:prstGeom prst="rect">
            <a:avLst/>
          </a:prstGeom>
          <a:noFill/>
        </p:spPr>
        <p:txBody>
          <a:bodyPr wrap="square" rtlCol="0">
            <a:spAutoFit/>
          </a:bodyPr>
          <a:lstStyle/>
          <a:p>
            <a:r>
              <a:rPr lang="de-CH"/>
              <a:t>1. Sample (60 students):</a:t>
            </a:r>
          </a:p>
          <a:p>
            <a:r>
              <a:rPr lang="de-CH" i="1"/>
              <a:t>M</a:t>
            </a:r>
            <a:r>
              <a:rPr lang="de-CH"/>
              <a:t> = 1.02, </a:t>
            </a:r>
            <a:r>
              <a:rPr lang="de-CH" i="1"/>
              <a:t>SD</a:t>
            </a:r>
            <a:r>
              <a:rPr lang="de-CH"/>
              <a:t> = 1.71</a:t>
            </a:r>
          </a:p>
        </p:txBody>
      </p:sp>
      <p:sp>
        <p:nvSpPr>
          <p:cNvPr id="63" name="TextBox 62"/>
          <p:cNvSpPr txBox="1"/>
          <p:nvPr/>
        </p:nvSpPr>
        <p:spPr>
          <a:xfrm>
            <a:off x="3229412" y="3585183"/>
            <a:ext cx="2542553" cy="646331"/>
          </a:xfrm>
          <a:prstGeom prst="rect">
            <a:avLst/>
          </a:prstGeom>
          <a:noFill/>
        </p:spPr>
        <p:txBody>
          <a:bodyPr wrap="square" rtlCol="0">
            <a:spAutoFit/>
          </a:bodyPr>
          <a:lstStyle/>
          <a:p>
            <a:r>
              <a:rPr lang="de-CH"/>
              <a:t>3. Sample (60 students):</a:t>
            </a:r>
          </a:p>
          <a:p>
            <a:r>
              <a:rPr lang="de-CH" i="1"/>
              <a:t>M</a:t>
            </a:r>
            <a:r>
              <a:rPr lang="de-CH"/>
              <a:t> = -.12, </a:t>
            </a:r>
            <a:r>
              <a:rPr lang="de-CH" i="1"/>
              <a:t>SD</a:t>
            </a:r>
            <a:r>
              <a:rPr lang="de-CH"/>
              <a:t> = 1.83</a:t>
            </a:r>
          </a:p>
        </p:txBody>
      </p:sp>
      <p:sp>
        <p:nvSpPr>
          <p:cNvPr id="64" name="TextBox 63"/>
          <p:cNvSpPr txBox="1"/>
          <p:nvPr/>
        </p:nvSpPr>
        <p:spPr>
          <a:xfrm>
            <a:off x="4844454" y="2900143"/>
            <a:ext cx="2619698" cy="646331"/>
          </a:xfrm>
          <a:prstGeom prst="rect">
            <a:avLst/>
          </a:prstGeom>
          <a:noFill/>
        </p:spPr>
        <p:txBody>
          <a:bodyPr wrap="square" rtlCol="0">
            <a:spAutoFit/>
          </a:bodyPr>
          <a:lstStyle/>
          <a:p>
            <a:r>
              <a:rPr lang="de-CH"/>
              <a:t>2. Sample (60 students):</a:t>
            </a:r>
          </a:p>
          <a:p>
            <a:r>
              <a:rPr lang="de-CH" i="1"/>
              <a:t>M</a:t>
            </a:r>
            <a:r>
              <a:rPr lang="de-CH"/>
              <a:t> = 2.05, </a:t>
            </a:r>
            <a:r>
              <a:rPr lang="de-CH" i="1"/>
              <a:t>SD</a:t>
            </a:r>
            <a:r>
              <a:rPr lang="de-CH"/>
              <a:t> = 2.05</a:t>
            </a:r>
          </a:p>
        </p:txBody>
      </p:sp>
      <p:sp>
        <p:nvSpPr>
          <p:cNvPr id="65" name="TextBox 64"/>
          <p:cNvSpPr txBox="1"/>
          <p:nvPr/>
        </p:nvSpPr>
        <p:spPr>
          <a:xfrm>
            <a:off x="3111125" y="2492889"/>
            <a:ext cx="6696744"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Statistical significance test</a:t>
            </a:r>
          </a:p>
        </p:txBody>
      </p:sp>
      <p:sp>
        <p:nvSpPr>
          <p:cNvPr id="2" name="TextBox 1"/>
          <p:cNvSpPr txBox="1"/>
          <p:nvPr/>
        </p:nvSpPr>
        <p:spPr>
          <a:xfrm>
            <a:off x="3575720" y="1310677"/>
            <a:ext cx="8879954" cy="1200329"/>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We aim at high reliability (&gt; 80%) of our statistical tests</a:t>
            </a:r>
          </a:p>
          <a:p>
            <a:r>
              <a:rPr lang="de-CH">
                <a:latin typeface="Arial" panose="020B0604020202020204" pitchFamily="34" charset="0"/>
                <a:cs typeface="Arial" panose="020B0604020202020204" pitchFamily="34" charset="0"/>
              </a:rPr>
              <a:t>Depends on </a:t>
            </a:r>
            <a:r>
              <a:rPr lang="de-CH" b="1">
                <a:latin typeface="Arial" panose="020B0604020202020204" pitchFamily="34" charset="0"/>
                <a:cs typeface="Arial" panose="020B0604020202020204" pitchFamily="34" charset="0"/>
              </a:rPr>
              <a:t>effect</a:t>
            </a:r>
            <a:r>
              <a:rPr lang="de-CH">
                <a:latin typeface="Arial" panose="020B0604020202020204" pitchFamily="34" charset="0"/>
                <a:cs typeface="Arial" panose="020B0604020202020204" pitchFamily="34" charset="0"/>
              </a:rPr>
              <a:t> size and </a:t>
            </a:r>
            <a:r>
              <a:rPr lang="de-CH" b="1">
                <a:latin typeface="Arial" panose="020B0604020202020204" pitchFamily="34" charset="0"/>
                <a:cs typeface="Arial" panose="020B0604020202020204" pitchFamily="34" charset="0"/>
              </a:rPr>
              <a:t>sample</a:t>
            </a:r>
            <a:r>
              <a:rPr lang="de-CH">
                <a:latin typeface="Arial" panose="020B0604020202020204" pitchFamily="34" charset="0"/>
                <a:cs typeface="Arial" panose="020B0604020202020204" pitchFamily="34" charset="0"/>
              </a:rPr>
              <a:t> size</a:t>
            </a:r>
          </a:p>
          <a:p>
            <a:r>
              <a:rPr lang="de-CH">
                <a:latin typeface="Arial" panose="020B0604020202020204" pitchFamily="34" charset="0"/>
                <a:cs typeface="Arial" panose="020B0604020202020204" pitchFamily="34" charset="0"/>
              </a:rPr>
              <a:t>Bigger effect -&gt; smaller sample necessary</a:t>
            </a:r>
          </a:p>
          <a:p>
            <a:r>
              <a:rPr lang="de-CH">
                <a:latin typeface="Arial" panose="020B0604020202020204" pitchFamily="34" charset="0"/>
                <a:cs typeface="Arial" panose="020B0604020202020204" pitchFamily="34" charset="0"/>
              </a:rPr>
              <a:t>Smaller effect -&gt; larger sample necessary</a:t>
            </a:r>
          </a:p>
        </p:txBody>
      </p:sp>
      <p:sp>
        <p:nvSpPr>
          <p:cNvPr id="27" name="Rechteck 26">
            <a:extLst>
              <a:ext uri="{FF2B5EF4-FFF2-40B4-BE49-F238E27FC236}">
                <a16:creationId xmlns:a16="http://schemas.microsoft.com/office/drawing/2014/main" id="{81EBCFB2-AF32-4211-8FEE-5BBCFEBCC128}"/>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19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a:t>Effect size value</a:t>
            </a:r>
            <a:endParaRPr lang="de-CH" dirty="0"/>
          </a:p>
        </p:txBody>
      </p:sp>
      <p:sp>
        <p:nvSpPr>
          <p:cNvPr id="4" name="TextBox 3"/>
          <p:cNvSpPr txBox="1"/>
          <p:nvPr/>
        </p:nvSpPr>
        <p:spPr>
          <a:xfrm>
            <a:off x="3431704" y="1417639"/>
            <a:ext cx="5112568" cy="1200329"/>
          </a:xfrm>
          <a:prstGeom prst="rect">
            <a:avLst/>
          </a:prstGeom>
          <a:noFill/>
          <a:ln>
            <a:solidFill>
              <a:schemeClr val="accent1">
                <a:lumMod val="75000"/>
              </a:schemeClr>
            </a:solidFill>
          </a:ln>
        </p:spPr>
        <p:txBody>
          <a:bodyPr wrap="square" rtlCol="0">
            <a:spAutoFit/>
          </a:bodyPr>
          <a:lstStyle/>
          <a:p>
            <a:r>
              <a:rPr lang="de-CH" sz="2400">
                <a:solidFill>
                  <a:prstClr val="black"/>
                </a:solidFill>
                <a:latin typeface="Arial" panose="020B0604020202020204" pitchFamily="34" charset="0"/>
                <a:cs typeface="Arial" panose="020B0604020202020204" pitchFamily="34" charset="0"/>
              </a:rPr>
              <a:t>Cohen’s </a:t>
            </a:r>
            <a:r>
              <a:rPr lang="de-CH" sz="2400" i="1" dirty="0">
                <a:solidFill>
                  <a:prstClr val="black"/>
                </a:solidFill>
                <a:latin typeface="Arial" panose="020B0604020202020204" pitchFamily="34" charset="0"/>
                <a:cs typeface="Arial" panose="020B0604020202020204" pitchFamily="34" charset="0"/>
              </a:rPr>
              <a:t>d (0-inf)</a:t>
            </a:r>
          </a:p>
          <a:p>
            <a:r>
              <a:rPr lang="de-CH" sz="2400" i="1">
                <a:solidFill>
                  <a:prstClr val="black"/>
                </a:solidFill>
                <a:latin typeface="Arial" panose="020B0604020202020204" pitchFamily="34" charset="0"/>
                <a:cs typeface="Arial" panose="020B0604020202020204" pitchFamily="34" charset="0"/>
              </a:rPr>
              <a:t>Difference in</a:t>
            </a:r>
          </a:p>
          <a:p>
            <a:r>
              <a:rPr lang="de-CH" sz="2400" i="1">
                <a:solidFill>
                  <a:prstClr val="black"/>
                </a:solidFill>
                <a:latin typeface="Arial" panose="020B0604020202020204" pitchFamily="34" charset="0"/>
                <a:cs typeface="Arial" panose="020B0604020202020204" pitchFamily="34" charset="0"/>
              </a:rPr>
              <a:t>Standard deviations</a:t>
            </a:r>
            <a:endParaRPr lang="de-CH" sz="2400" i="1" dirty="0">
              <a:solidFill>
                <a:prstClr val="black"/>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p:cNvSpPr txBox="1"/>
              <p:nvPr/>
            </p:nvSpPr>
            <p:spPr>
              <a:xfrm>
                <a:off x="6384032" y="1635039"/>
                <a:ext cx="1861086" cy="765531"/>
              </a:xfrm>
              <a:prstGeom prst="rect">
                <a:avLst/>
              </a:prstGeom>
              <a:noFill/>
              <a:ln>
                <a:solidFill>
                  <a:schemeClr val="accent1">
                    <a:lumMod val="75000"/>
                  </a:schemeClr>
                </a:solidFill>
              </a:ln>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de-CH" sz="2400" i="1">
                          <a:solidFill>
                            <a:prstClr val="black"/>
                          </a:solidFill>
                          <a:latin typeface="Cambria Math"/>
                          <a:cs typeface="Arial" panose="020B0604020202020204" pitchFamily="34" charset="0"/>
                        </a:rPr>
                        <m:t>𝑑</m:t>
                      </m:r>
                      <m:r>
                        <a:rPr lang="de-CH" sz="2400" i="1">
                          <a:solidFill>
                            <a:prstClr val="black"/>
                          </a:solidFill>
                          <a:latin typeface="Cambria Math"/>
                          <a:cs typeface="Arial" panose="020B0604020202020204" pitchFamily="34" charset="0"/>
                        </a:rPr>
                        <m:t>=</m:t>
                      </m:r>
                      <m:f>
                        <m:fPr>
                          <m:ctrlPr>
                            <a:rPr lang="de-CH" sz="2400" i="1">
                              <a:solidFill>
                                <a:prstClr val="black"/>
                              </a:solidFill>
                              <a:latin typeface="Cambria Math" panose="02040503050406030204" pitchFamily="18" charset="0"/>
                              <a:cs typeface="Arial" panose="020B0604020202020204" pitchFamily="34" charset="0"/>
                            </a:rPr>
                          </m:ctrlPr>
                        </m:fPr>
                        <m:num>
                          <m:r>
                            <a:rPr lang="de-CH" sz="2400" i="1">
                              <a:solidFill>
                                <a:prstClr val="black"/>
                              </a:solidFill>
                              <a:latin typeface="Cambria Math"/>
                              <a:cs typeface="Arial" panose="020B0604020202020204" pitchFamily="34" charset="0"/>
                            </a:rPr>
                            <m:t>𝑥</m:t>
                          </m:r>
                          <m:r>
                            <a:rPr lang="de-CH" sz="2400" i="1" baseline="-25000">
                              <a:solidFill>
                                <a:prstClr val="black"/>
                              </a:solidFill>
                              <a:latin typeface="Cambria Math"/>
                              <a:cs typeface="Arial" panose="020B0604020202020204" pitchFamily="34" charset="0"/>
                            </a:rPr>
                            <m:t>1</m:t>
                          </m:r>
                          <m:r>
                            <a:rPr lang="de-CH" sz="2400" i="1">
                              <a:solidFill>
                                <a:prstClr val="black"/>
                              </a:solidFill>
                              <a:latin typeface="Cambria Math"/>
                              <a:cs typeface="Arial" panose="020B0604020202020204" pitchFamily="34" charset="0"/>
                            </a:rPr>
                            <m:t>−</m:t>
                          </m:r>
                          <m:r>
                            <a:rPr lang="de-CH" sz="2400" i="1">
                              <a:solidFill>
                                <a:prstClr val="black"/>
                              </a:solidFill>
                              <a:latin typeface="Cambria Math"/>
                              <a:cs typeface="Arial" panose="020B0604020202020204" pitchFamily="34" charset="0"/>
                            </a:rPr>
                            <m:t>𝑥</m:t>
                          </m:r>
                          <m:r>
                            <a:rPr lang="de-CH" sz="2400" i="1" baseline="-25000">
                              <a:solidFill>
                                <a:prstClr val="black"/>
                              </a:solidFill>
                              <a:latin typeface="Cambria Math"/>
                              <a:cs typeface="Arial" panose="020B0604020202020204" pitchFamily="34" charset="0"/>
                            </a:rPr>
                            <m:t>2</m:t>
                          </m:r>
                        </m:num>
                        <m:den>
                          <m:r>
                            <a:rPr lang="de-CH" sz="2400" i="1">
                              <a:solidFill>
                                <a:prstClr val="black"/>
                              </a:solidFill>
                              <a:latin typeface="Cambria Math"/>
                              <a:cs typeface="Arial" panose="020B0604020202020204" pitchFamily="34" charset="0"/>
                            </a:rPr>
                            <m:t>𝑆𝐷</m:t>
                          </m:r>
                          <m:r>
                            <a:rPr lang="de-CH" sz="2400" i="1" baseline="-25000">
                              <a:solidFill>
                                <a:prstClr val="black"/>
                              </a:solidFill>
                              <a:latin typeface="Cambria Math"/>
                              <a:cs typeface="Arial" panose="020B0604020202020204" pitchFamily="34" charset="0"/>
                            </a:rPr>
                            <m:t>𝑝𝑜𝑜𝑙𝑒𝑑</m:t>
                          </m:r>
                        </m:den>
                      </m:f>
                    </m:oMath>
                  </m:oMathPara>
                </a14:m>
                <a:endParaRPr lang="de-CH" sz="2400" dirty="0">
                  <a:solidFill>
                    <a:prstClr val="black"/>
                  </a:solidFill>
                  <a:latin typeface="Arial" panose="020B0604020202020204" pitchFamily="34" charset="0"/>
                  <a:cs typeface="Arial" panose="020B0604020202020204"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6384032" y="1635039"/>
                <a:ext cx="1861086" cy="765531"/>
              </a:xfrm>
              <a:prstGeom prst="rect">
                <a:avLst/>
              </a:prstGeom>
              <a:blipFill>
                <a:blip r:embed="rId2"/>
                <a:stretch>
                  <a:fillRect b="-1563"/>
                </a:stretch>
              </a:blipFill>
              <a:ln>
                <a:solidFill>
                  <a:schemeClr val="accent1">
                    <a:lumMod val="75000"/>
                  </a:schemeClr>
                </a:solidFill>
              </a:ln>
            </p:spPr>
            <p:txBody>
              <a:bodyPr/>
              <a:lstStyle/>
              <a:p>
                <a:r>
                  <a:rPr lang="de-DE">
                    <a:noFill/>
                  </a:rPr>
                  <a:t> </a:t>
                </a:r>
              </a:p>
            </p:txBody>
          </p:sp>
        </mc:Fallback>
      </mc:AlternateContent>
      <p:sp>
        <p:nvSpPr>
          <p:cNvPr id="10" name="Slide Number Placeholder 9"/>
          <p:cNvSpPr>
            <a:spLocks noGrp="1"/>
          </p:cNvSpPr>
          <p:nvPr>
            <p:ph type="sldNum" sz="quarter" idx="12"/>
          </p:nvPr>
        </p:nvSpPr>
        <p:spPr/>
        <p:txBody>
          <a:bodyPr/>
          <a:lstStyle/>
          <a:p>
            <a:fld id="{4A8D253B-4A5D-471A-9D6E-85265316D1C5}" type="slidenum">
              <a:rPr lang="de-CH" smtClean="0">
                <a:solidFill>
                  <a:prstClr val="black">
                    <a:tint val="75000"/>
                  </a:prstClr>
                </a:solidFill>
              </a:rPr>
              <a:pPr/>
              <a:t>22</a:t>
            </a:fld>
            <a:endParaRPr lang="de-CH">
              <a:solidFill>
                <a:prstClr val="black">
                  <a:tint val="75000"/>
                </a:prstClr>
              </a:solidFill>
            </a:endParaRPr>
          </a:p>
        </p:txBody>
      </p:sp>
      <p:sp>
        <p:nvSpPr>
          <p:cNvPr id="8" name="TextBox 7"/>
          <p:cNvSpPr txBox="1"/>
          <p:nvPr/>
        </p:nvSpPr>
        <p:spPr>
          <a:xfrm>
            <a:off x="1199456" y="2954982"/>
            <a:ext cx="4464496" cy="400110"/>
          </a:xfrm>
          <a:prstGeom prst="rect">
            <a:avLst/>
          </a:prstGeom>
          <a:noFill/>
        </p:spPr>
        <p:txBody>
          <a:bodyPr wrap="square" rtlCol="0">
            <a:spAutoFit/>
          </a:bodyPr>
          <a:lstStyle/>
          <a:p>
            <a:pPr algn="ctr"/>
            <a:r>
              <a:rPr lang="de-CH" sz="2000">
                <a:latin typeface="Arial" panose="020B0604020202020204" pitchFamily="34" charset="0"/>
                <a:cs typeface="Arial" panose="020B0604020202020204" pitchFamily="34" charset="0"/>
              </a:rPr>
              <a:t>Most common effect size</a:t>
            </a:r>
          </a:p>
        </p:txBody>
      </p:sp>
      <p:sp>
        <p:nvSpPr>
          <p:cNvPr id="11" name="TextBox 10"/>
          <p:cNvSpPr txBox="1"/>
          <p:nvPr/>
        </p:nvSpPr>
        <p:spPr>
          <a:xfrm>
            <a:off x="659396" y="3351628"/>
            <a:ext cx="10657184" cy="2862322"/>
          </a:xfrm>
          <a:prstGeom prst="rect">
            <a:avLst/>
          </a:prstGeom>
          <a:noFill/>
        </p:spPr>
        <p:txBody>
          <a:bodyPr wrap="square" rtlCol="0">
            <a:spAutoFit/>
          </a:bodyPr>
          <a:lstStyle/>
          <a:p>
            <a:pPr algn="ctr"/>
            <a:r>
              <a:rPr lang="de-CH" sz="2000" b="1" dirty="0" err="1">
                <a:latin typeface="Arial" panose="020B0604020202020204" pitchFamily="34" charset="0"/>
                <a:cs typeface="Arial" panose="020B0604020202020204" pitchFamily="34" charset="0"/>
              </a:rPr>
              <a:t>Typical</a:t>
            </a:r>
            <a:r>
              <a:rPr lang="de-CH" sz="2000" b="1" dirty="0">
                <a:latin typeface="Arial" panose="020B0604020202020204" pitchFamily="34" charset="0"/>
                <a:cs typeface="Arial" panose="020B0604020202020204" pitchFamily="34" charset="0"/>
              </a:rPr>
              <a:t> </a:t>
            </a:r>
            <a:r>
              <a:rPr lang="de-CH" sz="2000" b="1" dirty="0" err="1">
                <a:latin typeface="Arial" panose="020B0604020202020204" pitchFamily="34" charset="0"/>
                <a:cs typeface="Arial" panose="020B0604020202020204" pitchFamily="34" charset="0"/>
              </a:rPr>
              <a:t>values</a:t>
            </a:r>
            <a:r>
              <a:rPr lang="de-CH" sz="2000" b="1" dirty="0">
                <a:latin typeface="Arial" panose="020B0604020202020204" pitchFamily="34" charset="0"/>
                <a:cs typeface="Arial" panose="020B0604020202020204" pitchFamily="34" charset="0"/>
              </a:rPr>
              <a:t>:</a:t>
            </a:r>
          </a:p>
          <a:p>
            <a:pPr algn="ctr"/>
            <a:endParaRPr lang="de-CH" sz="2000" dirty="0">
              <a:latin typeface="Arial" panose="020B0604020202020204" pitchFamily="34" charset="0"/>
              <a:cs typeface="Arial" panose="020B0604020202020204" pitchFamily="34" charset="0"/>
            </a:endParaRPr>
          </a:p>
          <a:p>
            <a:pPr algn="ctr"/>
            <a:r>
              <a:rPr lang="de-CH" sz="2000" dirty="0">
                <a:latin typeface="Arial" panose="020B0604020202020204" pitchFamily="34" charset="0"/>
                <a:cs typeface="Arial" panose="020B0604020202020204" pitchFamily="34" charset="0"/>
              </a:rPr>
              <a:t>Well-</a:t>
            </a:r>
            <a:r>
              <a:rPr lang="de-CH" sz="2000" dirty="0" err="1">
                <a:latin typeface="Arial" panose="020B0604020202020204" pitchFamily="34" charset="0"/>
                <a:cs typeface="Arial" panose="020B0604020202020204" pitchFamily="34" charset="0"/>
              </a:rPr>
              <a:t>designed</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interventions</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achieve</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learning</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gains</a:t>
            </a:r>
            <a:r>
              <a:rPr lang="de-CH" sz="2000" dirty="0">
                <a:latin typeface="Arial" panose="020B0604020202020204" pitchFamily="34" charset="0"/>
                <a:cs typeface="Arial" panose="020B0604020202020204" pitchFamily="34" charset="0"/>
              </a:rPr>
              <a:t> of </a:t>
            </a:r>
            <a:r>
              <a:rPr lang="de-CH" sz="2000" i="1" dirty="0">
                <a:latin typeface="Arial" panose="020B0604020202020204" pitchFamily="34" charset="0"/>
                <a:cs typeface="Arial" panose="020B0604020202020204" pitchFamily="34" charset="0"/>
              </a:rPr>
              <a:t>d</a:t>
            </a:r>
            <a:r>
              <a:rPr lang="de-CH" sz="2000" dirty="0">
                <a:latin typeface="Arial" panose="020B0604020202020204" pitchFamily="34" charset="0"/>
                <a:cs typeface="Arial" panose="020B0604020202020204" pitchFamily="34" charset="0"/>
              </a:rPr>
              <a:t> = 0.60</a:t>
            </a:r>
          </a:p>
          <a:p>
            <a:pPr algn="ctr"/>
            <a:endParaRPr lang="de-CH" sz="2000" dirty="0">
              <a:latin typeface="Arial" panose="020B0604020202020204" pitchFamily="34" charset="0"/>
              <a:cs typeface="Arial" panose="020B0604020202020204" pitchFamily="34" charset="0"/>
            </a:endParaRPr>
          </a:p>
          <a:p>
            <a:pPr algn="ctr"/>
            <a:r>
              <a:rPr lang="de-CH" sz="2000" dirty="0" err="1">
                <a:latin typeface="Arial" panose="020B0604020202020204" pitchFamily="34" charset="0"/>
                <a:cs typeface="Arial" panose="020B0604020202020204" pitchFamily="34" charset="0"/>
              </a:rPr>
              <a:t>Typical</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difference</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between</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intervention</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group</a:t>
            </a:r>
            <a:r>
              <a:rPr lang="de-CH" sz="2000" dirty="0">
                <a:latin typeface="Arial" panose="020B0604020202020204" pitchFamily="34" charset="0"/>
                <a:cs typeface="Arial" panose="020B0604020202020204" pitchFamily="34" charset="0"/>
              </a:rPr>
              <a:t> and </a:t>
            </a:r>
            <a:r>
              <a:rPr lang="de-CH" sz="2000" dirty="0" err="1">
                <a:latin typeface="Arial" panose="020B0604020202020204" pitchFamily="34" charset="0"/>
                <a:cs typeface="Arial" panose="020B0604020202020204" pitchFamily="34" charset="0"/>
              </a:rPr>
              <a:t>control</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group</a:t>
            </a:r>
            <a:r>
              <a:rPr lang="de-CH" sz="2000" dirty="0">
                <a:latin typeface="Arial" panose="020B0604020202020204" pitchFamily="34" charset="0"/>
                <a:cs typeface="Arial" panose="020B0604020202020204" pitchFamily="34" charset="0"/>
              </a:rPr>
              <a:t> in </a:t>
            </a:r>
            <a:r>
              <a:rPr lang="de-CH" sz="2000" dirty="0" err="1">
                <a:latin typeface="Arial" panose="020B0604020202020204" pitchFamily="34" charset="0"/>
                <a:cs typeface="Arial" panose="020B0604020202020204" pitchFamily="34" charset="0"/>
              </a:rPr>
              <a:t>the</a:t>
            </a:r>
            <a:r>
              <a:rPr lang="de-CH" sz="2000" dirty="0">
                <a:latin typeface="Arial" panose="020B0604020202020204" pitchFamily="34" charset="0"/>
                <a:cs typeface="Arial" panose="020B0604020202020204" pitchFamily="34" charset="0"/>
              </a:rPr>
              <a:t> lab: </a:t>
            </a:r>
            <a:r>
              <a:rPr lang="de-CH" sz="2000" dirty="0" err="1">
                <a:latin typeface="Arial" panose="020B0604020202020204" pitchFamily="34" charset="0"/>
                <a:cs typeface="Arial" panose="020B0604020202020204" pitchFamily="34" charset="0"/>
              </a:rPr>
              <a:t>about</a:t>
            </a:r>
            <a:r>
              <a:rPr lang="de-CH" sz="2000" dirty="0">
                <a:latin typeface="Arial" panose="020B0604020202020204" pitchFamily="34" charset="0"/>
                <a:cs typeface="Arial" panose="020B0604020202020204" pitchFamily="34" charset="0"/>
              </a:rPr>
              <a:t> </a:t>
            </a:r>
            <a:r>
              <a:rPr lang="de-CH" sz="2000" i="1" dirty="0">
                <a:latin typeface="Arial" panose="020B0604020202020204" pitchFamily="34" charset="0"/>
                <a:cs typeface="Arial" panose="020B0604020202020204" pitchFamily="34" charset="0"/>
              </a:rPr>
              <a:t>d</a:t>
            </a:r>
            <a:r>
              <a:rPr lang="de-CH" sz="2000" dirty="0">
                <a:latin typeface="Arial" panose="020B0604020202020204" pitchFamily="34" charset="0"/>
                <a:cs typeface="Arial" panose="020B0604020202020204" pitchFamily="34" charset="0"/>
              </a:rPr>
              <a:t> = 0.40</a:t>
            </a:r>
          </a:p>
          <a:p>
            <a:pPr algn="ctr"/>
            <a:endParaRPr lang="de-CH" sz="2000" dirty="0">
              <a:latin typeface="Arial" panose="020B0604020202020204" pitchFamily="34" charset="0"/>
              <a:cs typeface="Arial" panose="020B0604020202020204" pitchFamily="34" charset="0"/>
            </a:endParaRPr>
          </a:p>
          <a:p>
            <a:pPr algn="ctr"/>
            <a:r>
              <a:rPr lang="de-CH" sz="2000" dirty="0">
                <a:latin typeface="Arial" panose="020B0604020202020204" pitchFamily="34" charset="0"/>
                <a:cs typeface="Arial" panose="020B0604020202020204" pitchFamily="34" charset="0"/>
              </a:rPr>
              <a:t>In </a:t>
            </a:r>
            <a:r>
              <a:rPr lang="de-CH" sz="2000" dirty="0" err="1">
                <a:latin typeface="Arial" panose="020B0604020202020204" pitchFamily="34" charset="0"/>
                <a:cs typeface="Arial" panose="020B0604020202020204" pitchFamily="34" charset="0"/>
              </a:rPr>
              <a:t>the</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field</a:t>
            </a:r>
            <a:r>
              <a:rPr lang="de-CH" sz="2000" dirty="0">
                <a:latin typeface="Arial" panose="020B0604020202020204" pitchFamily="34" charset="0"/>
                <a:cs typeface="Arial" panose="020B0604020202020204" pitchFamily="34" charset="0"/>
              </a:rPr>
              <a:t>: </a:t>
            </a:r>
            <a:r>
              <a:rPr lang="de-CH" sz="2000" i="1" dirty="0">
                <a:latin typeface="Arial" panose="020B0604020202020204" pitchFamily="34" charset="0"/>
                <a:cs typeface="Arial" panose="020B0604020202020204" pitchFamily="34" charset="0"/>
              </a:rPr>
              <a:t>d</a:t>
            </a:r>
            <a:r>
              <a:rPr lang="de-CH" sz="2000" dirty="0">
                <a:latin typeface="Arial" panose="020B0604020202020204" pitchFamily="34" charset="0"/>
                <a:cs typeface="Arial" panose="020B0604020202020204" pitchFamily="34" charset="0"/>
              </a:rPr>
              <a:t> = 0.20</a:t>
            </a:r>
          </a:p>
          <a:p>
            <a:pPr algn="ctr"/>
            <a:endParaRPr lang="de-CH" sz="2000" dirty="0">
              <a:latin typeface="Arial" panose="020B0604020202020204" pitchFamily="34" charset="0"/>
              <a:cs typeface="Arial" panose="020B0604020202020204" pitchFamily="34" charset="0"/>
            </a:endParaRPr>
          </a:p>
          <a:p>
            <a:pPr algn="ctr"/>
            <a:r>
              <a:rPr lang="de-CH" sz="2000" dirty="0" err="1">
                <a:latin typeface="Arial" panose="020B0604020202020204" pitchFamily="34" charset="0"/>
                <a:cs typeface="Arial" panose="020B0604020202020204" pitchFamily="34" charset="0"/>
              </a:rPr>
              <a:t>Standardized</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measures</a:t>
            </a:r>
            <a:r>
              <a:rPr lang="de-CH" sz="2000" dirty="0">
                <a:latin typeface="Arial" panose="020B0604020202020204" pitchFamily="34" charset="0"/>
                <a:cs typeface="Arial" panose="020B0604020202020204" pitchFamily="34" charset="0"/>
              </a:rPr>
              <a:t>: </a:t>
            </a:r>
            <a:r>
              <a:rPr lang="de-CH" sz="2000" i="1" dirty="0">
                <a:latin typeface="Arial" panose="020B0604020202020204" pitchFamily="34" charset="0"/>
                <a:cs typeface="Arial" panose="020B0604020202020204" pitchFamily="34" charset="0"/>
              </a:rPr>
              <a:t>d</a:t>
            </a:r>
            <a:r>
              <a:rPr lang="de-CH" sz="2000" dirty="0">
                <a:latin typeface="Arial" panose="020B0604020202020204" pitchFamily="34" charset="0"/>
                <a:cs typeface="Arial" panose="020B0604020202020204" pitchFamily="34" charset="0"/>
              </a:rPr>
              <a:t> &lt; 0.10</a:t>
            </a:r>
          </a:p>
        </p:txBody>
      </p:sp>
      <p:cxnSp>
        <p:nvCxnSpPr>
          <p:cNvPr id="12" name="Straight Arrow Connector 11"/>
          <p:cNvCxnSpPr/>
          <p:nvPr/>
        </p:nvCxnSpPr>
        <p:spPr>
          <a:xfrm flipV="1">
            <a:off x="2639616" y="1635038"/>
            <a:ext cx="792088" cy="13199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75C22F34-604D-4609-BDA3-97079D468E44}"/>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58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a:t>Power analysis</a:t>
            </a:r>
            <a:endParaRPr lang="de-CH" dirty="0"/>
          </a:p>
        </p:txBody>
      </p:sp>
      <p:sp>
        <p:nvSpPr>
          <p:cNvPr id="10" name="Slide Number Placeholder 9"/>
          <p:cNvSpPr>
            <a:spLocks noGrp="1"/>
          </p:cNvSpPr>
          <p:nvPr>
            <p:ph type="sldNum" sz="quarter" idx="12"/>
          </p:nvPr>
        </p:nvSpPr>
        <p:spPr/>
        <p:txBody>
          <a:bodyPr/>
          <a:lstStyle/>
          <a:p>
            <a:fld id="{4A8D253B-4A5D-471A-9D6E-85265316D1C5}" type="slidenum">
              <a:rPr lang="de-CH" smtClean="0">
                <a:solidFill>
                  <a:prstClr val="black">
                    <a:tint val="75000"/>
                  </a:prstClr>
                </a:solidFill>
              </a:rPr>
              <a:pPr/>
              <a:t>23</a:t>
            </a:fld>
            <a:endParaRPr lang="de-CH">
              <a:solidFill>
                <a:prstClr val="black">
                  <a:tint val="75000"/>
                </a:prstClr>
              </a:solidFill>
            </a:endParaRPr>
          </a:p>
        </p:txBody>
      </p:sp>
      <p:sp>
        <p:nvSpPr>
          <p:cNvPr id="11" name="TextBox 10"/>
          <p:cNvSpPr txBox="1"/>
          <p:nvPr/>
        </p:nvSpPr>
        <p:spPr>
          <a:xfrm>
            <a:off x="2855640" y="3955257"/>
            <a:ext cx="6984776" cy="1323439"/>
          </a:xfrm>
          <a:prstGeom prst="rect">
            <a:avLst/>
          </a:prstGeom>
          <a:noFill/>
        </p:spPr>
        <p:txBody>
          <a:bodyPr wrap="square" rtlCol="0">
            <a:spAutoFit/>
          </a:bodyPr>
          <a:lstStyle/>
          <a:p>
            <a:pPr algn="ctr"/>
            <a:r>
              <a:rPr lang="de-CH" sz="2000" b="1" dirty="0" err="1">
                <a:latin typeface="Arial" panose="020B0604020202020204" pitchFamily="34" charset="0"/>
                <a:cs typeface="Arial" panose="020B0604020202020204" pitchFamily="34" charset="0"/>
              </a:rPr>
              <a:t>Typical</a:t>
            </a:r>
            <a:r>
              <a:rPr lang="de-CH" sz="2000" b="1" dirty="0">
                <a:latin typeface="Arial" panose="020B0604020202020204" pitchFamily="34" charset="0"/>
                <a:cs typeface="Arial" panose="020B0604020202020204" pitchFamily="34" charset="0"/>
              </a:rPr>
              <a:t> </a:t>
            </a:r>
            <a:r>
              <a:rPr lang="de-CH" sz="2000" b="1" dirty="0" err="1">
                <a:latin typeface="Arial" panose="020B0604020202020204" pitchFamily="34" charset="0"/>
                <a:cs typeface="Arial" panose="020B0604020202020204" pitchFamily="34" charset="0"/>
              </a:rPr>
              <a:t>values</a:t>
            </a:r>
            <a:r>
              <a:rPr lang="de-CH" sz="2000" b="1" dirty="0">
                <a:latin typeface="Arial" panose="020B0604020202020204" pitchFamily="34" charset="0"/>
                <a:cs typeface="Arial" panose="020B0604020202020204" pitchFamily="34" charset="0"/>
              </a:rPr>
              <a:t>:</a:t>
            </a:r>
          </a:p>
          <a:p>
            <a:pPr algn="ctr"/>
            <a:endParaRPr lang="de-CH" sz="2000" dirty="0">
              <a:latin typeface="Arial" panose="020B0604020202020204" pitchFamily="34" charset="0"/>
              <a:cs typeface="Arial" panose="020B0604020202020204" pitchFamily="34" charset="0"/>
            </a:endParaRPr>
          </a:p>
          <a:p>
            <a:pPr algn="ctr"/>
            <a:r>
              <a:rPr lang="de-CH" sz="2000" dirty="0" err="1">
                <a:latin typeface="Arial" panose="020B0604020202020204" pitchFamily="34" charset="0"/>
                <a:cs typeface="Arial" panose="020B0604020202020204" pitchFamily="34" charset="0"/>
              </a:rPr>
              <a:t>Good</a:t>
            </a:r>
            <a:r>
              <a:rPr lang="de-CH" sz="2000" dirty="0">
                <a:latin typeface="Arial" panose="020B0604020202020204" pitchFamily="34" charset="0"/>
                <a:cs typeface="Arial" panose="020B0604020202020204" pitchFamily="34" charset="0"/>
              </a:rPr>
              <a:t> lab </a:t>
            </a:r>
            <a:r>
              <a:rPr lang="de-CH" sz="2000" dirty="0" err="1">
                <a:latin typeface="Arial" panose="020B0604020202020204" pitchFamily="34" charset="0"/>
                <a:cs typeface="Arial" panose="020B0604020202020204" pitchFamily="34" charset="0"/>
              </a:rPr>
              <a:t>intervention</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achieves</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learning</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gains</a:t>
            </a:r>
            <a:r>
              <a:rPr lang="de-CH" sz="2000" dirty="0">
                <a:latin typeface="Arial" panose="020B0604020202020204" pitchFamily="34" charset="0"/>
                <a:cs typeface="Arial" panose="020B0604020202020204" pitchFamily="34" charset="0"/>
              </a:rPr>
              <a:t> of </a:t>
            </a:r>
            <a:r>
              <a:rPr lang="de-CH" sz="2000" i="1" dirty="0">
                <a:latin typeface="Arial" panose="020B0604020202020204" pitchFamily="34" charset="0"/>
                <a:cs typeface="Arial" panose="020B0604020202020204" pitchFamily="34" charset="0"/>
              </a:rPr>
              <a:t>d</a:t>
            </a:r>
            <a:r>
              <a:rPr lang="de-CH" sz="2000" dirty="0">
                <a:latin typeface="Arial" panose="020B0604020202020204" pitchFamily="34" charset="0"/>
                <a:cs typeface="Arial" panose="020B0604020202020204" pitchFamily="34" charset="0"/>
              </a:rPr>
              <a:t> = 0.6</a:t>
            </a:r>
          </a:p>
          <a:p>
            <a:pPr algn="ctr"/>
            <a:r>
              <a:rPr lang="de-CH" sz="2000" dirty="0">
                <a:latin typeface="Arial" panose="020B0604020202020204" pitchFamily="34" charset="0"/>
                <a:cs typeface="Arial" panose="020B0604020202020204" pitchFamily="34" charset="0"/>
              </a:rPr>
              <a:t>24 </a:t>
            </a:r>
            <a:r>
              <a:rPr lang="de-CH" sz="2000" dirty="0" err="1">
                <a:latin typeface="Arial" panose="020B0604020202020204" pitchFamily="34" charset="0"/>
                <a:cs typeface="Arial" panose="020B0604020202020204" pitchFamily="34" charset="0"/>
              </a:rPr>
              <a:t>students</a:t>
            </a:r>
            <a:r>
              <a:rPr lang="de-CH" sz="2000" dirty="0">
                <a:latin typeface="Arial" panose="020B0604020202020204" pitchFamily="34" charset="0"/>
                <a:cs typeface="Arial" panose="020B0604020202020204" pitchFamily="34" charset="0"/>
              </a:rPr>
              <a:t> in </a:t>
            </a:r>
            <a:r>
              <a:rPr lang="de-CH" sz="2000" dirty="0" err="1">
                <a:latin typeface="Arial" panose="020B0604020202020204" pitchFamily="34" charset="0"/>
                <a:cs typeface="Arial" panose="020B0604020202020204" pitchFamily="34" charset="0"/>
              </a:rPr>
              <a:t>order</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to</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reliably</a:t>
            </a:r>
            <a:r>
              <a:rPr lang="de-CH" sz="2000" dirty="0">
                <a:latin typeface="Arial" panose="020B0604020202020204" pitchFamily="34" charset="0"/>
                <a:cs typeface="Arial" panose="020B0604020202020204" pitchFamily="34" charset="0"/>
              </a:rPr>
              <a:t> find </a:t>
            </a:r>
            <a:r>
              <a:rPr lang="de-CH" sz="2000" dirty="0" err="1">
                <a:latin typeface="Arial" panose="020B0604020202020204" pitchFamily="34" charset="0"/>
                <a:cs typeface="Arial" panose="020B0604020202020204" pitchFamily="34" charset="0"/>
              </a:rPr>
              <a:t>learning</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gains</a:t>
            </a:r>
            <a:endParaRPr lang="de-CH" sz="2000" dirty="0">
              <a:latin typeface="Arial" panose="020B0604020202020204" pitchFamily="34" charset="0"/>
              <a:cs typeface="Arial" panose="020B0604020202020204" pitchFamily="34" charset="0"/>
            </a:endParaRPr>
          </a:p>
        </p:txBody>
      </p:sp>
      <p:sp>
        <p:nvSpPr>
          <p:cNvPr id="3" name="TextBox 2"/>
          <p:cNvSpPr txBox="1"/>
          <p:nvPr/>
        </p:nvSpPr>
        <p:spPr>
          <a:xfrm>
            <a:off x="2711624" y="1988840"/>
            <a:ext cx="7272808" cy="369332"/>
          </a:xfrm>
          <a:prstGeom prst="rect">
            <a:avLst/>
          </a:prstGeom>
          <a:noFill/>
        </p:spPr>
        <p:txBody>
          <a:bodyPr wrap="square" rtlCol="0">
            <a:spAutoFit/>
          </a:bodyPr>
          <a:lstStyle/>
          <a:p>
            <a:r>
              <a:rPr lang="de-CH" i="1">
                <a:latin typeface="Arial" panose="020B0604020202020204" pitchFamily="34" charset="0"/>
                <a:cs typeface="Arial" panose="020B0604020202020204" pitchFamily="34" charset="0"/>
              </a:rPr>
              <a:t>Which sample sizes do we need to reliably find effects of this size?</a:t>
            </a:r>
          </a:p>
        </p:txBody>
      </p:sp>
      <p:sp>
        <p:nvSpPr>
          <p:cNvPr id="6" name="TextBox 5"/>
          <p:cNvSpPr txBox="1"/>
          <p:nvPr/>
        </p:nvSpPr>
        <p:spPr>
          <a:xfrm>
            <a:off x="4655840" y="2708921"/>
            <a:ext cx="5184576" cy="646331"/>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G*Power Software package:</a:t>
            </a:r>
          </a:p>
          <a:p>
            <a:r>
              <a:rPr lang="de-CH" b="1">
                <a:latin typeface="Arial" panose="020B0604020202020204" pitchFamily="34" charset="0"/>
                <a:cs typeface="Arial" panose="020B0604020202020204" pitchFamily="34" charset="0"/>
              </a:rPr>
              <a:t>Free</a:t>
            </a:r>
            <a:r>
              <a:rPr lang="de-CH">
                <a:latin typeface="Arial" panose="020B0604020202020204" pitchFamily="34" charset="0"/>
                <a:cs typeface="Arial" panose="020B0604020202020204" pitchFamily="34" charset="0"/>
              </a:rPr>
              <a:t>, download from </a:t>
            </a:r>
            <a:r>
              <a:rPr lang="de-CH">
                <a:latin typeface="Arial" panose="020B0604020202020204" pitchFamily="34" charset="0"/>
                <a:cs typeface="Arial" panose="020B0604020202020204" pitchFamily="34" charset="0"/>
                <a:hlinkClick r:id="rId2"/>
              </a:rPr>
              <a:t>http://www.gpower.hhu.de/</a:t>
            </a:r>
            <a:endParaRPr lang="de-CH">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930333" y="2683349"/>
            <a:ext cx="2674640" cy="946731"/>
          </a:xfrm>
          <a:prstGeom prst="rect">
            <a:avLst/>
          </a:prstGeom>
        </p:spPr>
      </p:pic>
      <p:pic>
        <p:nvPicPr>
          <p:cNvPr id="5" name="Picture 4"/>
          <p:cNvPicPr>
            <a:picLocks noChangeAspect="1"/>
          </p:cNvPicPr>
          <p:nvPr/>
        </p:nvPicPr>
        <p:blipFill>
          <a:blip r:embed="rId4"/>
          <a:stretch>
            <a:fillRect/>
          </a:stretch>
        </p:blipFill>
        <p:spPr>
          <a:xfrm>
            <a:off x="7680797" y="3711324"/>
            <a:ext cx="1438919" cy="736420"/>
          </a:xfrm>
          <a:prstGeom prst="rect">
            <a:avLst/>
          </a:prstGeom>
        </p:spPr>
      </p:pic>
      <p:sp>
        <p:nvSpPr>
          <p:cNvPr id="9" name="Rechteck 8">
            <a:extLst>
              <a:ext uri="{FF2B5EF4-FFF2-40B4-BE49-F238E27FC236}">
                <a16:creationId xmlns:a16="http://schemas.microsoft.com/office/drawing/2014/main" id="{ACFF69C7-E20E-4DD5-9637-1FC38C73D16D}"/>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EE2C7A54-3FD0-4F83-9064-B686A18238CF}"/>
              </a:ext>
            </a:extLst>
          </p:cNvPr>
          <p:cNvSpPr/>
          <p:nvPr/>
        </p:nvSpPr>
        <p:spPr>
          <a:xfrm>
            <a:off x="479376" y="5522629"/>
            <a:ext cx="6538970" cy="461665"/>
          </a:xfrm>
          <a:prstGeom prst="rect">
            <a:avLst/>
          </a:prstGeom>
        </p:spPr>
        <p:txBody>
          <a:bodyPr wrap="none">
            <a:spAutoFit/>
          </a:bodyPr>
          <a:lstStyle/>
          <a:p>
            <a:r>
              <a:rPr lang="de-DE" sz="2400" i="1"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a:t>
            </a:r>
            <a:r>
              <a:rPr lang="de-DE" sz="24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a:t>
            </a:r>
            <a:r>
              <a:rPr lang="de-DE" sz="2400" dirty="0" err="1">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values</a:t>
            </a:r>
            <a:r>
              <a:rPr lang="de-DE" sz="24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 </a:t>
            </a:r>
            <a:r>
              <a:rPr lang="de-DE" sz="2400" dirty="0" err="1">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app</a:t>
            </a:r>
            <a:r>
              <a:rPr lang="de-DE" sz="240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 </a:t>
            </a:r>
            <a:r>
              <a:rPr lang="de-DE" sz="2400" dirty="0">
                <a:solidFill>
                  <a:srgbClr val="1269B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peter1328.shinyapps.io/</a:t>
            </a:r>
            <a:r>
              <a:rPr lang="de-DE" sz="2400" dirty="0" err="1">
                <a:solidFill>
                  <a:srgbClr val="1269B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pvalues</a:t>
            </a:r>
            <a:r>
              <a:rPr lang="de-DE" sz="2400" dirty="0">
                <a:solidFill>
                  <a:srgbClr val="1269B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a:t>
            </a:r>
            <a:endParaRPr lang="de-DE" sz="2400" dirty="0">
              <a:solidFill>
                <a:srgbClr val="1269B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930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a:t>Power analysis</a:t>
            </a:r>
            <a:endParaRPr lang="de-CH" dirty="0"/>
          </a:p>
        </p:txBody>
      </p:sp>
      <p:sp>
        <p:nvSpPr>
          <p:cNvPr id="10" name="Slide Number Placeholder 9"/>
          <p:cNvSpPr>
            <a:spLocks noGrp="1"/>
          </p:cNvSpPr>
          <p:nvPr>
            <p:ph type="sldNum" sz="quarter" idx="12"/>
          </p:nvPr>
        </p:nvSpPr>
        <p:spPr/>
        <p:txBody>
          <a:bodyPr/>
          <a:lstStyle/>
          <a:p>
            <a:fld id="{4A8D253B-4A5D-471A-9D6E-85265316D1C5}" type="slidenum">
              <a:rPr lang="de-CH" smtClean="0">
                <a:solidFill>
                  <a:prstClr val="black">
                    <a:tint val="75000"/>
                  </a:prstClr>
                </a:solidFill>
              </a:rPr>
              <a:pPr/>
              <a:t>24</a:t>
            </a:fld>
            <a:endParaRPr lang="de-CH">
              <a:solidFill>
                <a:prstClr val="black">
                  <a:tint val="75000"/>
                </a:prstClr>
              </a:solidFill>
            </a:endParaRPr>
          </a:p>
        </p:txBody>
      </p:sp>
      <p:sp>
        <p:nvSpPr>
          <p:cNvPr id="11" name="TextBox 10"/>
          <p:cNvSpPr txBox="1"/>
          <p:nvPr/>
        </p:nvSpPr>
        <p:spPr>
          <a:xfrm>
            <a:off x="2351584" y="3955257"/>
            <a:ext cx="8182272" cy="2246769"/>
          </a:xfrm>
          <a:prstGeom prst="rect">
            <a:avLst/>
          </a:prstGeom>
          <a:noFill/>
        </p:spPr>
        <p:txBody>
          <a:bodyPr wrap="square" rtlCol="0">
            <a:spAutoFit/>
          </a:bodyPr>
          <a:lstStyle/>
          <a:p>
            <a:pPr algn="ctr"/>
            <a:r>
              <a:rPr lang="de-CH" sz="2000" b="1" dirty="0" err="1">
                <a:latin typeface="Arial" panose="020B0604020202020204" pitchFamily="34" charset="0"/>
                <a:cs typeface="Arial" panose="020B0604020202020204" pitchFamily="34" charset="0"/>
              </a:rPr>
              <a:t>Typical</a:t>
            </a:r>
            <a:r>
              <a:rPr lang="de-CH" sz="2000" b="1" dirty="0">
                <a:latin typeface="Arial" panose="020B0604020202020204" pitchFamily="34" charset="0"/>
                <a:cs typeface="Arial" panose="020B0604020202020204" pitchFamily="34" charset="0"/>
              </a:rPr>
              <a:t> </a:t>
            </a:r>
            <a:r>
              <a:rPr lang="de-CH" sz="2000" b="1" dirty="0" err="1">
                <a:latin typeface="Arial" panose="020B0604020202020204" pitchFamily="34" charset="0"/>
                <a:cs typeface="Arial" panose="020B0604020202020204" pitchFamily="34" charset="0"/>
              </a:rPr>
              <a:t>values</a:t>
            </a:r>
            <a:r>
              <a:rPr lang="de-CH" sz="2000" b="1" dirty="0">
                <a:latin typeface="Arial" panose="020B0604020202020204" pitchFamily="34" charset="0"/>
                <a:cs typeface="Arial" panose="020B0604020202020204" pitchFamily="34" charset="0"/>
              </a:rPr>
              <a:t>:</a:t>
            </a:r>
          </a:p>
          <a:p>
            <a:pPr algn="ctr"/>
            <a:endParaRPr lang="de-CH" sz="2000" dirty="0">
              <a:latin typeface="Arial" panose="020B0604020202020204" pitchFamily="34" charset="0"/>
              <a:cs typeface="Arial" panose="020B0604020202020204" pitchFamily="34" charset="0"/>
            </a:endParaRPr>
          </a:p>
          <a:p>
            <a:pPr algn="ctr"/>
            <a:r>
              <a:rPr lang="de-CH" sz="2000" dirty="0" err="1">
                <a:latin typeface="Arial" panose="020B0604020202020204" pitchFamily="34" charset="0"/>
                <a:cs typeface="Arial" panose="020B0604020202020204" pitchFamily="34" charset="0"/>
              </a:rPr>
              <a:t>Typical</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difference</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between</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intervention</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group</a:t>
            </a:r>
            <a:r>
              <a:rPr lang="de-CH" sz="2000" dirty="0">
                <a:latin typeface="Arial" panose="020B0604020202020204" pitchFamily="34" charset="0"/>
                <a:cs typeface="Arial" panose="020B0604020202020204" pitchFamily="34" charset="0"/>
              </a:rPr>
              <a:t> and </a:t>
            </a:r>
            <a:r>
              <a:rPr lang="de-CH" sz="2000" dirty="0" err="1">
                <a:latin typeface="Arial" panose="020B0604020202020204" pitchFamily="34" charset="0"/>
                <a:cs typeface="Arial" panose="020B0604020202020204" pitchFamily="34" charset="0"/>
              </a:rPr>
              <a:t>control</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group</a:t>
            </a:r>
            <a:r>
              <a:rPr lang="de-CH" sz="2000" dirty="0">
                <a:latin typeface="Arial" panose="020B0604020202020204" pitchFamily="34" charset="0"/>
                <a:cs typeface="Arial" panose="020B0604020202020204" pitchFamily="34" charset="0"/>
              </a:rPr>
              <a:t>:</a:t>
            </a:r>
          </a:p>
          <a:p>
            <a:pPr algn="ctr"/>
            <a:r>
              <a:rPr lang="de-CH" sz="2000" dirty="0" err="1">
                <a:latin typeface="Arial" panose="020B0604020202020204" pitchFamily="34" charset="0"/>
                <a:cs typeface="Arial" panose="020B0604020202020204" pitchFamily="34" charset="0"/>
              </a:rPr>
              <a:t>about</a:t>
            </a:r>
            <a:r>
              <a:rPr lang="de-CH" sz="2000" dirty="0">
                <a:latin typeface="Arial" panose="020B0604020202020204" pitchFamily="34" charset="0"/>
                <a:cs typeface="Arial" panose="020B0604020202020204" pitchFamily="34" charset="0"/>
              </a:rPr>
              <a:t> 0.40</a:t>
            </a:r>
          </a:p>
          <a:p>
            <a:pPr algn="ctr"/>
            <a:r>
              <a:rPr lang="de-CH" sz="2000" dirty="0">
                <a:latin typeface="Arial" panose="020B0604020202020204" pitchFamily="34" charset="0"/>
                <a:cs typeface="Arial" panose="020B0604020202020204" pitchFamily="34" charset="0"/>
              </a:rPr>
              <a:t>100 </a:t>
            </a:r>
            <a:r>
              <a:rPr lang="de-CH" sz="2000" dirty="0" err="1">
                <a:latin typeface="Arial" panose="020B0604020202020204" pitchFamily="34" charset="0"/>
                <a:cs typeface="Arial" panose="020B0604020202020204" pitchFamily="34" charset="0"/>
              </a:rPr>
              <a:t>students</a:t>
            </a:r>
            <a:r>
              <a:rPr lang="de-CH" sz="2000" dirty="0">
                <a:latin typeface="Arial" panose="020B0604020202020204" pitchFamily="34" charset="0"/>
                <a:cs typeface="Arial" panose="020B0604020202020204" pitchFamily="34" charset="0"/>
              </a:rPr>
              <a:t> per </a:t>
            </a:r>
            <a:r>
              <a:rPr lang="de-CH" sz="2000" dirty="0" err="1">
                <a:latin typeface="Arial" panose="020B0604020202020204" pitchFamily="34" charset="0"/>
                <a:cs typeface="Arial" panose="020B0604020202020204" pitchFamily="34" charset="0"/>
              </a:rPr>
              <a:t>group</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overall</a:t>
            </a:r>
            <a:r>
              <a:rPr lang="de-CH" sz="2000" dirty="0">
                <a:latin typeface="Arial" panose="020B0604020202020204" pitchFamily="34" charset="0"/>
                <a:cs typeface="Arial" panose="020B0604020202020204" pitchFamily="34" charset="0"/>
              </a:rPr>
              <a:t> sample of 200 </a:t>
            </a:r>
            <a:r>
              <a:rPr lang="de-CH" sz="2000" dirty="0" err="1">
                <a:latin typeface="Arial" panose="020B0604020202020204" pitchFamily="34" charset="0"/>
                <a:cs typeface="Arial" panose="020B0604020202020204" pitchFamily="34" charset="0"/>
              </a:rPr>
              <a:t>students</a:t>
            </a:r>
            <a:r>
              <a:rPr lang="de-CH" sz="2000" dirty="0">
                <a:latin typeface="Arial" panose="020B0604020202020204" pitchFamily="34" charset="0"/>
                <a:cs typeface="Arial" panose="020B0604020202020204" pitchFamily="34" charset="0"/>
              </a:rPr>
              <a:t>)</a:t>
            </a:r>
          </a:p>
          <a:p>
            <a:pPr marL="342900" indent="-342900" algn="ctr">
              <a:buFont typeface="Wingdings" panose="05000000000000000000" pitchFamily="2" charset="2"/>
              <a:buChar char="è"/>
            </a:pPr>
            <a:r>
              <a:rPr lang="de-CH" sz="2000" dirty="0" err="1">
                <a:latin typeface="Arial" panose="020B0604020202020204" pitchFamily="34" charset="0"/>
                <a:cs typeface="Arial" panose="020B0604020202020204" pitchFamily="34" charset="0"/>
              </a:rPr>
              <a:t>Less</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is</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necessary</a:t>
            </a:r>
            <a:r>
              <a:rPr lang="de-CH" sz="2000" dirty="0">
                <a:latin typeface="Arial" panose="020B0604020202020204" pitchFamily="34" charset="0"/>
                <a:cs typeface="Arial" panose="020B0604020202020204" pitchFamily="34" charset="0"/>
              </a:rPr>
              <a:t> in </a:t>
            </a:r>
            <a:r>
              <a:rPr lang="de-CH" sz="2000" dirty="0" err="1">
                <a:latin typeface="Arial" panose="020B0604020202020204" pitchFamily="34" charset="0"/>
                <a:cs typeface="Arial" panose="020B0604020202020204" pitchFamily="34" charset="0"/>
              </a:rPr>
              <a:t>pre</a:t>
            </a:r>
            <a:r>
              <a:rPr lang="de-CH" sz="2000" dirty="0">
                <a:latin typeface="Arial" panose="020B0604020202020204" pitchFamily="34" charset="0"/>
                <a:cs typeface="Arial" panose="020B0604020202020204" pitchFamily="34" charset="0"/>
              </a:rPr>
              <a:t>-post </a:t>
            </a:r>
            <a:r>
              <a:rPr lang="de-CH" sz="2000" dirty="0" err="1">
                <a:latin typeface="Arial" panose="020B0604020202020204" pitchFamily="34" charset="0"/>
                <a:cs typeface="Arial" panose="020B0604020202020204" pitchFamily="34" charset="0"/>
              </a:rPr>
              <a:t>designs</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about</a:t>
            </a:r>
            <a:r>
              <a:rPr lang="de-CH" sz="2000" dirty="0">
                <a:latin typeface="Arial" panose="020B0604020202020204" pitchFamily="34" charset="0"/>
                <a:cs typeface="Arial" panose="020B0604020202020204" pitchFamily="34" charset="0"/>
              </a:rPr>
              <a:t> 60 </a:t>
            </a:r>
            <a:r>
              <a:rPr lang="de-CH" sz="2000" dirty="0" err="1">
                <a:latin typeface="Arial" panose="020B0604020202020204" pitchFamily="34" charset="0"/>
                <a:cs typeface="Arial" panose="020B0604020202020204" pitchFamily="34" charset="0"/>
              </a:rPr>
              <a:t>students</a:t>
            </a:r>
            <a:r>
              <a:rPr lang="de-CH" sz="2000" dirty="0">
                <a:latin typeface="Arial" panose="020B0604020202020204" pitchFamily="34" charset="0"/>
                <a:cs typeface="Arial" panose="020B0604020202020204" pitchFamily="34" charset="0"/>
              </a:rPr>
              <a:t> per </a:t>
            </a:r>
            <a:r>
              <a:rPr lang="de-CH" sz="2000" dirty="0" err="1">
                <a:latin typeface="Arial" panose="020B0604020202020204" pitchFamily="34" charset="0"/>
                <a:cs typeface="Arial" panose="020B0604020202020204" pitchFamily="34" charset="0"/>
              </a:rPr>
              <a:t>group</a:t>
            </a:r>
            <a:endParaRPr lang="de-CH" sz="2000" dirty="0">
              <a:latin typeface="Arial" panose="020B0604020202020204" pitchFamily="34" charset="0"/>
              <a:cs typeface="Arial" panose="020B0604020202020204" pitchFamily="34" charset="0"/>
            </a:endParaRPr>
          </a:p>
          <a:p>
            <a:pPr marL="342900" indent="-342900" algn="ctr">
              <a:buFont typeface="Wingdings" panose="05000000000000000000" pitchFamily="2" charset="2"/>
              <a:buChar char="è"/>
            </a:pPr>
            <a:r>
              <a:rPr lang="de-CH" sz="2000" dirty="0" err="1">
                <a:latin typeface="Arial" panose="020B0604020202020204" pitchFamily="34" charset="0"/>
                <a:cs typeface="Arial" panose="020B0604020202020204" pitchFamily="34" charset="0"/>
              </a:rPr>
              <a:t>If</a:t>
            </a:r>
            <a:r>
              <a:rPr lang="de-CH" sz="2000" dirty="0">
                <a:latin typeface="Arial" panose="020B0604020202020204" pitchFamily="34" charset="0"/>
                <a:cs typeface="Arial" panose="020B0604020202020204" pitchFamily="34" charset="0"/>
              </a:rPr>
              <a:t> </a:t>
            </a:r>
            <a:r>
              <a:rPr lang="de-CH" sz="2000" i="1" dirty="0">
                <a:latin typeface="Arial" panose="020B0604020202020204" pitchFamily="34" charset="0"/>
                <a:cs typeface="Arial" panose="020B0604020202020204" pitchFamily="34" charset="0"/>
              </a:rPr>
              <a:t>d</a:t>
            </a:r>
            <a:r>
              <a:rPr lang="de-CH" sz="2000" dirty="0">
                <a:latin typeface="Arial" panose="020B0604020202020204" pitchFamily="34" charset="0"/>
                <a:cs typeface="Arial" panose="020B0604020202020204" pitchFamily="34" charset="0"/>
              </a:rPr>
              <a:t> </a:t>
            </a:r>
            <a:r>
              <a:rPr lang="de-CH" sz="2000" dirty="0" err="1">
                <a:latin typeface="Arial" panose="020B0604020202020204" pitchFamily="34" charset="0"/>
                <a:cs typeface="Arial" panose="020B0604020202020204" pitchFamily="34" charset="0"/>
              </a:rPr>
              <a:t>is</a:t>
            </a:r>
            <a:r>
              <a:rPr lang="de-CH" sz="2000" dirty="0">
                <a:latin typeface="Arial" panose="020B0604020202020204" pitchFamily="34" charset="0"/>
                <a:cs typeface="Arial" panose="020B0604020202020204" pitchFamily="34" charset="0"/>
              </a:rPr>
              <a:t> just 0.20: </a:t>
            </a:r>
            <a:r>
              <a:rPr lang="de-CH" sz="2000" dirty="0" err="1">
                <a:latin typeface="Arial" panose="020B0604020202020204" pitchFamily="34" charset="0"/>
                <a:cs typeface="Arial" panose="020B0604020202020204" pitchFamily="34" charset="0"/>
              </a:rPr>
              <a:t>about</a:t>
            </a:r>
            <a:r>
              <a:rPr lang="de-CH" sz="2000" dirty="0">
                <a:latin typeface="Arial" panose="020B0604020202020204" pitchFamily="34" charset="0"/>
                <a:cs typeface="Arial" panose="020B0604020202020204" pitchFamily="34" charset="0"/>
              </a:rPr>
              <a:t> 400 </a:t>
            </a:r>
            <a:r>
              <a:rPr lang="de-CH" sz="2000" dirty="0" err="1">
                <a:latin typeface="Arial" panose="020B0604020202020204" pitchFamily="34" charset="0"/>
                <a:cs typeface="Arial" panose="020B0604020202020204" pitchFamily="34" charset="0"/>
              </a:rPr>
              <a:t>students</a:t>
            </a:r>
            <a:r>
              <a:rPr lang="de-CH" sz="2000" dirty="0">
                <a:latin typeface="Arial" panose="020B0604020202020204" pitchFamily="34" charset="0"/>
                <a:cs typeface="Arial" panose="020B0604020202020204" pitchFamily="34" charset="0"/>
              </a:rPr>
              <a:t> per </a:t>
            </a:r>
            <a:r>
              <a:rPr lang="de-CH" sz="2000" dirty="0" err="1">
                <a:latin typeface="Arial" panose="020B0604020202020204" pitchFamily="34" charset="0"/>
                <a:cs typeface="Arial" panose="020B0604020202020204" pitchFamily="34" charset="0"/>
              </a:rPr>
              <a:t>group</a:t>
            </a:r>
            <a:r>
              <a:rPr lang="de-CH" sz="2000" dirty="0">
                <a:latin typeface="Arial" panose="020B0604020202020204" pitchFamily="34" charset="0"/>
                <a:cs typeface="Arial" panose="020B0604020202020204" pitchFamily="34" charset="0"/>
              </a:rPr>
              <a:t>!</a:t>
            </a:r>
          </a:p>
        </p:txBody>
      </p:sp>
      <p:sp>
        <p:nvSpPr>
          <p:cNvPr id="3" name="TextBox 2"/>
          <p:cNvSpPr txBox="1"/>
          <p:nvPr/>
        </p:nvSpPr>
        <p:spPr>
          <a:xfrm>
            <a:off x="2711624" y="1988840"/>
            <a:ext cx="7272808" cy="369332"/>
          </a:xfrm>
          <a:prstGeom prst="rect">
            <a:avLst/>
          </a:prstGeom>
          <a:noFill/>
        </p:spPr>
        <p:txBody>
          <a:bodyPr wrap="square" rtlCol="0">
            <a:spAutoFit/>
          </a:bodyPr>
          <a:lstStyle/>
          <a:p>
            <a:r>
              <a:rPr lang="de-CH" i="1">
                <a:latin typeface="Arial" panose="020B0604020202020204" pitchFamily="34" charset="0"/>
                <a:cs typeface="Arial" panose="020B0604020202020204" pitchFamily="34" charset="0"/>
              </a:rPr>
              <a:t>Which sample sizes do we need to reliably find effects of this size?</a:t>
            </a:r>
          </a:p>
        </p:txBody>
      </p:sp>
      <p:sp>
        <p:nvSpPr>
          <p:cNvPr id="6" name="TextBox 5"/>
          <p:cNvSpPr txBox="1"/>
          <p:nvPr/>
        </p:nvSpPr>
        <p:spPr>
          <a:xfrm>
            <a:off x="4655840" y="2708921"/>
            <a:ext cx="5184576" cy="646331"/>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G*Power Software package:</a:t>
            </a:r>
          </a:p>
          <a:p>
            <a:r>
              <a:rPr lang="de-CH" b="1">
                <a:latin typeface="Arial" panose="020B0604020202020204" pitchFamily="34" charset="0"/>
                <a:cs typeface="Arial" panose="020B0604020202020204" pitchFamily="34" charset="0"/>
              </a:rPr>
              <a:t>Free</a:t>
            </a:r>
            <a:r>
              <a:rPr lang="de-CH">
                <a:latin typeface="Arial" panose="020B0604020202020204" pitchFamily="34" charset="0"/>
                <a:cs typeface="Arial" panose="020B0604020202020204" pitchFamily="34" charset="0"/>
              </a:rPr>
              <a:t>, download from </a:t>
            </a:r>
            <a:r>
              <a:rPr lang="de-CH">
                <a:latin typeface="Arial" panose="020B0604020202020204" pitchFamily="34" charset="0"/>
                <a:cs typeface="Arial" panose="020B0604020202020204" pitchFamily="34" charset="0"/>
                <a:hlinkClick r:id="rId2"/>
              </a:rPr>
              <a:t>http://www.gpower.hhu.de/</a:t>
            </a:r>
            <a:endParaRPr lang="de-CH">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7680797" y="3717032"/>
            <a:ext cx="1438919" cy="736420"/>
          </a:xfrm>
          <a:prstGeom prst="rect">
            <a:avLst/>
          </a:prstGeom>
        </p:spPr>
      </p:pic>
      <p:sp>
        <p:nvSpPr>
          <p:cNvPr id="8" name="Rechteck 7">
            <a:extLst>
              <a:ext uri="{FF2B5EF4-FFF2-40B4-BE49-F238E27FC236}">
                <a16:creationId xmlns:a16="http://schemas.microsoft.com/office/drawing/2014/main" id="{73D4612C-2D9A-4FB0-BE5E-992C5B763327}"/>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551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25</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Conclusion</a:t>
            </a:r>
            <a:endParaRPr lang="de-CH" sz="2400">
              <a:latin typeface="Arial" panose="020B0604020202020204" pitchFamily="34" charset="0"/>
              <a:cs typeface="Arial" panose="020B0604020202020204" pitchFamily="34" charset="0"/>
            </a:endParaRPr>
          </a:p>
        </p:txBody>
      </p:sp>
      <p:sp>
        <p:nvSpPr>
          <p:cNvPr id="2" name="TextBox 1"/>
          <p:cNvSpPr txBox="1"/>
          <p:nvPr/>
        </p:nvSpPr>
        <p:spPr>
          <a:xfrm>
            <a:off x="2423592" y="1773124"/>
            <a:ext cx="7920880" cy="923330"/>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With </a:t>
            </a:r>
            <a:r>
              <a:rPr lang="de-CH" b="1" dirty="0">
                <a:latin typeface="Arial" panose="020B0604020202020204" pitchFamily="34" charset="0"/>
                <a:cs typeface="Arial" panose="020B0604020202020204" pitchFamily="34" charset="0"/>
              </a:rPr>
              <a:t>20 </a:t>
            </a:r>
            <a:r>
              <a:rPr lang="de-CH" b="1" dirty="0" err="1">
                <a:latin typeface="Arial" panose="020B0604020202020204" pitchFamily="34" charset="0"/>
                <a:cs typeface="Arial" panose="020B0604020202020204" pitchFamily="34" charset="0"/>
              </a:rPr>
              <a:t>participants</a:t>
            </a:r>
            <a:r>
              <a:rPr lang="de-CH" b="1" dirty="0">
                <a:latin typeface="Arial" panose="020B0604020202020204" pitchFamily="34" charset="0"/>
                <a:cs typeface="Arial" panose="020B0604020202020204" pitchFamily="34" charset="0"/>
              </a:rPr>
              <a:t> </a:t>
            </a:r>
            <a:r>
              <a:rPr lang="de-CH" dirty="0">
                <a:latin typeface="Arial" panose="020B0604020202020204" pitchFamily="34" charset="0"/>
                <a:cs typeface="Arial" panose="020B0604020202020204" pitchFamily="34" charset="0"/>
              </a:rPr>
              <a:t>in </a:t>
            </a:r>
            <a:r>
              <a:rPr lang="de-CH" dirty="0" err="1">
                <a:latin typeface="Arial" panose="020B0604020202020204" pitchFamily="34" charset="0"/>
                <a:cs typeface="Arial" panose="020B0604020202020204" pitchFamily="34" charset="0"/>
              </a:rPr>
              <a:t>each</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group</a:t>
            </a:r>
            <a:r>
              <a:rPr lang="de-CH" dirty="0">
                <a:latin typeface="Arial" panose="020B0604020202020204" pitchFamily="34" charset="0"/>
                <a:cs typeface="Arial" panose="020B0604020202020204" pitchFamily="34" charset="0"/>
              </a:rPr>
              <a:t>…</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a:t>
            </a:r>
            <a:r>
              <a:rPr lang="de-CH" dirty="0" err="1">
                <a:latin typeface="Arial" panose="020B0604020202020204" pitchFamily="34" charset="0"/>
                <a:cs typeface="Arial" panose="020B0604020202020204" pitchFamily="34" charset="0"/>
              </a:rPr>
              <a:t>no</a:t>
            </a:r>
            <a:r>
              <a:rPr lang="de-CH" dirty="0">
                <a:latin typeface="Arial" panose="020B0604020202020204" pitchFamily="34" charset="0"/>
                <a:cs typeface="Arial" panose="020B0604020202020204" pitchFamily="34" charset="0"/>
              </a:rPr>
              <a:t> reliable </a:t>
            </a:r>
            <a:r>
              <a:rPr lang="de-CH" dirty="0" err="1">
                <a:latin typeface="Arial" panose="020B0604020202020204" pitchFamily="34" charset="0"/>
                <a:cs typeface="Arial" panose="020B0604020202020204" pitchFamily="34" charset="0"/>
              </a:rPr>
              <a:t>answers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hypotheses</a:t>
            </a:r>
            <a:r>
              <a:rPr lang="de-CH" dirty="0">
                <a:latin typeface="Arial" panose="020B0604020202020204" pitchFamily="34" charset="0"/>
                <a:cs typeface="Arial" panose="020B0604020202020204" pitchFamily="34" charset="0"/>
              </a:rPr>
              <a:t> will </a:t>
            </a:r>
            <a:r>
              <a:rPr lang="de-CH" dirty="0" err="1">
                <a:latin typeface="Arial" panose="020B0604020202020204" pitchFamily="34" charset="0"/>
                <a:cs typeface="Arial" panose="020B0604020202020204" pitchFamily="34" charset="0"/>
              </a:rPr>
              <a:t>be</a:t>
            </a:r>
            <a:r>
              <a:rPr lang="de-CH" dirty="0">
                <a:latin typeface="Arial" panose="020B0604020202020204" pitchFamily="34" charset="0"/>
                <a:cs typeface="Arial" panose="020B0604020202020204" pitchFamily="34" charset="0"/>
              </a:rPr>
              <a:t> possible</a:t>
            </a:r>
          </a:p>
        </p:txBody>
      </p:sp>
      <p:sp>
        <p:nvSpPr>
          <p:cNvPr id="6" name="TextBox 5"/>
          <p:cNvSpPr txBox="1"/>
          <p:nvPr/>
        </p:nvSpPr>
        <p:spPr>
          <a:xfrm>
            <a:off x="2444576" y="4322266"/>
            <a:ext cx="7920880" cy="1754326"/>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With </a:t>
            </a:r>
            <a:r>
              <a:rPr lang="de-CH" b="1" dirty="0">
                <a:latin typeface="Arial" panose="020B0604020202020204" pitchFamily="34" charset="0"/>
                <a:cs typeface="Arial" panose="020B0604020202020204" pitchFamily="34" charset="0"/>
              </a:rPr>
              <a:t>100-300 </a:t>
            </a:r>
            <a:r>
              <a:rPr lang="de-CH" b="1" dirty="0" err="1">
                <a:latin typeface="Arial" panose="020B0604020202020204" pitchFamily="34" charset="0"/>
                <a:cs typeface="Arial" panose="020B0604020202020204" pitchFamily="34" charset="0"/>
              </a:rPr>
              <a:t>participants</a:t>
            </a:r>
            <a:r>
              <a:rPr lang="de-CH" b="1" dirty="0">
                <a:latin typeface="Arial" panose="020B0604020202020204" pitchFamily="34" charset="0"/>
                <a:cs typeface="Arial" panose="020B0604020202020204" pitchFamily="34" charset="0"/>
              </a:rPr>
              <a:t> </a:t>
            </a:r>
            <a:r>
              <a:rPr lang="de-CH" dirty="0">
                <a:latin typeface="Arial" panose="020B0604020202020204" pitchFamily="34" charset="0"/>
                <a:cs typeface="Arial" panose="020B0604020202020204" pitchFamily="34" charset="0"/>
              </a:rPr>
              <a:t>in </a:t>
            </a:r>
            <a:r>
              <a:rPr lang="de-CH" dirty="0" err="1">
                <a:latin typeface="Arial" panose="020B0604020202020204" pitchFamily="34" charset="0"/>
                <a:cs typeface="Arial" panose="020B0604020202020204" pitchFamily="34" charset="0"/>
              </a:rPr>
              <a:t>each</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group</a:t>
            </a:r>
            <a:r>
              <a:rPr lang="de-CH" dirty="0">
                <a:latin typeface="Arial" panose="020B0604020202020204" pitchFamily="34" charset="0"/>
                <a:cs typeface="Arial" panose="020B0604020202020204" pitchFamily="34" charset="0"/>
              </a:rPr>
              <a:t>…</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a:t>
            </a:r>
            <a:r>
              <a:rPr lang="de-CH" dirty="0" err="1">
                <a:latin typeface="Arial" panose="020B0604020202020204" pitchFamily="34" charset="0"/>
                <a:cs typeface="Arial" panose="020B0604020202020204" pitchFamily="34" charset="0"/>
              </a:rPr>
              <a:t>you</a:t>
            </a:r>
            <a:r>
              <a:rPr lang="de-CH" dirty="0">
                <a:latin typeface="Arial" panose="020B0604020202020204" pitchFamily="34" charset="0"/>
                <a:cs typeface="Arial" panose="020B0604020202020204" pitchFamily="34" charset="0"/>
              </a:rPr>
              <a:t> will end </a:t>
            </a:r>
            <a:r>
              <a:rPr lang="de-CH" dirty="0" err="1">
                <a:latin typeface="Arial" panose="020B0604020202020204" pitchFamily="34" charset="0"/>
                <a:cs typeface="Arial" panose="020B0604020202020204" pitchFamily="34" charset="0"/>
              </a:rPr>
              <a:t>up</a:t>
            </a:r>
            <a:r>
              <a:rPr lang="de-CH" dirty="0">
                <a:latin typeface="Arial" panose="020B0604020202020204" pitchFamily="34" charset="0"/>
                <a:cs typeface="Arial" panose="020B0604020202020204" pitchFamily="34" charset="0"/>
              </a:rPr>
              <a:t> in </a:t>
            </a:r>
            <a:r>
              <a:rPr lang="de-CH" dirty="0" err="1">
                <a:latin typeface="Arial" panose="020B0604020202020204" pitchFamily="34" charset="0"/>
                <a:cs typeface="Arial" panose="020B0604020202020204" pitchFamily="34" charset="0"/>
              </a:rPr>
              <a:t>analytic</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wonderland</a:t>
            </a:r>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a:t>
            </a:r>
            <a:r>
              <a:rPr lang="de-CH" b="1" dirty="0" err="1">
                <a:latin typeface="Arial" panose="020B0604020202020204" pitchFamily="34" charset="0"/>
                <a:cs typeface="Arial" panose="020B0604020202020204" pitchFamily="34" charset="0"/>
              </a:rPr>
              <a:t>detailed</a:t>
            </a:r>
            <a:r>
              <a:rPr lang="de-CH" dirty="0">
                <a:latin typeface="Arial" panose="020B0604020202020204" pitchFamily="34" charset="0"/>
                <a:cs typeface="Arial" panose="020B0604020202020204" pitchFamily="34" charset="0"/>
              </a:rPr>
              <a:t> and </a:t>
            </a:r>
            <a:r>
              <a:rPr lang="de-CH" b="1" dirty="0">
                <a:latin typeface="Arial" panose="020B0604020202020204" pitchFamily="34" charset="0"/>
                <a:cs typeface="Arial" panose="020B0604020202020204" pitchFamily="34" charset="0"/>
              </a:rPr>
              <a:t>reliable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hypotheses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tests</a:t>
            </a:r>
            <a:r>
              <a:rPr lang="de-CH" dirty="0">
                <a:latin typeface="Arial" panose="020B0604020202020204" pitchFamily="34" charset="0"/>
                <a:cs typeface="Arial" panose="020B0604020202020204" pitchFamily="34" charset="0"/>
              </a:rPr>
              <a:t> will </a:t>
            </a:r>
            <a:r>
              <a:rPr lang="de-CH" dirty="0" err="1">
                <a:latin typeface="Arial" panose="020B0604020202020204" pitchFamily="34" charset="0"/>
                <a:cs typeface="Arial" panose="020B0604020202020204" pitchFamily="34" charset="0"/>
              </a:rPr>
              <a:t>be</a:t>
            </a:r>
            <a:r>
              <a:rPr lang="de-CH" dirty="0">
                <a:latin typeface="Arial" panose="020B0604020202020204" pitchFamily="34" charset="0"/>
                <a:cs typeface="Arial" panose="020B0604020202020204" pitchFamily="34" charset="0"/>
              </a:rPr>
              <a:t> possible</a:t>
            </a:r>
          </a:p>
          <a:p>
            <a:r>
              <a:rPr lang="de-CH" dirty="0">
                <a:latin typeface="Arial" panose="020B0604020202020204" pitchFamily="34" charset="0"/>
                <a:cs typeface="Arial" panose="020B0604020202020204" pitchFamily="34" charset="0"/>
              </a:rPr>
              <a:t>…</a:t>
            </a:r>
            <a:r>
              <a:rPr lang="de-CH" dirty="0" err="1">
                <a:latin typeface="Arial" panose="020B0604020202020204" pitchFamily="34" charset="0"/>
                <a:cs typeface="Arial" panose="020B0604020202020204" pitchFamily="34" charset="0"/>
              </a:rPr>
              <a:t>you</a:t>
            </a:r>
            <a:r>
              <a:rPr lang="de-CH" dirty="0">
                <a:latin typeface="Arial" panose="020B0604020202020204" pitchFamily="34" charset="0"/>
                <a:cs typeface="Arial" panose="020B0604020202020204" pitchFamily="34" charset="0"/>
              </a:rPr>
              <a:t> will </a:t>
            </a:r>
            <a:r>
              <a:rPr lang="de-CH" dirty="0" err="1">
                <a:latin typeface="Arial" panose="020B0604020202020204" pitchFamily="34" charset="0"/>
                <a:cs typeface="Arial" panose="020B0604020202020204" pitchFamily="34" charset="0"/>
              </a:rPr>
              <a:t>be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able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examine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how</a:t>
            </a:r>
            <a:r>
              <a:rPr lang="de-CH" dirty="0">
                <a:latin typeface="Arial" panose="020B0604020202020204" pitchFamily="34" charset="0"/>
                <a:cs typeface="Arial" panose="020B0604020202020204" pitchFamily="34" charset="0"/>
              </a:rPr>
              <a:t> individual </a:t>
            </a:r>
            <a:r>
              <a:rPr lang="de-CH" dirty="0" err="1">
                <a:latin typeface="Arial" panose="020B0604020202020204" pitchFamily="34" charset="0"/>
                <a:cs typeface="Arial" panose="020B0604020202020204" pitchFamily="34" charset="0"/>
              </a:rPr>
              <a:t>characteristics</a:t>
            </a:r>
            <a:r>
              <a:rPr lang="de-CH" dirty="0">
                <a:latin typeface="Arial" panose="020B0604020202020204" pitchFamily="34" charset="0"/>
                <a:cs typeface="Arial" panose="020B0604020202020204" pitchFamily="34" charset="0"/>
              </a:rPr>
              <a:t> of </a:t>
            </a:r>
            <a:r>
              <a:rPr lang="de-CH" dirty="0" err="1">
                <a:latin typeface="Arial" panose="020B0604020202020204" pitchFamily="34" charset="0"/>
                <a:cs typeface="Arial" panose="020B0604020202020204" pitchFamily="34" charset="0"/>
              </a:rPr>
              <a:t>students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predict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their</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learning</a:t>
            </a:r>
            <a:r>
              <a:rPr lang="de-CH" dirty="0">
                <a:latin typeface="Arial" panose="020B0604020202020204" pitchFamily="34" charset="0"/>
                <a:cs typeface="Arial" panose="020B0604020202020204" pitchFamily="34" charset="0"/>
              </a:rPr>
              <a:t> – and </a:t>
            </a:r>
            <a:r>
              <a:rPr lang="de-CH" dirty="0" err="1">
                <a:latin typeface="Arial" panose="020B0604020202020204" pitchFamily="34" charset="0"/>
                <a:cs typeface="Arial" panose="020B0604020202020204" pitchFamily="34" charset="0"/>
              </a:rPr>
              <a:t>interact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with</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intervention</a:t>
            </a:r>
            <a:endParaRPr lang="de-CH" dirty="0">
              <a:latin typeface="Arial" panose="020B0604020202020204" pitchFamily="34" charset="0"/>
              <a:cs typeface="Arial" panose="020B0604020202020204" pitchFamily="34" charset="0"/>
            </a:endParaRPr>
          </a:p>
        </p:txBody>
      </p:sp>
      <p:sp>
        <p:nvSpPr>
          <p:cNvPr id="7" name="TextBox 6"/>
          <p:cNvSpPr txBox="1"/>
          <p:nvPr/>
        </p:nvSpPr>
        <p:spPr>
          <a:xfrm>
            <a:off x="2442688" y="3046043"/>
            <a:ext cx="9124032" cy="923330"/>
          </a:xfrm>
          <a:prstGeom prst="rect">
            <a:avLst/>
          </a:prstGeom>
          <a:noFill/>
        </p:spPr>
        <p:txBody>
          <a:bodyPr wrap="square" rtlCol="0">
            <a:spAutoFit/>
          </a:bodyPr>
          <a:lstStyle/>
          <a:p>
            <a:r>
              <a:rPr lang="de-CH" dirty="0" err="1">
                <a:latin typeface="Arial" panose="020B0604020202020204" pitchFamily="34" charset="0"/>
                <a:cs typeface="Arial" panose="020B0604020202020204" pitchFamily="34" charset="0"/>
              </a:rPr>
              <a:t>With</a:t>
            </a:r>
            <a:r>
              <a:rPr lang="de-CH" dirty="0">
                <a:latin typeface="Arial" panose="020B0604020202020204" pitchFamily="34" charset="0"/>
                <a:cs typeface="Arial" panose="020B0604020202020204" pitchFamily="34" charset="0"/>
              </a:rPr>
              <a:t> </a:t>
            </a:r>
            <a:r>
              <a:rPr lang="de-CH" b="1" dirty="0">
                <a:latin typeface="Arial" panose="020B0604020202020204" pitchFamily="34" charset="0"/>
                <a:cs typeface="Arial" panose="020B0604020202020204" pitchFamily="34" charset="0"/>
              </a:rPr>
              <a:t>40-60 </a:t>
            </a:r>
            <a:r>
              <a:rPr lang="de-CH" b="1" dirty="0" err="1">
                <a:latin typeface="Arial" panose="020B0604020202020204" pitchFamily="34" charset="0"/>
                <a:cs typeface="Arial" panose="020B0604020202020204" pitchFamily="34" charset="0"/>
              </a:rPr>
              <a:t>participants</a:t>
            </a:r>
            <a:r>
              <a:rPr lang="de-CH" b="1" dirty="0">
                <a:latin typeface="Arial" panose="020B0604020202020204" pitchFamily="34" charset="0"/>
                <a:cs typeface="Arial" panose="020B0604020202020204" pitchFamily="34" charset="0"/>
              </a:rPr>
              <a:t> </a:t>
            </a:r>
            <a:r>
              <a:rPr lang="de-CH" dirty="0">
                <a:latin typeface="Arial" panose="020B0604020202020204" pitchFamily="34" charset="0"/>
                <a:cs typeface="Arial" panose="020B0604020202020204" pitchFamily="34" charset="0"/>
              </a:rPr>
              <a:t>in </a:t>
            </a:r>
            <a:r>
              <a:rPr lang="de-CH" dirty="0" err="1">
                <a:latin typeface="Arial" panose="020B0604020202020204" pitchFamily="34" charset="0"/>
                <a:cs typeface="Arial" panose="020B0604020202020204" pitchFamily="34" charset="0"/>
              </a:rPr>
              <a:t>each</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group</a:t>
            </a:r>
            <a:r>
              <a:rPr lang="de-CH" dirty="0">
                <a:latin typeface="Arial" panose="020B0604020202020204" pitchFamily="34" charset="0"/>
                <a:cs typeface="Arial" panose="020B0604020202020204" pitchFamily="34" charset="0"/>
              </a:rPr>
              <a:t>…</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a:t>
            </a:r>
            <a:r>
              <a:rPr lang="de-CH" dirty="0" err="1">
                <a:latin typeface="Arial" panose="020B0604020202020204" pitchFamily="34" charset="0"/>
                <a:cs typeface="Arial" panose="020B0604020202020204" pitchFamily="34" charset="0"/>
              </a:rPr>
              <a:t>you</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can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be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quite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sure</a:t>
            </a:r>
            <a:r>
              <a:rPr lang="de-CH" dirty="0">
                <a:latin typeface="Arial" panose="020B0604020202020204" pitchFamily="34" charset="0"/>
                <a:cs typeface="Arial" panose="020B0604020202020204" pitchFamily="34" charset="0"/>
              </a:rPr>
              <a:t> in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end </a:t>
            </a:r>
            <a:r>
              <a:rPr lang="de-CH" dirty="0" err="1">
                <a:latin typeface="Arial" panose="020B0604020202020204" pitchFamily="34" charset="0"/>
                <a:cs typeface="Arial" panose="020B0604020202020204" pitchFamily="34" charset="0"/>
              </a:rPr>
              <a:t>whether</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there</a:t>
            </a:r>
            <a:r>
              <a:rPr lang="de-CH" dirty="0">
                <a:latin typeface="Arial" panose="020B0604020202020204" pitchFamily="34" charset="0"/>
                <a:cs typeface="Arial" panose="020B0604020202020204" pitchFamily="34" charset="0"/>
              </a:rPr>
              <a:t> was an </a:t>
            </a:r>
            <a:r>
              <a:rPr lang="de-CH" dirty="0" err="1">
                <a:latin typeface="Arial" panose="020B0604020202020204" pitchFamily="34" charset="0"/>
                <a:cs typeface="Arial" panose="020B0604020202020204" pitchFamily="34" charset="0"/>
              </a:rPr>
              <a:t>intervention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effect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or</a:t>
            </a:r>
            <a:r>
              <a:rPr lang="de-CH" dirty="0">
                <a:latin typeface="Arial" panose="020B0604020202020204" pitchFamily="34" charset="0"/>
                <a:cs typeface="Arial" panose="020B0604020202020204" pitchFamily="34" charset="0"/>
              </a:rPr>
              <a:t> not</a:t>
            </a:r>
          </a:p>
        </p:txBody>
      </p:sp>
      <p:sp>
        <p:nvSpPr>
          <p:cNvPr id="8" name="Rechteck 7">
            <a:extLst>
              <a:ext uri="{FF2B5EF4-FFF2-40B4-BE49-F238E27FC236}">
                <a16:creationId xmlns:a16="http://schemas.microsoft.com/office/drawing/2014/main" id="{840F691F-F0BE-4D63-949A-BE2F6F095CAA}"/>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64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F79646">
                    <a:lumMod val="75000"/>
                  </a:srgbClr>
                </a:solidFill>
                <a:latin typeface="Arial" panose="020B0604020202020204" pitchFamily="34" charset="0"/>
                <a:cs typeface="Arial" panose="020B0604020202020204" pitchFamily="34" charset="0"/>
              </a:rPr>
              <a:t>30 participants per condition are great                                        </a:t>
            </a:r>
            <a:r>
              <a:rPr lang="en-US" sz="2200" b="1" i="1">
                <a:solidFill>
                  <a:prstClr val="white"/>
                </a:solidFill>
                <a:latin typeface="Arial" panose="020B0604020202020204" pitchFamily="34" charset="0"/>
                <a:cs typeface="Arial" panose="020B0604020202020204" pitchFamily="34" charset="0"/>
              </a:rPr>
              <a:t>“Let’s aim at 20-30 people in each group, that will be fine!”</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26</a:t>
            </a:fld>
            <a:endParaRPr lang="de-CH">
              <a:solidFill>
                <a:prstClr val="black">
                  <a:tint val="75000"/>
                </a:prstClr>
              </a:solidFill>
            </a:endParaRPr>
          </a:p>
        </p:txBody>
      </p:sp>
      <p:pic>
        <p:nvPicPr>
          <p:cNvPr id="6" name="Grafik 5">
            <a:extLst>
              <a:ext uri="{FF2B5EF4-FFF2-40B4-BE49-F238E27FC236}">
                <a16:creationId xmlns:a16="http://schemas.microsoft.com/office/drawing/2014/main" id="{9369E3A5-1B40-4635-8CB4-A941CD2DD4A5}"/>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7AC57686-9911-4363-AFA3-9E207414197C}"/>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274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00B050"/>
                </a:solidFill>
                <a:latin typeface="Arial" panose="020B0604020202020204" pitchFamily="34" charset="0"/>
                <a:cs typeface="Arial" panose="020B0604020202020204" pitchFamily="34" charset="0"/>
              </a:rPr>
              <a:t>30 participants per condition are minimum                                     </a:t>
            </a:r>
            <a:r>
              <a:rPr lang="en-US" sz="2200" b="1" i="1">
                <a:solidFill>
                  <a:prstClr val="white"/>
                </a:solidFill>
                <a:latin typeface="Arial" panose="020B0604020202020204" pitchFamily="34" charset="0"/>
                <a:cs typeface="Arial" panose="020B0604020202020204" pitchFamily="34" charset="0"/>
              </a:rPr>
              <a:t>“Let’s do a power analysis and get loads of participants!”</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27</a:t>
            </a:fld>
            <a:endParaRPr lang="de-CH">
              <a:solidFill>
                <a:prstClr val="black">
                  <a:tint val="75000"/>
                </a:prstClr>
              </a:solidFill>
            </a:endParaRPr>
          </a:p>
        </p:txBody>
      </p:sp>
      <p:pic>
        <p:nvPicPr>
          <p:cNvPr id="6" name="Grafik 5">
            <a:extLst>
              <a:ext uri="{FF2B5EF4-FFF2-40B4-BE49-F238E27FC236}">
                <a16:creationId xmlns:a16="http://schemas.microsoft.com/office/drawing/2014/main" id="{F23E8D64-66D2-439E-88CE-BFF5D7BFDB5A}"/>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2EFCDE96-774A-4FD7-A9A3-2EE416B276B8}"/>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141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4BACC6">
                    <a:lumMod val="40000"/>
                    <a:lumOff val="60000"/>
                  </a:srgbClr>
                </a:solidFill>
                <a:latin typeface="Arial" panose="020B0604020202020204" pitchFamily="34" charset="0"/>
                <a:cs typeface="Arial" panose="020B0604020202020204" pitchFamily="34" charset="0"/>
              </a:rPr>
              <a:t> </a:t>
            </a:r>
            <a:r>
              <a:rPr lang="en-US" sz="2200" b="1" i="1">
                <a:solidFill>
                  <a:srgbClr val="4BACC6">
                    <a:lumMod val="40000"/>
                    <a:lumOff val="60000"/>
                  </a:srgbClr>
                </a:solidFill>
                <a:latin typeface="Arial" panose="020B0604020202020204" pitchFamily="34" charset="0"/>
                <a:cs typeface="Arial" panose="020B0604020202020204" pitchFamily="34" charset="0"/>
              </a:rPr>
              <a:t>p</a:t>
            </a:r>
            <a:r>
              <a:rPr lang="en-US" sz="2200" b="1">
                <a:solidFill>
                  <a:srgbClr val="4BACC6">
                    <a:lumMod val="40000"/>
                    <a:lumOff val="60000"/>
                  </a:srgbClr>
                </a:solidFill>
                <a:latin typeface="Arial" panose="020B0604020202020204" pitchFamily="34" charset="0"/>
                <a:cs typeface="Arial" panose="020B0604020202020204" pitchFamily="34" charset="0"/>
              </a:rPr>
              <a:t>-values indicate whether our Hypotheses are correct  </a:t>
            </a:r>
            <a:r>
              <a:rPr lang="en-US" sz="2200" b="1">
                <a:solidFill>
                  <a:prstClr val="white"/>
                </a:solidFill>
                <a:latin typeface="Arial" panose="020B0604020202020204" pitchFamily="34" charset="0"/>
                <a:cs typeface="Arial" panose="020B0604020202020204" pitchFamily="34" charset="0"/>
              </a:rPr>
              <a:t>           </a:t>
            </a:r>
            <a:r>
              <a:rPr lang="en-US" sz="2200" b="1" i="1">
                <a:solidFill>
                  <a:prstClr val="white"/>
                </a:solidFill>
                <a:latin typeface="Arial" panose="020B0604020202020204" pitchFamily="34" charset="0"/>
                <a:cs typeface="Arial" panose="020B0604020202020204" pitchFamily="34" charset="0"/>
              </a:rPr>
              <a:t>“A significant p-value – my study was successful!”</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28</a:t>
            </a:fld>
            <a:endParaRPr lang="de-CH">
              <a:solidFill>
                <a:prstClr val="black">
                  <a:tint val="75000"/>
                </a:prstClr>
              </a:solidFill>
            </a:endParaRPr>
          </a:p>
        </p:txBody>
      </p:sp>
      <p:pic>
        <p:nvPicPr>
          <p:cNvPr id="6" name="Grafik 5">
            <a:extLst>
              <a:ext uri="{FF2B5EF4-FFF2-40B4-BE49-F238E27FC236}">
                <a16:creationId xmlns:a16="http://schemas.microsoft.com/office/drawing/2014/main" id="{A37EC926-F9A6-4385-A0C2-D73662ACD210}"/>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2178F8B8-FDB6-457F-8BA6-E4A0AF2BAC16}"/>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447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36945988-AC78-49DA-8AC6-86944B9C803D}"/>
              </a:ext>
            </a:extLst>
          </p:cNvPr>
          <p:cNvPicPr>
            <a:picLocks noChangeAspect="1"/>
          </p:cNvPicPr>
          <p:nvPr/>
        </p:nvPicPr>
        <p:blipFill>
          <a:blip r:embed="rId3"/>
          <a:stretch>
            <a:fillRect/>
          </a:stretch>
        </p:blipFill>
        <p:spPr>
          <a:xfrm>
            <a:off x="7914137" y="4007889"/>
            <a:ext cx="2260104" cy="2260104"/>
          </a:xfrm>
          <a:prstGeom prst="rect">
            <a:avLst/>
          </a:prstGeom>
        </p:spPr>
      </p:pic>
      <p:sp>
        <p:nvSpPr>
          <p:cNvPr id="33" name="Rectangle 32"/>
          <p:cNvSpPr/>
          <p:nvPr/>
        </p:nvSpPr>
        <p:spPr>
          <a:xfrm>
            <a:off x="3262642" y="3278227"/>
            <a:ext cx="4374486"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800">
                <a:solidFill>
                  <a:schemeClr val="tx1"/>
                </a:solidFill>
                <a:latin typeface="Arial" panose="020B0604020202020204" pitchFamily="34" charset="0"/>
                <a:cs typeface="Arial" panose="020B0604020202020204" pitchFamily="34" charset="0"/>
              </a:rPr>
              <a:t>Teaching method </a:t>
            </a:r>
            <a:r>
              <a:rPr lang="de-CH" sz="2800" b="1">
                <a:solidFill>
                  <a:schemeClr val="tx1"/>
                </a:solidFill>
                <a:latin typeface="Arial" panose="020B0604020202020204" pitchFamily="34" charset="0"/>
                <a:cs typeface="Arial" panose="020B0604020202020204" pitchFamily="34" charset="0"/>
              </a:rPr>
              <a:t>B</a:t>
            </a:r>
          </a:p>
        </p:txBody>
      </p:sp>
      <p:sp>
        <p:nvSpPr>
          <p:cNvPr id="34" name="Rectangle 33"/>
          <p:cNvSpPr/>
          <p:nvPr/>
        </p:nvSpPr>
        <p:spPr>
          <a:xfrm>
            <a:off x="3262642" y="1838067"/>
            <a:ext cx="4374486"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800">
                <a:solidFill>
                  <a:schemeClr val="tx1"/>
                </a:solidFill>
                <a:latin typeface="Arial" panose="020B0604020202020204" pitchFamily="34" charset="0"/>
                <a:cs typeface="Arial" panose="020B0604020202020204" pitchFamily="34" charset="0"/>
              </a:rPr>
              <a:t>Teaching method </a:t>
            </a:r>
            <a:r>
              <a:rPr lang="de-CH" sz="2800" b="1">
                <a:solidFill>
                  <a:schemeClr val="tx1"/>
                </a:solidFill>
                <a:latin typeface="Arial" panose="020B0604020202020204" pitchFamily="34" charset="0"/>
                <a:cs typeface="Arial" panose="020B0604020202020204" pitchFamily="34" charset="0"/>
              </a:rPr>
              <a:t>A</a:t>
            </a:r>
          </a:p>
        </p:txBody>
      </p:sp>
      <p:sp>
        <p:nvSpPr>
          <p:cNvPr id="4" name="TextBox 3"/>
          <p:cNvSpPr txBox="1"/>
          <p:nvPr/>
        </p:nvSpPr>
        <p:spPr>
          <a:xfrm>
            <a:off x="994390" y="2029821"/>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Pretest</a:t>
            </a:r>
          </a:p>
        </p:txBody>
      </p:sp>
      <p:sp>
        <p:nvSpPr>
          <p:cNvPr id="5" name="TextBox 4"/>
          <p:cNvSpPr txBox="1"/>
          <p:nvPr/>
        </p:nvSpPr>
        <p:spPr>
          <a:xfrm>
            <a:off x="994390" y="3484669"/>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Pretest</a:t>
            </a:r>
          </a:p>
        </p:txBody>
      </p:sp>
      <p:sp>
        <p:nvSpPr>
          <p:cNvPr id="6" name="TextBox 5"/>
          <p:cNvSpPr txBox="1"/>
          <p:nvPr/>
        </p:nvSpPr>
        <p:spPr>
          <a:xfrm>
            <a:off x="7946937" y="2067751"/>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Posttest</a:t>
            </a:r>
          </a:p>
        </p:txBody>
      </p:sp>
      <p:sp>
        <p:nvSpPr>
          <p:cNvPr id="7" name="TextBox 6"/>
          <p:cNvSpPr txBox="1"/>
          <p:nvPr/>
        </p:nvSpPr>
        <p:spPr>
          <a:xfrm>
            <a:off x="7946937" y="3491426"/>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Posttest</a:t>
            </a:r>
          </a:p>
        </p:txBody>
      </p:sp>
      <p:cxnSp>
        <p:nvCxnSpPr>
          <p:cNvPr id="8" name="Straight Arrow Connector 7"/>
          <p:cNvCxnSpPr/>
          <p:nvPr/>
        </p:nvCxnSpPr>
        <p:spPr>
          <a:xfrm>
            <a:off x="2938606" y="2303619"/>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38606" y="3746279"/>
            <a:ext cx="3240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637128" y="2295280"/>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637128" y="3739523"/>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hteck 11">
            <a:extLst>
              <a:ext uri="{FF2B5EF4-FFF2-40B4-BE49-F238E27FC236}">
                <a16:creationId xmlns:a16="http://schemas.microsoft.com/office/drawing/2014/main" id="{481647D3-D7E3-4D03-A83B-A0FAB14D19EC}"/>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CDE329C0-B31C-4BB8-AAE1-EA6A2BB25286}"/>
              </a:ext>
            </a:extLst>
          </p:cNvPr>
          <p:cNvSpPr/>
          <p:nvPr/>
        </p:nvSpPr>
        <p:spPr>
          <a:xfrm>
            <a:off x="191344" y="756846"/>
            <a:ext cx="6538970" cy="461665"/>
          </a:xfrm>
          <a:prstGeom prst="rect">
            <a:avLst/>
          </a:prstGeom>
        </p:spPr>
        <p:txBody>
          <a:bodyPr wrap="none">
            <a:spAutoFit/>
          </a:bodyPr>
          <a:lstStyle/>
          <a:p>
            <a:r>
              <a:rPr lang="de-DE" sz="2400" i="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a:t>
            </a:r>
            <a:r>
              <a:rPr lang="de-DE" sz="2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t>
            </a:r>
            <a:r>
              <a:rPr lang="de-DE" sz="2400" dirty="0" err="1">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values</a:t>
            </a:r>
            <a:r>
              <a:rPr lang="de-DE" sz="2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lang="de-DE" sz="2400" dirty="0" err="1">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app</a:t>
            </a:r>
            <a:r>
              <a:rPr lang="de-DE" sz="2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lang="de-DE" sz="2400" dirty="0">
                <a:solidFill>
                  <a:srgbClr val="1269B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peter1328.shinyapps.io/</a:t>
            </a:r>
            <a:r>
              <a:rPr lang="de-DE" sz="2400" dirty="0" err="1">
                <a:solidFill>
                  <a:srgbClr val="1269B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pvalues</a:t>
            </a:r>
            <a:r>
              <a:rPr lang="de-DE" sz="2400" dirty="0">
                <a:solidFill>
                  <a:srgbClr val="1269B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t>
            </a:r>
            <a:endParaRPr lang="de-DE" sz="2400" dirty="0">
              <a:solidFill>
                <a:srgbClr val="1269B0"/>
              </a:solidFill>
              <a:latin typeface="Arial" panose="020B0604020202020204" pitchFamily="34" charset="0"/>
              <a:cs typeface="Arial" panose="020B0604020202020204" pitchFamily="34" charset="0"/>
            </a:endParaRPr>
          </a:p>
        </p:txBody>
      </p:sp>
      <p:sp>
        <p:nvSpPr>
          <p:cNvPr id="2" name="Rechteck 1">
            <a:extLst>
              <a:ext uri="{FF2B5EF4-FFF2-40B4-BE49-F238E27FC236}">
                <a16:creationId xmlns:a16="http://schemas.microsoft.com/office/drawing/2014/main" id="{AFBF7BF8-9098-4EA0-8359-27BEAAFC5DB9}"/>
              </a:ext>
            </a:extLst>
          </p:cNvPr>
          <p:cNvSpPr/>
          <p:nvPr/>
        </p:nvSpPr>
        <p:spPr>
          <a:xfrm>
            <a:off x="2911504" y="5301208"/>
            <a:ext cx="3955122" cy="369332"/>
          </a:xfrm>
          <a:prstGeom prst="rect">
            <a:avLst/>
          </a:prstGeom>
        </p:spPr>
        <p:txBody>
          <a:bodyPr wrap="none">
            <a:spAutoFit/>
          </a:bodyPr>
          <a:lstStyle/>
          <a:p>
            <a:r>
              <a:rPr lang="de-DE" dirty="0">
                <a:hlinkClick r:id="rId5"/>
              </a:rPr>
              <a:t>https://forms.gle/hWpwiob89KFiEaMt6</a:t>
            </a:r>
            <a:r>
              <a:rPr lang="de-DE" dirty="0"/>
              <a:t> </a:t>
            </a:r>
          </a:p>
        </p:txBody>
      </p:sp>
    </p:spTree>
    <p:extLst>
      <p:ext uri="{BB962C8B-B14F-4D97-AF65-F5344CB8AC3E}">
        <p14:creationId xmlns:p14="http://schemas.microsoft.com/office/powerpoint/2010/main" val="237476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3</a:t>
            </a:fld>
            <a:endParaRPr lang="de-CH"/>
          </a:p>
        </p:txBody>
      </p:sp>
      <p:sp>
        <p:nvSpPr>
          <p:cNvPr id="4" name="TextBox 3"/>
          <p:cNvSpPr txBox="1"/>
          <p:nvPr/>
        </p:nvSpPr>
        <p:spPr>
          <a:xfrm>
            <a:off x="1847529" y="404664"/>
            <a:ext cx="8521477" cy="1569660"/>
          </a:xfrm>
          <a:prstGeom prst="rect">
            <a:avLst/>
          </a:prstGeom>
          <a:noFill/>
        </p:spPr>
        <p:txBody>
          <a:bodyPr wrap="square" rtlCol="0">
            <a:spAutoFit/>
          </a:bodyPr>
          <a:lstStyle/>
          <a:p>
            <a:pPr algn="ctr"/>
            <a:r>
              <a:rPr lang="de-CH" sz="2400" i="1" dirty="0">
                <a:latin typeface="Arial" panose="020B0604020202020204" pitchFamily="34" charset="0"/>
                <a:cs typeface="Arial" panose="020B0604020202020204" pitchFamily="34" charset="0"/>
              </a:rPr>
              <a:t>Do </a:t>
            </a:r>
            <a:r>
              <a:rPr lang="de-CH" sz="2400" i="1" dirty="0" err="1">
                <a:latin typeface="Arial" panose="020B0604020202020204" pitchFamily="34" charset="0"/>
                <a:cs typeface="Arial" panose="020B0604020202020204" pitchFamily="34" charset="0"/>
              </a:rPr>
              <a:t>students</a:t>
            </a:r>
            <a:r>
              <a:rPr lang="de-CH" sz="2400" i="1" dirty="0">
                <a:latin typeface="Arial" panose="020B0604020202020204" pitchFamily="34" charset="0"/>
                <a:cs typeface="Arial" panose="020B0604020202020204" pitchFamily="34" charset="0"/>
              </a:rPr>
              <a:t> in </a:t>
            </a:r>
            <a:r>
              <a:rPr lang="de-CH" sz="2400" i="1" dirty="0" err="1">
                <a:latin typeface="Arial" panose="020B0604020202020204" pitchFamily="34" charset="0"/>
                <a:cs typeface="Arial" panose="020B0604020202020204" pitchFamily="34" charset="0"/>
              </a:rPr>
              <a:t>the</a:t>
            </a:r>
            <a:r>
              <a:rPr lang="de-CH" sz="2400" i="1" dirty="0">
                <a:latin typeface="Arial" panose="020B0604020202020204" pitchFamily="34" charset="0"/>
                <a:cs typeface="Arial" panose="020B0604020202020204" pitchFamily="34" charset="0"/>
              </a:rPr>
              <a:t> experimental </a:t>
            </a:r>
            <a:r>
              <a:rPr lang="de-CH" sz="2400" i="1" dirty="0" err="1">
                <a:latin typeface="Arial" panose="020B0604020202020204" pitchFamily="34" charset="0"/>
                <a:cs typeface="Arial" panose="020B0604020202020204" pitchFamily="34" charset="0"/>
              </a:rPr>
              <a:t>condition</a:t>
            </a:r>
            <a:r>
              <a:rPr lang="de-CH" sz="2400" i="1" dirty="0">
                <a:latin typeface="Arial" panose="020B0604020202020204" pitchFamily="34" charset="0"/>
                <a:cs typeface="Arial" panose="020B0604020202020204" pitchFamily="34" charset="0"/>
              </a:rPr>
              <a:t> </a:t>
            </a:r>
            <a:r>
              <a:rPr lang="de-CH" sz="2400" b="1" i="1" dirty="0" err="1">
                <a:latin typeface="Arial" panose="020B0604020202020204" pitchFamily="34" charset="0"/>
                <a:cs typeface="Arial" panose="020B0604020202020204" pitchFamily="34" charset="0"/>
              </a:rPr>
              <a:t>gain</a:t>
            </a:r>
            <a:r>
              <a:rPr lang="de-CH" sz="2400" b="1" i="1" dirty="0">
                <a:latin typeface="Arial" panose="020B0604020202020204" pitchFamily="34" charset="0"/>
                <a:cs typeface="Arial" panose="020B0604020202020204" pitchFamily="34" charset="0"/>
              </a:rPr>
              <a:t> </a:t>
            </a:r>
            <a:r>
              <a:rPr lang="de-CH" sz="2400" b="1" i="1" dirty="0" err="1">
                <a:latin typeface="Arial" panose="020B0604020202020204" pitchFamily="34" charset="0"/>
                <a:cs typeface="Arial" panose="020B0604020202020204" pitchFamily="34" charset="0"/>
              </a:rPr>
              <a:t>knowledge</a:t>
            </a:r>
            <a:r>
              <a:rPr lang="de-CH" sz="2400" i="1" dirty="0">
                <a:latin typeface="Arial" panose="020B0604020202020204" pitchFamily="34" charset="0"/>
                <a:cs typeface="Arial" panose="020B0604020202020204" pitchFamily="34" charset="0"/>
              </a:rPr>
              <a:t>?</a:t>
            </a:r>
          </a:p>
          <a:p>
            <a:pPr algn="ctr"/>
            <a:endParaRPr lang="de-CH" sz="2400" i="1" dirty="0">
              <a:latin typeface="Arial" panose="020B0604020202020204" pitchFamily="34" charset="0"/>
              <a:cs typeface="Arial" panose="020B0604020202020204" pitchFamily="34" charset="0"/>
            </a:endParaRPr>
          </a:p>
          <a:p>
            <a:pPr algn="ctr"/>
            <a:r>
              <a:rPr lang="de-CH" sz="2400" i="1" dirty="0">
                <a:latin typeface="Arial" panose="020B0604020202020204" pitchFamily="34" charset="0"/>
                <a:cs typeface="Arial" panose="020B0604020202020204" pitchFamily="34" charset="0"/>
              </a:rPr>
              <a:t>Do </a:t>
            </a:r>
            <a:r>
              <a:rPr lang="de-CH" sz="2400" i="1" dirty="0" err="1">
                <a:latin typeface="Arial" panose="020B0604020202020204" pitchFamily="34" charset="0"/>
                <a:cs typeface="Arial" panose="020B0604020202020204" pitchFamily="34" charset="0"/>
              </a:rPr>
              <a:t>students</a:t>
            </a:r>
            <a:r>
              <a:rPr lang="de-CH" sz="2400" i="1" dirty="0">
                <a:latin typeface="Arial" panose="020B0604020202020204" pitchFamily="34" charset="0"/>
                <a:cs typeface="Arial" panose="020B0604020202020204" pitchFamily="34" charset="0"/>
              </a:rPr>
              <a:t> in </a:t>
            </a:r>
            <a:r>
              <a:rPr lang="de-CH" sz="2400" i="1" dirty="0" err="1">
                <a:latin typeface="Arial" panose="020B0604020202020204" pitchFamily="34" charset="0"/>
                <a:cs typeface="Arial" panose="020B0604020202020204" pitchFamily="34" charset="0"/>
              </a:rPr>
              <a:t>the</a:t>
            </a:r>
            <a:r>
              <a:rPr lang="de-CH" sz="2400" i="1" dirty="0">
                <a:latin typeface="Arial" panose="020B0604020202020204" pitchFamily="34" charset="0"/>
                <a:cs typeface="Arial" panose="020B0604020202020204" pitchFamily="34" charset="0"/>
              </a:rPr>
              <a:t> experimental </a:t>
            </a:r>
            <a:r>
              <a:rPr lang="de-CH" sz="2400" i="1" dirty="0" err="1">
                <a:latin typeface="Arial" panose="020B0604020202020204" pitchFamily="34" charset="0"/>
                <a:cs typeface="Arial" panose="020B0604020202020204" pitchFamily="34" charset="0"/>
              </a:rPr>
              <a:t>condition</a:t>
            </a:r>
            <a:r>
              <a:rPr lang="de-CH" sz="2400" i="1" dirty="0">
                <a:latin typeface="Arial" panose="020B0604020202020204" pitchFamily="34" charset="0"/>
                <a:cs typeface="Arial" panose="020B0604020202020204" pitchFamily="34" charset="0"/>
              </a:rPr>
              <a:t> </a:t>
            </a:r>
            <a:r>
              <a:rPr lang="de-CH" sz="2400" i="1" dirty="0" err="1">
                <a:latin typeface="Arial" panose="020B0604020202020204" pitchFamily="34" charset="0"/>
                <a:cs typeface="Arial" panose="020B0604020202020204" pitchFamily="34" charset="0"/>
              </a:rPr>
              <a:t>gain</a:t>
            </a:r>
            <a:r>
              <a:rPr lang="de-CH" sz="2400" i="1" dirty="0">
                <a:latin typeface="Arial" panose="020B0604020202020204" pitchFamily="34" charset="0"/>
                <a:cs typeface="Arial" panose="020B0604020202020204" pitchFamily="34" charset="0"/>
              </a:rPr>
              <a:t> </a:t>
            </a:r>
            <a:r>
              <a:rPr lang="de-CH" sz="2400" b="1" i="1" dirty="0" err="1">
                <a:latin typeface="Arial" panose="020B0604020202020204" pitchFamily="34" charset="0"/>
                <a:cs typeface="Arial" panose="020B0604020202020204" pitchFamily="34" charset="0"/>
              </a:rPr>
              <a:t>more</a:t>
            </a:r>
            <a:r>
              <a:rPr lang="de-CH" sz="2400" i="1" dirty="0">
                <a:latin typeface="Arial" panose="020B0604020202020204" pitchFamily="34" charset="0"/>
                <a:cs typeface="Arial" panose="020B0604020202020204" pitchFamily="34" charset="0"/>
              </a:rPr>
              <a:t> </a:t>
            </a:r>
            <a:r>
              <a:rPr lang="de-CH" sz="2400" i="1" dirty="0" err="1">
                <a:latin typeface="Arial" panose="020B0604020202020204" pitchFamily="34" charset="0"/>
                <a:cs typeface="Arial" panose="020B0604020202020204" pitchFamily="34" charset="0"/>
              </a:rPr>
              <a:t>knowledge</a:t>
            </a:r>
            <a:r>
              <a:rPr lang="de-CH" sz="2400" i="1" dirty="0">
                <a:latin typeface="Arial" panose="020B0604020202020204" pitchFamily="34" charset="0"/>
                <a:cs typeface="Arial" panose="020B0604020202020204" pitchFamily="34" charset="0"/>
              </a:rPr>
              <a:t> </a:t>
            </a:r>
            <a:r>
              <a:rPr lang="de-CH" sz="2400" i="1" dirty="0" err="1">
                <a:latin typeface="Arial" panose="020B0604020202020204" pitchFamily="34" charset="0"/>
                <a:cs typeface="Arial" panose="020B0604020202020204" pitchFamily="34" charset="0"/>
              </a:rPr>
              <a:t>than</a:t>
            </a:r>
            <a:r>
              <a:rPr lang="de-CH" sz="2400" i="1" dirty="0">
                <a:latin typeface="Arial" panose="020B0604020202020204" pitchFamily="34" charset="0"/>
                <a:cs typeface="Arial" panose="020B0604020202020204" pitchFamily="34" charset="0"/>
              </a:rPr>
              <a:t> </a:t>
            </a:r>
            <a:r>
              <a:rPr lang="de-CH" sz="2400" i="1" dirty="0" err="1">
                <a:latin typeface="Arial" panose="020B0604020202020204" pitchFamily="34" charset="0"/>
                <a:cs typeface="Arial" panose="020B0604020202020204" pitchFamily="34" charset="0"/>
              </a:rPr>
              <a:t>students</a:t>
            </a:r>
            <a:r>
              <a:rPr lang="de-CH" sz="2400" i="1" dirty="0">
                <a:latin typeface="Arial" panose="020B0604020202020204" pitchFamily="34" charset="0"/>
                <a:cs typeface="Arial" panose="020B0604020202020204" pitchFamily="34" charset="0"/>
              </a:rPr>
              <a:t> in </a:t>
            </a:r>
            <a:r>
              <a:rPr lang="de-CH" sz="2400" i="1" dirty="0" err="1">
                <a:latin typeface="Arial" panose="020B0604020202020204" pitchFamily="34" charset="0"/>
                <a:cs typeface="Arial" panose="020B0604020202020204" pitchFamily="34" charset="0"/>
              </a:rPr>
              <a:t>the</a:t>
            </a:r>
            <a:r>
              <a:rPr lang="de-CH" sz="2400" i="1" dirty="0">
                <a:latin typeface="Arial" panose="020B0604020202020204" pitchFamily="34" charset="0"/>
                <a:cs typeface="Arial" panose="020B0604020202020204" pitchFamily="34" charset="0"/>
              </a:rPr>
              <a:t> </a:t>
            </a:r>
            <a:r>
              <a:rPr lang="de-CH" sz="2400" i="1" dirty="0" err="1">
                <a:latin typeface="Arial" panose="020B0604020202020204" pitchFamily="34" charset="0"/>
                <a:cs typeface="Arial" panose="020B0604020202020204" pitchFamily="34" charset="0"/>
              </a:rPr>
              <a:t>control</a:t>
            </a:r>
            <a:r>
              <a:rPr lang="de-CH" sz="2400" i="1" dirty="0">
                <a:latin typeface="Arial" panose="020B0604020202020204" pitchFamily="34" charset="0"/>
                <a:cs typeface="Arial" panose="020B0604020202020204" pitchFamily="34" charset="0"/>
              </a:rPr>
              <a:t> </a:t>
            </a:r>
            <a:r>
              <a:rPr lang="de-CH" sz="2400" i="1" dirty="0" err="1">
                <a:latin typeface="Arial" panose="020B0604020202020204" pitchFamily="34" charset="0"/>
                <a:cs typeface="Arial" panose="020B0604020202020204" pitchFamily="34" charset="0"/>
              </a:rPr>
              <a:t>condition</a:t>
            </a:r>
            <a:r>
              <a:rPr lang="de-CH" sz="2400" i="1" dirty="0">
                <a:latin typeface="Arial" panose="020B0604020202020204" pitchFamily="34" charset="0"/>
                <a:cs typeface="Arial" panose="020B0604020202020204" pitchFamily="34" charset="0"/>
              </a:rPr>
              <a:t>?</a:t>
            </a:r>
          </a:p>
        </p:txBody>
      </p:sp>
      <p:sp>
        <p:nvSpPr>
          <p:cNvPr id="5" name="Rectangle 4"/>
          <p:cNvSpPr/>
          <p:nvPr/>
        </p:nvSpPr>
        <p:spPr>
          <a:xfrm>
            <a:off x="2434785" y="4941168"/>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6" name="Rectangle 5"/>
          <p:cNvSpPr/>
          <p:nvPr/>
        </p:nvSpPr>
        <p:spPr>
          <a:xfrm>
            <a:off x="5099081" y="4941168"/>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cxnSp>
        <p:nvCxnSpPr>
          <p:cNvPr id="9" name="Straight Arrow Connector 8"/>
          <p:cNvCxnSpPr>
            <a:stCxn id="5" idx="3"/>
            <a:endCxn id="6" idx="1"/>
          </p:cNvCxnSpPr>
          <p:nvPr/>
        </p:nvCxnSpPr>
        <p:spPr>
          <a:xfrm>
            <a:off x="4306993" y="5517232"/>
            <a:ext cx="79208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2038741" y="4098268"/>
            <a:ext cx="5328592" cy="461665"/>
          </a:xfrm>
          <a:prstGeom prst="rect">
            <a:avLst/>
          </a:prstGeom>
          <a:noFill/>
        </p:spPr>
        <p:txBody>
          <a:bodyPr wrap="square" rtlCol="0">
            <a:spAutoFit/>
          </a:bodyPr>
          <a:lstStyle/>
          <a:p>
            <a:pPr algn="ctr"/>
            <a:r>
              <a:rPr lang="de-CH" sz="2400" b="1" dirty="0">
                <a:solidFill>
                  <a:srgbClr val="C00000"/>
                </a:solidFill>
                <a:latin typeface="Arial" panose="020B0604020202020204" pitchFamily="34" charset="0"/>
                <a:cs typeface="Arial" panose="020B0604020202020204" pitchFamily="34" charset="0"/>
              </a:rPr>
              <a:t>Control </a:t>
            </a:r>
            <a:r>
              <a:rPr lang="de-CH" sz="2400" b="1" dirty="0" err="1">
                <a:solidFill>
                  <a:srgbClr val="C00000"/>
                </a:solidFill>
                <a:latin typeface="Arial" panose="020B0604020202020204" pitchFamily="34" charset="0"/>
                <a:cs typeface="Arial" panose="020B0604020202020204" pitchFamily="34" charset="0"/>
              </a:rPr>
              <a:t>condition</a:t>
            </a:r>
            <a:endParaRPr lang="de-CH" sz="2400" dirty="0">
              <a:solidFill>
                <a:srgbClr val="C00000"/>
              </a:solidFill>
              <a:latin typeface="Arial" panose="020B0604020202020204" pitchFamily="34" charset="0"/>
              <a:cs typeface="Arial" panose="020B0604020202020204" pitchFamily="34" charset="0"/>
            </a:endParaRPr>
          </a:p>
        </p:txBody>
      </p:sp>
      <p:cxnSp>
        <p:nvCxnSpPr>
          <p:cNvPr id="14" name="Straight Arrow Connector 13"/>
          <p:cNvCxnSpPr>
            <a:stCxn id="13" idx="2"/>
          </p:cNvCxnSpPr>
          <p:nvPr/>
        </p:nvCxnSpPr>
        <p:spPr>
          <a:xfrm>
            <a:off x="4703037" y="4559932"/>
            <a:ext cx="0" cy="783666"/>
          </a:xfrm>
          <a:prstGeom prst="straightConnector1">
            <a:avLst/>
          </a:prstGeom>
          <a:ln w="1905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2438068" y="2759733"/>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16" name="Rectangle 15"/>
          <p:cNvSpPr/>
          <p:nvPr/>
        </p:nvSpPr>
        <p:spPr>
          <a:xfrm>
            <a:off x="5102364" y="2759733"/>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cxnSp>
        <p:nvCxnSpPr>
          <p:cNvPr id="20" name="Straight Arrow Connector 19"/>
          <p:cNvCxnSpPr>
            <a:stCxn id="15" idx="3"/>
            <a:endCxn id="16" idx="1"/>
          </p:cNvCxnSpPr>
          <p:nvPr/>
        </p:nvCxnSpPr>
        <p:spPr>
          <a:xfrm>
            <a:off x="4310276" y="3335797"/>
            <a:ext cx="79208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2042024" y="1916833"/>
            <a:ext cx="5328592" cy="461665"/>
          </a:xfrm>
          <a:prstGeom prst="rect">
            <a:avLst/>
          </a:prstGeom>
          <a:noFill/>
        </p:spPr>
        <p:txBody>
          <a:bodyPr wrap="square" rtlCol="0">
            <a:spAutoFit/>
          </a:bodyPr>
          <a:lstStyle/>
          <a:p>
            <a:pPr algn="ctr"/>
            <a:r>
              <a:rPr lang="de-CH" sz="2400" b="1" dirty="0">
                <a:solidFill>
                  <a:srgbClr val="00B050"/>
                </a:solidFill>
                <a:latin typeface="Arial" panose="020B0604020202020204" pitchFamily="34" charset="0"/>
                <a:cs typeface="Arial" panose="020B0604020202020204" pitchFamily="34" charset="0"/>
              </a:rPr>
              <a:t>Experimental </a:t>
            </a:r>
            <a:r>
              <a:rPr lang="de-CH" sz="2400" b="1" dirty="0" err="1">
                <a:solidFill>
                  <a:srgbClr val="00B050"/>
                </a:solidFill>
                <a:latin typeface="Arial" panose="020B0604020202020204" pitchFamily="34" charset="0"/>
                <a:cs typeface="Arial" panose="020B0604020202020204" pitchFamily="34" charset="0"/>
              </a:rPr>
              <a:t>condition</a:t>
            </a:r>
            <a:endParaRPr lang="de-CH" sz="2400" dirty="0">
              <a:solidFill>
                <a:srgbClr val="00B050"/>
              </a:solidFill>
              <a:latin typeface="Arial" panose="020B0604020202020204" pitchFamily="34" charset="0"/>
              <a:cs typeface="Arial" panose="020B0604020202020204" pitchFamily="34" charset="0"/>
            </a:endParaRPr>
          </a:p>
        </p:txBody>
      </p:sp>
      <p:cxnSp>
        <p:nvCxnSpPr>
          <p:cNvPr id="23" name="Straight Arrow Connector 22"/>
          <p:cNvCxnSpPr>
            <a:stCxn id="22" idx="2"/>
          </p:cNvCxnSpPr>
          <p:nvPr/>
        </p:nvCxnSpPr>
        <p:spPr>
          <a:xfrm>
            <a:off x="4706320" y="2378497"/>
            <a:ext cx="0" cy="783666"/>
          </a:xfrm>
          <a:prstGeom prst="straightConnector1">
            <a:avLst/>
          </a:prstGeom>
          <a:ln w="1905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17" name="Rechteck 16">
            <a:extLst>
              <a:ext uri="{FF2B5EF4-FFF2-40B4-BE49-F238E27FC236}">
                <a16:creationId xmlns:a16="http://schemas.microsoft.com/office/drawing/2014/main" id="{59A6FC2A-D56E-43DC-A3DE-7099BBD9AB17}"/>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830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359696" y="2818447"/>
            <a:ext cx="4374486"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800">
                <a:solidFill>
                  <a:schemeClr val="tx1"/>
                </a:solidFill>
                <a:latin typeface="Arial" panose="020B0604020202020204" pitchFamily="34" charset="0"/>
                <a:cs typeface="Arial" panose="020B0604020202020204" pitchFamily="34" charset="0"/>
              </a:rPr>
              <a:t>Teaching method </a:t>
            </a:r>
            <a:r>
              <a:rPr lang="de-CH" sz="2800" b="1">
                <a:solidFill>
                  <a:schemeClr val="tx1"/>
                </a:solidFill>
                <a:latin typeface="Arial" panose="020B0604020202020204" pitchFamily="34" charset="0"/>
                <a:cs typeface="Arial" panose="020B0604020202020204" pitchFamily="34" charset="0"/>
              </a:rPr>
              <a:t>B</a:t>
            </a:r>
          </a:p>
        </p:txBody>
      </p:sp>
      <p:sp>
        <p:nvSpPr>
          <p:cNvPr id="34" name="Rectangle 33"/>
          <p:cNvSpPr/>
          <p:nvPr/>
        </p:nvSpPr>
        <p:spPr>
          <a:xfrm>
            <a:off x="3359696" y="1378287"/>
            <a:ext cx="4374486"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800">
                <a:solidFill>
                  <a:schemeClr val="tx1"/>
                </a:solidFill>
                <a:latin typeface="Arial" panose="020B0604020202020204" pitchFamily="34" charset="0"/>
                <a:cs typeface="Arial" panose="020B0604020202020204" pitchFamily="34" charset="0"/>
              </a:rPr>
              <a:t>Teaching method </a:t>
            </a:r>
            <a:r>
              <a:rPr lang="de-CH" sz="2800" b="1">
                <a:solidFill>
                  <a:schemeClr val="tx1"/>
                </a:solidFill>
                <a:latin typeface="Arial" panose="020B0604020202020204" pitchFamily="34" charset="0"/>
                <a:cs typeface="Arial" panose="020B0604020202020204" pitchFamily="34" charset="0"/>
              </a:rPr>
              <a:t>A</a:t>
            </a:r>
          </a:p>
        </p:txBody>
      </p:sp>
      <p:sp>
        <p:nvSpPr>
          <p:cNvPr id="4" name="TextBox 3"/>
          <p:cNvSpPr txBox="1"/>
          <p:nvPr/>
        </p:nvSpPr>
        <p:spPr>
          <a:xfrm>
            <a:off x="1091444" y="1570041"/>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Pretest</a:t>
            </a:r>
          </a:p>
        </p:txBody>
      </p:sp>
      <p:sp>
        <p:nvSpPr>
          <p:cNvPr id="5" name="TextBox 4"/>
          <p:cNvSpPr txBox="1"/>
          <p:nvPr/>
        </p:nvSpPr>
        <p:spPr>
          <a:xfrm>
            <a:off x="1091444" y="3024889"/>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Pretest</a:t>
            </a:r>
          </a:p>
        </p:txBody>
      </p:sp>
      <p:sp>
        <p:nvSpPr>
          <p:cNvPr id="6" name="TextBox 5"/>
          <p:cNvSpPr txBox="1"/>
          <p:nvPr/>
        </p:nvSpPr>
        <p:spPr>
          <a:xfrm>
            <a:off x="8043991" y="1607971"/>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Posttest</a:t>
            </a:r>
          </a:p>
        </p:txBody>
      </p:sp>
      <p:sp>
        <p:nvSpPr>
          <p:cNvPr id="7" name="TextBox 6"/>
          <p:cNvSpPr txBox="1"/>
          <p:nvPr/>
        </p:nvSpPr>
        <p:spPr>
          <a:xfrm>
            <a:off x="8043991" y="3031646"/>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Posttest</a:t>
            </a:r>
          </a:p>
        </p:txBody>
      </p:sp>
      <p:cxnSp>
        <p:nvCxnSpPr>
          <p:cNvPr id="8" name="Straight Arrow Connector 7"/>
          <p:cNvCxnSpPr/>
          <p:nvPr/>
        </p:nvCxnSpPr>
        <p:spPr>
          <a:xfrm>
            <a:off x="3035660" y="1843839"/>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734182" y="1835500"/>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34182" y="3279743"/>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hteck 11">
            <a:extLst>
              <a:ext uri="{FF2B5EF4-FFF2-40B4-BE49-F238E27FC236}">
                <a16:creationId xmlns:a16="http://schemas.microsoft.com/office/drawing/2014/main" id="{481647D3-D7E3-4D03-A83B-A0FAB14D19EC}"/>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CDE329C0-B31C-4BB8-AAE1-EA6A2BB25286}"/>
              </a:ext>
            </a:extLst>
          </p:cNvPr>
          <p:cNvSpPr/>
          <p:nvPr/>
        </p:nvSpPr>
        <p:spPr>
          <a:xfrm>
            <a:off x="191344" y="756846"/>
            <a:ext cx="6538970" cy="461665"/>
          </a:xfrm>
          <a:prstGeom prst="rect">
            <a:avLst/>
          </a:prstGeom>
        </p:spPr>
        <p:txBody>
          <a:bodyPr wrap="none">
            <a:spAutoFit/>
          </a:bodyPr>
          <a:lstStyle/>
          <a:p>
            <a:r>
              <a:rPr lang="de-DE" sz="2400" i="1"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a:t>
            </a:r>
            <a:r>
              <a:rPr lang="de-DE" sz="24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t>
            </a:r>
            <a:r>
              <a:rPr lang="de-DE" sz="2400" dirty="0" err="1">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values</a:t>
            </a:r>
            <a:r>
              <a:rPr lang="de-DE" sz="24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 </a:t>
            </a:r>
            <a:r>
              <a:rPr lang="de-DE" sz="2400" dirty="0" err="1">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app</a:t>
            </a:r>
            <a:r>
              <a:rPr lang="de-DE" sz="2400"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 </a:t>
            </a:r>
            <a:r>
              <a:rPr lang="de-DE" sz="2400" dirty="0">
                <a:solidFill>
                  <a:srgbClr val="1269B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peter1328.shinyapps.io/</a:t>
            </a:r>
            <a:r>
              <a:rPr lang="de-DE" sz="2400" dirty="0" err="1">
                <a:solidFill>
                  <a:srgbClr val="1269B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pvalues</a:t>
            </a:r>
            <a:r>
              <a:rPr lang="de-DE" sz="2400" dirty="0">
                <a:solidFill>
                  <a:srgbClr val="1269B0"/>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t>
            </a:r>
            <a:endParaRPr lang="de-DE" sz="2400" dirty="0">
              <a:solidFill>
                <a:srgbClr val="1269B0"/>
              </a:solidFill>
              <a:latin typeface="Arial" panose="020B0604020202020204" pitchFamily="34" charset="0"/>
              <a:cs typeface="Arial" panose="020B0604020202020204" pitchFamily="34" charset="0"/>
            </a:endParaRPr>
          </a:p>
        </p:txBody>
      </p:sp>
      <p:sp>
        <p:nvSpPr>
          <p:cNvPr id="16" name="TextBox 30">
            <a:extLst>
              <a:ext uri="{FF2B5EF4-FFF2-40B4-BE49-F238E27FC236}">
                <a16:creationId xmlns:a16="http://schemas.microsoft.com/office/drawing/2014/main" id="{EC56D07C-315D-4CCE-B880-76843F8EDABB}"/>
              </a:ext>
            </a:extLst>
          </p:cNvPr>
          <p:cNvSpPr txBox="1"/>
          <p:nvPr/>
        </p:nvSpPr>
        <p:spPr>
          <a:xfrm>
            <a:off x="299356" y="4039553"/>
            <a:ext cx="11593288" cy="2308324"/>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Go </a:t>
            </a:r>
            <a:r>
              <a:rPr lang="de-CH" dirty="0" err="1">
                <a:latin typeface="Arial" panose="020B0604020202020204" pitchFamily="34" charset="0"/>
                <a:cs typeface="Arial" panose="020B0604020202020204" pitchFamily="34" charset="0"/>
              </a:rPr>
              <a:t>into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rPr>
              <a:t>p</a:t>
            </a:r>
            <a:r>
              <a:rPr lang="de-CH" dirty="0">
                <a:latin typeface="Arial" panose="020B0604020202020204" pitchFamily="34" charset="0"/>
                <a:cs typeface="Arial" panose="020B0604020202020204" pitchFamily="34" charset="0"/>
              </a:rPr>
              <a:t>-</a:t>
            </a:r>
            <a:r>
              <a:rPr lang="de-CH" dirty="0" err="1">
                <a:latin typeface="Arial" panose="020B0604020202020204" pitchFamily="34" charset="0"/>
                <a:cs typeface="Arial" panose="020B0604020202020204" pitchFamily="34" charset="0"/>
              </a:rPr>
              <a:t>values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app</a:t>
            </a:r>
            <a:r>
              <a:rPr lang="de-CH" dirty="0">
                <a:latin typeface="Arial" panose="020B0604020202020204" pitchFamily="34" charset="0"/>
                <a:cs typeface="Arial" panose="020B0604020202020204" pitchFamily="34" charset="0"/>
              </a:rPr>
              <a:t>. Start </a:t>
            </a:r>
            <a:r>
              <a:rPr lang="de-CH" dirty="0" err="1">
                <a:latin typeface="Arial" panose="020B0604020202020204" pitchFamily="34" charset="0"/>
                <a:cs typeface="Arial" panose="020B0604020202020204" pitchFamily="34" charset="0"/>
              </a:rPr>
              <a:t>with</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default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values</a:t>
            </a:r>
            <a:r>
              <a:rPr lang="de-CH"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rPr>
              <a:t>n</a:t>
            </a:r>
            <a:r>
              <a:rPr lang="de-CH" dirty="0">
                <a:latin typeface="Arial" panose="020B0604020202020204" pitchFamily="34" charset="0"/>
                <a:cs typeface="Arial" panose="020B0604020202020204" pitchFamily="34" charset="0"/>
              </a:rPr>
              <a:t> = 60 per </a:t>
            </a:r>
            <a:r>
              <a:rPr lang="de-CH" dirty="0" err="1">
                <a:latin typeface="Arial" panose="020B0604020202020204" pitchFamily="34" charset="0"/>
                <a:cs typeface="Arial" panose="020B0604020202020204" pitchFamily="34" charset="0"/>
              </a:rPr>
              <a:t>group</a:t>
            </a:r>
            <a:r>
              <a:rPr lang="de-CH"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rPr>
              <a:t>d</a:t>
            </a:r>
            <a:r>
              <a:rPr lang="de-CH" dirty="0">
                <a:latin typeface="Arial" panose="020B0604020202020204" pitchFamily="34" charset="0"/>
                <a:cs typeface="Arial" panose="020B0604020202020204" pitchFamily="34" charset="0"/>
              </a:rPr>
              <a:t> = 0.6.</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Group A: </a:t>
            </a:r>
            <a:r>
              <a:rPr lang="de-CH" dirty="0" err="1">
                <a:latin typeface="Arial" panose="020B0604020202020204" pitchFamily="34" charset="0"/>
                <a:cs typeface="Arial" panose="020B0604020202020204" pitchFamily="34" charset="0"/>
              </a:rPr>
              <a:t>Decrease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sample </a:t>
            </a:r>
            <a:r>
              <a:rPr lang="de-CH" dirty="0" err="1">
                <a:latin typeface="Arial" panose="020B0604020202020204" pitchFamily="34" charset="0"/>
                <a:cs typeface="Arial" panose="020B0604020202020204" pitchFamily="34" charset="0"/>
              </a:rPr>
              <a:t>size</a:t>
            </a:r>
            <a:r>
              <a:rPr lang="de-CH" dirty="0">
                <a:latin typeface="Arial" panose="020B0604020202020204" pitchFamily="34" charset="0"/>
                <a:cs typeface="Arial" panose="020B0604020202020204" pitchFamily="34" charset="0"/>
              </a:rPr>
              <a:t> in </a:t>
            </a:r>
            <a:r>
              <a:rPr lang="de-CH" dirty="0" err="1">
                <a:latin typeface="Arial" panose="020B0604020202020204" pitchFamily="34" charset="0"/>
                <a:cs typeface="Arial" panose="020B0604020202020204" pitchFamily="34" charset="0"/>
              </a:rPr>
              <a:t>steps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of</a:t>
            </a:r>
            <a:r>
              <a:rPr lang="de-CH" dirty="0">
                <a:latin typeface="Arial" panose="020B0604020202020204" pitchFamily="34" charset="0"/>
                <a:cs typeface="Arial" panose="020B0604020202020204" pitchFamily="34" charset="0"/>
              </a:rPr>
              <a:t> 10. </a:t>
            </a:r>
            <a:r>
              <a:rPr lang="de-CH" dirty="0" err="1">
                <a:latin typeface="Arial" panose="020B0604020202020204" pitchFamily="34" charset="0"/>
                <a:cs typeface="Arial" panose="020B0604020202020204" pitchFamily="34" charset="0"/>
              </a:rPr>
              <a:t>Predict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What</a:t>
            </a:r>
            <a:r>
              <a:rPr lang="de-CH" dirty="0">
                <a:latin typeface="Arial" panose="020B0604020202020204" pitchFamily="34" charset="0"/>
                <a:cs typeface="Arial" panose="020B0604020202020204" pitchFamily="34" charset="0"/>
              </a:rPr>
              <a:t> will happen </a:t>
            </a:r>
            <a:r>
              <a:rPr lang="de-CH" dirty="0" err="1">
                <a:latin typeface="Arial" panose="020B0604020202020204" pitchFamily="34" charset="0"/>
                <a:cs typeface="Arial" panose="020B0604020202020204" pitchFamily="34" charset="0"/>
              </a:rPr>
              <a:t>to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power, </a:t>
            </a:r>
            <a:r>
              <a:rPr lang="de-CH" dirty="0" err="1">
                <a:latin typeface="Arial" panose="020B0604020202020204" pitchFamily="34" charset="0"/>
                <a:cs typeface="Arial" panose="020B0604020202020204" pitchFamily="34" charset="0"/>
              </a:rPr>
              <a:t>does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go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up</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or</a:t>
            </a:r>
            <a:r>
              <a:rPr lang="de-CH" dirty="0">
                <a:latin typeface="Arial" panose="020B0604020202020204" pitchFamily="34" charset="0"/>
                <a:cs typeface="Arial" panose="020B0604020202020204" pitchFamily="34" charset="0"/>
              </a:rPr>
              <a:t> down and </a:t>
            </a:r>
            <a:r>
              <a:rPr lang="de-CH" dirty="0" err="1">
                <a:latin typeface="Arial" panose="020B0604020202020204" pitchFamily="34" charset="0"/>
                <a:cs typeface="Arial" panose="020B0604020202020204" pitchFamily="34" charset="0"/>
              </a:rPr>
              <a:t>how</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strongly</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Observe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What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happens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Explain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is</a:t>
            </a:r>
            <a:r>
              <a:rPr lang="de-CH" dirty="0">
                <a:latin typeface="Arial" panose="020B0604020202020204" pitchFamily="34" charset="0"/>
                <a:cs typeface="Arial" panose="020B0604020202020204" pitchFamily="34" charset="0"/>
              </a:rPr>
              <a:t> in </a:t>
            </a:r>
            <a:r>
              <a:rPr lang="de-CH" dirty="0" err="1">
                <a:latin typeface="Arial" panose="020B0604020202020204" pitchFamily="34" charset="0"/>
                <a:cs typeface="Arial" panose="020B0604020202020204" pitchFamily="34" charset="0"/>
              </a:rPr>
              <a:t>accordance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with</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your</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prediction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Why</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why</a:t>
            </a:r>
            <a:r>
              <a:rPr lang="de-CH" dirty="0">
                <a:latin typeface="Arial" panose="020B0604020202020204" pitchFamily="34" charset="0"/>
                <a:cs typeface="Arial" panose="020B0604020202020204" pitchFamily="34" charset="0"/>
              </a:rPr>
              <a:t> not?</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Group B: </a:t>
            </a:r>
            <a:r>
              <a:rPr lang="de-CH" dirty="0" err="1">
                <a:latin typeface="Arial" panose="020B0604020202020204" pitchFamily="34" charset="0"/>
                <a:cs typeface="Arial" panose="020B0604020202020204" pitchFamily="34" charset="0"/>
              </a:rPr>
              <a:t>Decrease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effect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size</a:t>
            </a:r>
            <a:r>
              <a:rPr lang="de-CH" dirty="0">
                <a:latin typeface="Arial" panose="020B0604020202020204" pitchFamily="34" charset="0"/>
                <a:cs typeface="Arial" panose="020B0604020202020204" pitchFamily="34" charset="0"/>
              </a:rPr>
              <a:t> in </a:t>
            </a:r>
            <a:r>
              <a:rPr lang="de-CH" dirty="0" err="1">
                <a:latin typeface="Arial" panose="020B0604020202020204" pitchFamily="34" charset="0"/>
                <a:cs typeface="Arial" panose="020B0604020202020204" pitchFamily="34" charset="0"/>
              </a:rPr>
              <a:t>steps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of</a:t>
            </a:r>
            <a:r>
              <a:rPr lang="de-CH" dirty="0">
                <a:latin typeface="Arial" panose="020B0604020202020204" pitchFamily="34" charset="0"/>
                <a:cs typeface="Arial" panose="020B0604020202020204" pitchFamily="34" charset="0"/>
              </a:rPr>
              <a:t> .10. </a:t>
            </a:r>
            <a:r>
              <a:rPr lang="de-CH" dirty="0" err="1">
                <a:latin typeface="Arial" panose="020B0604020202020204" pitchFamily="34" charset="0"/>
                <a:cs typeface="Arial" panose="020B0604020202020204" pitchFamily="34" charset="0"/>
              </a:rPr>
              <a:t>Predict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What</a:t>
            </a:r>
            <a:r>
              <a:rPr lang="de-CH" dirty="0">
                <a:latin typeface="Arial" panose="020B0604020202020204" pitchFamily="34" charset="0"/>
                <a:cs typeface="Arial" panose="020B0604020202020204" pitchFamily="34" charset="0"/>
              </a:rPr>
              <a:t> will happen </a:t>
            </a:r>
            <a:r>
              <a:rPr lang="de-CH" dirty="0" err="1">
                <a:latin typeface="Arial" panose="020B0604020202020204" pitchFamily="34" charset="0"/>
                <a:cs typeface="Arial" panose="020B0604020202020204" pitchFamily="34" charset="0"/>
              </a:rPr>
              <a:t>to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power, </a:t>
            </a:r>
            <a:r>
              <a:rPr lang="de-CH" dirty="0" err="1">
                <a:latin typeface="Arial" panose="020B0604020202020204" pitchFamily="34" charset="0"/>
                <a:cs typeface="Arial" panose="020B0604020202020204" pitchFamily="34" charset="0"/>
              </a:rPr>
              <a:t>does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go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up</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or</a:t>
            </a:r>
            <a:r>
              <a:rPr lang="de-CH" dirty="0">
                <a:latin typeface="Arial" panose="020B0604020202020204" pitchFamily="34" charset="0"/>
                <a:cs typeface="Arial" panose="020B0604020202020204" pitchFamily="34" charset="0"/>
              </a:rPr>
              <a:t> down and </a:t>
            </a:r>
            <a:r>
              <a:rPr lang="de-CH" dirty="0" err="1">
                <a:latin typeface="Arial" panose="020B0604020202020204" pitchFamily="34" charset="0"/>
                <a:cs typeface="Arial" panose="020B0604020202020204" pitchFamily="34" charset="0"/>
              </a:rPr>
              <a:t>how</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strongly</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Observe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What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happens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Explain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is</a:t>
            </a:r>
            <a:r>
              <a:rPr lang="de-CH" dirty="0">
                <a:latin typeface="Arial" panose="020B0604020202020204" pitchFamily="34" charset="0"/>
                <a:cs typeface="Arial" panose="020B0604020202020204" pitchFamily="34" charset="0"/>
              </a:rPr>
              <a:t> in </a:t>
            </a:r>
            <a:r>
              <a:rPr lang="de-CH" dirty="0" err="1">
                <a:latin typeface="Arial" panose="020B0604020202020204" pitchFamily="34" charset="0"/>
                <a:cs typeface="Arial" panose="020B0604020202020204" pitchFamily="34" charset="0"/>
              </a:rPr>
              <a:t>accordance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with</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your</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prediction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Why</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why</a:t>
            </a:r>
            <a:r>
              <a:rPr lang="de-CH" dirty="0">
                <a:latin typeface="Arial" panose="020B0604020202020204" pitchFamily="34" charset="0"/>
                <a:cs typeface="Arial" panose="020B0604020202020204" pitchFamily="34" charset="0"/>
              </a:rPr>
              <a:t> not?</a:t>
            </a:r>
          </a:p>
          <a:p>
            <a:endParaRPr lang="de-C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642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4390" y="2029821"/>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Pretest</a:t>
            </a:r>
          </a:p>
        </p:txBody>
      </p:sp>
      <p:cxnSp>
        <p:nvCxnSpPr>
          <p:cNvPr id="9" name="Straight Arrow Connector 8"/>
          <p:cNvCxnSpPr/>
          <p:nvPr/>
        </p:nvCxnSpPr>
        <p:spPr>
          <a:xfrm>
            <a:off x="2938606" y="2303619"/>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94390" y="3484669"/>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Pretest</a:t>
            </a:r>
          </a:p>
        </p:txBody>
      </p:sp>
      <p:cxnSp>
        <p:nvCxnSpPr>
          <p:cNvPr id="14" name="Straight Arrow Connector 13"/>
          <p:cNvCxnSpPr/>
          <p:nvPr/>
        </p:nvCxnSpPr>
        <p:spPr>
          <a:xfrm>
            <a:off x="2938606" y="3746279"/>
            <a:ext cx="3240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946937" y="2067751"/>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Posttest</a:t>
            </a:r>
          </a:p>
        </p:txBody>
      </p:sp>
      <p:cxnSp>
        <p:nvCxnSpPr>
          <p:cNvPr id="20" name="Straight Arrow Connector 19"/>
          <p:cNvCxnSpPr/>
          <p:nvPr/>
        </p:nvCxnSpPr>
        <p:spPr>
          <a:xfrm>
            <a:off x="7637128" y="2295280"/>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46937" y="3491426"/>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Posttest</a:t>
            </a:r>
          </a:p>
        </p:txBody>
      </p:sp>
      <p:cxnSp>
        <p:nvCxnSpPr>
          <p:cNvPr id="22" name="Straight Arrow Connector 21"/>
          <p:cNvCxnSpPr/>
          <p:nvPr/>
        </p:nvCxnSpPr>
        <p:spPr>
          <a:xfrm>
            <a:off x="7637128" y="3739523"/>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62642" y="1827659"/>
            <a:ext cx="4374486" cy="369332"/>
          </a:xfrm>
          <a:prstGeom prst="rect">
            <a:avLst/>
          </a:prstGeom>
          <a:noFill/>
        </p:spPr>
        <p:txBody>
          <a:bodyPr wrap="square" rtlCol="0">
            <a:spAutoFit/>
          </a:bodyPr>
          <a:lstStyle/>
          <a:p>
            <a:r>
              <a:rPr lang="de-CH">
                <a:solidFill>
                  <a:srgbClr val="C00000"/>
                </a:solidFill>
                <a:latin typeface="Arial" panose="020B0604020202020204" pitchFamily="34" charset="0"/>
                <a:cs typeface="Arial" panose="020B0604020202020204" pitchFamily="34" charset="0"/>
              </a:rPr>
              <a:t>t(49) = 2.11, </a:t>
            </a:r>
            <a:r>
              <a:rPr lang="de-CH" i="1">
                <a:solidFill>
                  <a:srgbClr val="C00000"/>
                </a:solidFill>
                <a:latin typeface="Arial" panose="020B0604020202020204" pitchFamily="34" charset="0"/>
                <a:cs typeface="Arial" panose="020B0604020202020204" pitchFamily="34" charset="0"/>
              </a:rPr>
              <a:t>p</a:t>
            </a:r>
            <a:r>
              <a:rPr lang="de-CH">
                <a:solidFill>
                  <a:srgbClr val="C00000"/>
                </a:solidFill>
                <a:latin typeface="Arial" panose="020B0604020202020204" pitchFamily="34" charset="0"/>
                <a:cs typeface="Arial" panose="020B0604020202020204" pitchFamily="34" charset="0"/>
              </a:rPr>
              <a:t> &lt; .05</a:t>
            </a:r>
            <a:endParaRPr lang="de-CH" sz="1300">
              <a:solidFill>
                <a:srgbClr val="C00000"/>
              </a:solidFill>
              <a:latin typeface="Arial" panose="020B0604020202020204" pitchFamily="34" charset="0"/>
              <a:cs typeface="Arial" panose="020B0604020202020204" pitchFamily="34" charset="0"/>
            </a:endParaRPr>
          </a:p>
        </p:txBody>
      </p:sp>
      <p:sp>
        <p:nvSpPr>
          <p:cNvPr id="24" name="TextBox 23"/>
          <p:cNvSpPr txBox="1"/>
          <p:nvPr/>
        </p:nvSpPr>
        <p:spPr>
          <a:xfrm>
            <a:off x="3262642" y="3248141"/>
            <a:ext cx="4374486" cy="646331"/>
          </a:xfrm>
          <a:prstGeom prst="rect">
            <a:avLst/>
          </a:prstGeom>
          <a:noFill/>
        </p:spPr>
        <p:txBody>
          <a:bodyPr wrap="square" rtlCol="0">
            <a:spAutoFit/>
          </a:bodyPr>
          <a:lstStyle/>
          <a:p>
            <a:r>
              <a:rPr lang="de-CH">
                <a:solidFill>
                  <a:srgbClr val="C00000"/>
                </a:solidFill>
                <a:latin typeface="Arial" panose="020B0604020202020204" pitchFamily="34" charset="0"/>
                <a:cs typeface="Arial" panose="020B0604020202020204" pitchFamily="34" charset="0"/>
              </a:rPr>
              <a:t>t(49) = 1.60, </a:t>
            </a:r>
            <a:r>
              <a:rPr lang="de-CH" i="1">
                <a:solidFill>
                  <a:srgbClr val="C00000"/>
                </a:solidFill>
                <a:latin typeface="Arial" panose="020B0604020202020204" pitchFamily="34" charset="0"/>
                <a:cs typeface="Arial" panose="020B0604020202020204" pitchFamily="34" charset="0"/>
              </a:rPr>
              <a:t>p</a:t>
            </a:r>
            <a:r>
              <a:rPr lang="de-CH">
                <a:solidFill>
                  <a:srgbClr val="C00000"/>
                </a:solidFill>
                <a:latin typeface="Arial" panose="020B0604020202020204" pitchFamily="34" charset="0"/>
                <a:cs typeface="Arial" panose="020B0604020202020204" pitchFamily="34" charset="0"/>
              </a:rPr>
              <a:t> &gt; .10</a:t>
            </a:r>
            <a:endParaRPr lang="de-CH" sz="1300">
              <a:solidFill>
                <a:srgbClr val="C00000"/>
              </a:solidFill>
              <a:latin typeface="Arial" panose="020B0604020202020204" pitchFamily="34" charset="0"/>
              <a:cs typeface="Arial" panose="020B0604020202020204" pitchFamily="34" charset="0"/>
            </a:endParaRPr>
          </a:p>
          <a:p>
            <a:endParaRPr lang="de-CH">
              <a:solidFill>
                <a:srgbClr val="C00000"/>
              </a:solidFill>
              <a:latin typeface="Arial" panose="020B0604020202020204" pitchFamily="34" charset="0"/>
              <a:cs typeface="Arial" panose="020B0604020202020204" pitchFamily="34" charset="0"/>
            </a:endParaRPr>
          </a:p>
        </p:txBody>
      </p:sp>
      <p:sp>
        <p:nvSpPr>
          <p:cNvPr id="11" name="TextBox 10"/>
          <p:cNvSpPr txBox="1"/>
          <p:nvPr/>
        </p:nvSpPr>
        <p:spPr>
          <a:xfrm>
            <a:off x="3359696" y="4509121"/>
            <a:ext cx="5256584" cy="923330"/>
          </a:xfrm>
          <a:prstGeom prst="rect">
            <a:avLst/>
          </a:prstGeom>
          <a:noFill/>
          <a:ln>
            <a:solidFill>
              <a:schemeClr val="tx1"/>
            </a:solidFill>
          </a:ln>
        </p:spPr>
        <p:txBody>
          <a:bodyPr wrap="square" rtlCol="0">
            <a:spAutoFit/>
          </a:bodyPr>
          <a:lstStyle/>
          <a:p>
            <a:r>
              <a:rPr lang="de-CH" dirty="0">
                <a:solidFill>
                  <a:schemeClr val="tx2">
                    <a:lumMod val="60000"/>
                    <a:lumOff val="40000"/>
                  </a:schemeClr>
                </a:solidFill>
                <a:latin typeface="Arial" panose="020B0604020202020204" pitchFamily="34" charset="0"/>
                <a:cs typeface="Arial" panose="020B0604020202020204" pitchFamily="34" charset="0"/>
              </a:rPr>
              <a:t>Interpretation:</a:t>
            </a:r>
          </a:p>
          <a:p>
            <a:r>
              <a:rPr lang="de-CH" i="1" dirty="0">
                <a:solidFill>
                  <a:schemeClr val="tx2">
                    <a:lumMod val="60000"/>
                    <a:lumOff val="40000"/>
                  </a:schemeClr>
                </a:solidFill>
                <a:latin typeface="Arial" panose="020B0604020202020204" pitchFamily="34" charset="0"/>
                <a:cs typeface="Arial" panose="020B0604020202020204" pitchFamily="34" charset="0"/>
              </a:rPr>
              <a:t>«</a:t>
            </a:r>
            <a:r>
              <a:rPr lang="de-CH" i="1" dirty="0" err="1">
                <a:solidFill>
                  <a:schemeClr val="tx2">
                    <a:lumMod val="60000"/>
                    <a:lumOff val="40000"/>
                  </a:schemeClr>
                </a:solidFill>
                <a:latin typeface="Arial" panose="020B0604020202020204" pitchFamily="34" charset="0"/>
                <a:cs typeface="Arial" panose="020B0604020202020204" pitchFamily="34" charset="0"/>
              </a:rPr>
              <a:t>Under</a:t>
            </a:r>
            <a:r>
              <a:rPr lang="de-CH" i="1" dirty="0">
                <a:solidFill>
                  <a:schemeClr val="tx2">
                    <a:lumMod val="60000"/>
                    <a:lumOff val="40000"/>
                  </a:schemeClr>
                </a:solidFill>
                <a:latin typeface="Arial" panose="020B0604020202020204" pitchFamily="34" charset="0"/>
                <a:cs typeface="Arial" panose="020B0604020202020204" pitchFamily="34" charset="0"/>
              </a:rPr>
              <a:t> Teaching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B </a:t>
            </a:r>
            <a:r>
              <a:rPr lang="de-CH" i="1" dirty="0" err="1">
                <a:solidFill>
                  <a:schemeClr val="tx2">
                    <a:lumMod val="60000"/>
                    <a:lumOff val="40000"/>
                  </a:schemeClr>
                </a:solidFill>
                <a:latin typeface="Arial" panose="020B0604020202020204" pitchFamily="34" charset="0"/>
                <a:cs typeface="Arial" panose="020B0604020202020204" pitchFamily="34" charset="0"/>
              </a:rPr>
              <a:t>there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were</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no</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learning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gains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teaching</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method</a:t>
            </a:r>
            <a:r>
              <a:rPr lang="de-CH" i="1" dirty="0">
                <a:solidFill>
                  <a:schemeClr val="tx2">
                    <a:lumMod val="60000"/>
                    <a:lumOff val="40000"/>
                  </a:schemeClr>
                </a:solidFill>
                <a:latin typeface="Arial" panose="020B0604020202020204" pitchFamily="34" charset="0"/>
                <a:cs typeface="Arial" panose="020B0604020202020204" pitchFamily="34" charset="0"/>
              </a:rPr>
              <a:t> A </a:t>
            </a:r>
            <a:r>
              <a:rPr lang="de-CH" i="1" dirty="0" err="1">
                <a:solidFill>
                  <a:schemeClr val="tx2">
                    <a:lumMod val="60000"/>
                    <a:lumOff val="40000"/>
                  </a:schemeClr>
                </a:solidFill>
                <a:latin typeface="Arial" panose="020B0604020202020204" pitchFamily="34" charset="0"/>
                <a:cs typeface="Arial" panose="020B0604020202020204" pitchFamily="34" charset="0"/>
              </a:rPr>
              <a:t>works</a:t>
            </a:r>
            <a:r>
              <a:rPr lang="de-CH" i="1" dirty="0">
                <a:solidFill>
                  <a:schemeClr val="tx2">
                    <a:lumMod val="60000"/>
                    <a:lumOff val="40000"/>
                  </a:schemeClr>
                </a:solidFill>
                <a:latin typeface="Arial" panose="020B0604020202020204" pitchFamily="34" charset="0"/>
                <a:cs typeface="Arial" panose="020B0604020202020204" pitchFamily="34" charset="0"/>
              </a:rPr>
              <a:t> </a:t>
            </a:r>
            <a:r>
              <a:rPr lang="de-CH" i="1" dirty="0" err="1">
                <a:solidFill>
                  <a:schemeClr val="tx2">
                    <a:lumMod val="60000"/>
                    <a:lumOff val="40000"/>
                  </a:schemeClr>
                </a:solidFill>
                <a:latin typeface="Arial" panose="020B0604020202020204" pitchFamily="34" charset="0"/>
                <a:cs typeface="Arial" panose="020B0604020202020204" pitchFamily="34" charset="0"/>
              </a:rPr>
              <a:t>better</a:t>
            </a:r>
            <a:r>
              <a:rPr lang="de-CH" i="1" dirty="0">
                <a:solidFill>
                  <a:schemeClr val="tx2">
                    <a:lumMod val="60000"/>
                    <a:lumOff val="40000"/>
                  </a:schemeClr>
                </a:solidFill>
                <a:latin typeface="Arial" panose="020B0604020202020204" pitchFamily="34" charset="0"/>
                <a:cs typeface="Arial" panose="020B0604020202020204" pitchFamily="34" charset="0"/>
              </a:rPr>
              <a:t>!»</a:t>
            </a:r>
          </a:p>
        </p:txBody>
      </p:sp>
      <p:sp>
        <p:nvSpPr>
          <p:cNvPr id="57" name="Rectangle 56"/>
          <p:cNvSpPr/>
          <p:nvPr/>
        </p:nvSpPr>
        <p:spPr>
          <a:xfrm>
            <a:off x="3262642" y="3278227"/>
            <a:ext cx="4374486"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800">
                <a:solidFill>
                  <a:schemeClr val="tx1"/>
                </a:solidFill>
                <a:latin typeface="Arial" panose="020B0604020202020204" pitchFamily="34" charset="0"/>
                <a:cs typeface="Arial" panose="020B0604020202020204" pitchFamily="34" charset="0"/>
              </a:rPr>
              <a:t>Teaching method </a:t>
            </a:r>
            <a:r>
              <a:rPr lang="de-CH" sz="2800" b="1">
                <a:solidFill>
                  <a:schemeClr val="tx1"/>
                </a:solidFill>
                <a:latin typeface="Arial" panose="020B0604020202020204" pitchFamily="34" charset="0"/>
                <a:cs typeface="Arial" panose="020B0604020202020204" pitchFamily="34" charset="0"/>
              </a:rPr>
              <a:t>B</a:t>
            </a:r>
          </a:p>
        </p:txBody>
      </p:sp>
      <p:sp>
        <p:nvSpPr>
          <p:cNvPr id="58" name="Rectangle 57"/>
          <p:cNvSpPr/>
          <p:nvPr/>
        </p:nvSpPr>
        <p:spPr>
          <a:xfrm>
            <a:off x="3262642" y="1838067"/>
            <a:ext cx="4374486"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800">
                <a:solidFill>
                  <a:schemeClr val="tx1"/>
                </a:solidFill>
                <a:latin typeface="Arial" panose="020B0604020202020204" pitchFamily="34" charset="0"/>
                <a:cs typeface="Arial" panose="020B0604020202020204" pitchFamily="34" charset="0"/>
              </a:rPr>
              <a:t>Teaching method </a:t>
            </a:r>
            <a:r>
              <a:rPr lang="de-CH" sz="2800" b="1">
                <a:solidFill>
                  <a:schemeClr val="tx1"/>
                </a:solidFill>
                <a:latin typeface="Arial" panose="020B0604020202020204" pitchFamily="34" charset="0"/>
                <a:cs typeface="Arial" panose="020B0604020202020204" pitchFamily="34" charset="0"/>
              </a:rPr>
              <a:t>A</a:t>
            </a:r>
          </a:p>
        </p:txBody>
      </p:sp>
      <p:sp>
        <p:nvSpPr>
          <p:cNvPr id="16" name="Rechteck 15">
            <a:extLst>
              <a:ext uri="{FF2B5EF4-FFF2-40B4-BE49-F238E27FC236}">
                <a16:creationId xmlns:a16="http://schemas.microsoft.com/office/drawing/2014/main" id="{CF60F4AF-2816-47DF-8A90-F16E84A7C0F6}"/>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03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94390" y="2029821"/>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Pretest</a:t>
            </a:r>
          </a:p>
        </p:txBody>
      </p:sp>
      <p:cxnSp>
        <p:nvCxnSpPr>
          <p:cNvPr id="9" name="Straight Arrow Connector 8"/>
          <p:cNvCxnSpPr/>
          <p:nvPr/>
        </p:nvCxnSpPr>
        <p:spPr>
          <a:xfrm>
            <a:off x="2938606" y="2303619"/>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94390" y="3484669"/>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Pretest</a:t>
            </a:r>
          </a:p>
        </p:txBody>
      </p:sp>
      <p:cxnSp>
        <p:nvCxnSpPr>
          <p:cNvPr id="14" name="Straight Arrow Connector 13"/>
          <p:cNvCxnSpPr/>
          <p:nvPr/>
        </p:nvCxnSpPr>
        <p:spPr>
          <a:xfrm>
            <a:off x="2938606" y="3746279"/>
            <a:ext cx="3240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946937" y="2067751"/>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Posttest</a:t>
            </a:r>
          </a:p>
        </p:txBody>
      </p:sp>
      <p:cxnSp>
        <p:nvCxnSpPr>
          <p:cNvPr id="20" name="Straight Arrow Connector 19"/>
          <p:cNvCxnSpPr/>
          <p:nvPr/>
        </p:nvCxnSpPr>
        <p:spPr>
          <a:xfrm>
            <a:off x="7637128" y="2295280"/>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46937" y="3491426"/>
            <a:ext cx="2628292" cy="523220"/>
          </a:xfrm>
          <a:prstGeom prst="rect">
            <a:avLst/>
          </a:prstGeom>
          <a:noFill/>
        </p:spPr>
        <p:txBody>
          <a:bodyPr wrap="square" rtlCol="0">
            <a:spAutoFit/>
          </a:bodyPr>
          <a:lstStyle/>
          <a:p>
            <a:pPr algn="ctr"/>
            <a:r>
              <a:rPr lang="de-CH" sz="2800">
                <a:latin typeface="Arial" panose="020B0604020202020204" pitchFamily="34" charset="0"/>
                <a:cs typeface="Arial" panose="020B0604020202020204" pitchFamily="34" charset="0"/>
              </a:rPr>
              <a:t>Posttest</a:t>
            </a:r>
          </a:p>
        </p:txBody>
      </p:sp>
      <p:cxnSp>
        <p:nvCxnSpPr>
          <p:cNvPr id="22" name="Straight Arrow Connector 21"/>
          <p:cNvCxnSpPr/>
          <p:nvPr/>
        </p:nvCxnSpPr>
        <p:spPr>
          <a:xfrm>
            <a:off x="7637128" y="3739523"/>
            <a:ext cx="324036" cy="67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62642" y="1827659"/>
            <a:ext cx="4374486" cy="369332"/>
          </a:xfrm>
          <a:prstGeom prst="rect">
            <a:avLst/>
          </a:prstGeom>
          <a:noFill/>
        </p:spPr>
        <p:txBody>
          <a:bodyPr wrap="square" rtlCol="0">
            <a:spAutoFit/>
          </a:bodyPr>
          <a:lstStyle/>
          <a:p>
            <a:r>
              <a:rPr lang="de-CH">
                <a:solidFill>
                  <a:srgbClr val="C00000"/>
                </a:solidFill>
                <a:latin typeface="Arial" panose="020B0604020202020204" pitchFamily="34" charset="0"/>
                <a:cs typeface="Arial" panose="020B0604020202020204" pitchFamily="34" charset="0"/>
              </a:rPr>
              <a:t>t(49) = 2.11, </a:t>
            </a:r>
            <a:r>
              <a:rPr lang="de-CH" i="1">
                <a:solidFill>
                  <a:srgbClr val="C00000"/>
                </a:solidFill>
                <a:latin typeface="Arial" panose="020B0604020202020204" pitchFamily="34" charset="0"/>
                <a:cs typeface="Arial" panose="020B0604020202020204" pitchFamily="34" charset="0"/>
              </a:rPr>
              <a:t>p</a:t>
            </a:r>
            <a:r>
              <a:rPr lang="de-CH">
                <a:solidFill>
                  <a:srgbClr val="C00000"/>
                </a:solidFill>
                <a:latin typeface="Arial" panose="020B0604020202020204" pitchFamily="34" charset="0"/>
                <a:cs typeface="Arial" panose="020B0604020202020204" pitchFamily="34" charset="0"/>
              </a:rPr>
              <a:t> &lt; .05</a:t>
            </a:r>
            <a:endParaRPr lang="de-CH" sz="1300">
              <a:solidFill>
                <a:srgbClr val="C00000"/>
              </a:solidFill>
              <a:latin typeface="Arial" panose="020B0604020202020204" pitchFamily="34" charset="0"/>
              <a:cs typeface="Arial" panose="020B0604020202020204" pitchFamily="34" charset="0"/>
            </a:endParaRPr>
          </a:p>
        </p:txBody>
      </p:sp>
      <p:sp>
        <p:nvSpPr>
          <p:cNvPr id="24" name="TextBox 23"/>
          <p:cNvSpPr txBox="1"/>
          <p:nvPr/>
        </p:nvSpPr>
        <p:spPr>
          <a:xfrm>
            <a:off x="3262642" y="3248141"/>
            <a:ext cx="4374486" cy="646331"/>
          </a:xfrm>
          <a:prstGeom prst="rect">
            <a:avLst/>
          </a:prstGeom>
          <a:noFill/>
        </p:spPr>
        <p:txBody>
          <a:bodyPr wrap="square" rtlCol="0">
            <a:spAutoFit/>
          </a:bodyPr>
          <a:lstStyle/>
          <a:p>
            <a:r>
              <a:rPr lang="de-CH">
                <a:solidFill>
                  <a:srgbClr val="C00000"/>
                </a:solidFill>
                <a:latin typeface="Arial" panose="020B0604020202020204" pitchFamily="34" charset="0"/>
                <a:cs typeface="Arial" panose="020B0604020202020204" pitchFamily="34" charset="0"/>
              </a:rPr>
              <a:t>t(49) = 1.60, </a:t>
            </a:r>
            <a:r>
              <a:rPr lang="de-CH" i="1">
                <a:solidFill>
                  <a:srgbClr val="C00000"/>
                </a:solidFill>
                <a:latin typeface="Arial" panose="020B0604020202020204" pitchFamily="34" charset="0"/>
                <a:cs typeface="Arial" panose="020B0604020202020204" pitchFamily="34" charset="0"/>
              </a:rPr>
              <a:t>p</a:t>
            </a:r>
            <a:r>
              <a:rPr lang="de-CH">
                <a:solidFill>
                  <a:srgbClr val="C00000"/>
                </a:solidFill>
                <a:latin typeface="Arial" panose="020B0604020202020204" pitchFamily="34" charset="0"/>
                <a:cs typeface="Arial" panose="020B0604020202020204" pitchFamily="34" charset="0"/>
              </a:rPr>
              <a:t> &gt; .10</a:t>
            </a:r>
            <a:endParaRPr lang="de-CH" sz="1300">
              <a:solidFill>
                <a:srgbClr val="C00000"/>
              </a:solidFill>
              <a:latin typeface="Arial" panose="020B0604020202020204" pitchFamily="34" charset="0"/>
              <a:cs typeface="Arial" panose="020B0604020202020204" pitchFamily="34" charset="0"/>
            </a:endParaRPr>
          </a:p>
          <a:p>
            <a:endParaRPr lang="de-CH">
              <a:solidFill>
                <a:srgbClr val="C00000"/>
              </a:solidFill>
              <a:latin typeface="Arial" panose="020B0604020202020204" pitchFamily="34" charset="0"/>
              <a:cs typeface="Arial" panose="020B0604020202020204" pitchFamily="34" charset="0"/>
            </a:endParaRPr>
          </a:p>
        </p:txBody>
      </p:sp>
      <p:cxnSp>
        <p:nvCxnSpPr>
          <p:cNvPr id="3" name="Straight Arrow Connector 2"/>
          <p:cNvCxnSpPr>
            <a:stCxn id="11" idx="0"/>
          </p:cNvCxnSpPr>
          <p:nvPr/>
        </p:nvCxnSpPr>
        <p:spPr>
          <a:xfrm flipH="1" flipV="1">
            <a:off x="5303914" y="3571305"/>
            <a:ext cx="468050" cy="937816"/>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359697" y="4509122"/>
            <a:ext cx="3240360" cy="646331"/>
          </a:xfrm>
          <a:prstGeom prst="rect">
            <a:avLst/>
          </a:prstGeom>
          <a:noFill/>
          <a:ln>
            <a:solidFill>
              <a:schemeClr val="tx1"/>
            </a:solidFill>
          </a:ln>
        </p:spPr>
        <p:txBody>
          <a:bodyPr wrap="square" rtlCol="0">
            <a:spAutoFit/>
          </a:bodyPr>
          <a:lstStyle/>
          <a:p>
            <a:r>
              <a:rPr lang="de-CH">
                <a:solidFill>
                  <a:schemeClr val="tx2">
                    <a:lumMod val="60000"/>
                    <a:lumOff val="40000"/>
                  </a:schemeClr>
                </a:solidFill>
                <a:latin typeface="Arial" panose="020B0604020202020204" pitchFamily="34" charset="0"/>
                <a:cs typeface="Arial" panose="020B0604020202020204" pitchFamily="34" charset="0"/>
              </a:rPr>
              <a:t>p &gt; .05 does not </a:t>
            </a:r>
            <a:r>
              <a:rPr lang="de-CH" b="1">
                <a:solidFill>
                  <a:schemeClr val="tx2">
                    <a:lumMod val="60000"/>
                    <a:lumOff val="40000"/>
                  </a:schemeClr>
                </a:solidFill>
                <a:latin typeface="Arial" panose="020B0604020202020204" pitchFamily="34" charset="0"/>
                <a:cs typeface="Arial" panose="020B0604020202020204" pitchFamily="34" charset="0"/>
              </a:rPr>
              <a:t>indicate the absence of an effect.</a:t>
            </a:r>
            <a:endParaRPr lang="de-CH">
              <a:solidFill>
                <a:schemeClr val="tx2">
                  <a:lumMod val="60000"/>
                  <a:lumOff val="40000"/>
                </a:schemeClr>
              </a:solidFill>
              <a:latin typeface="Arial" panose="020B0604020202020204" pitchFamily="34" charset="0"/>
              <a:cs typeface="Arial" panose="020B0604020202020204" pitchFamily="34" charset="0"/>
            </a:endParaRPr>
          </a:p>
        </p:txBody>
      </p:sp>
      <p:cxnSp>
        <p:nvCxnSpPr>
          <p:cNvPr id="28" name="Straight Arrow Connector 27"/>
          <p:cNvCxnSpPr>
            <a:stCxn id="29" idx="1"/>
          </p:cNvCxnSpPr>
          <p:nvPr/>
        </p:nvCxnSpPr>
        <p:spPr>
          <a:xfrm flipH="1">
            <a:off x="5303912" y="3059456"/>
            <a:ext cx="2456730" cy="22752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760643" y="2490070"/>
            <a:ext cx="2814587" cy="877163"/>
          </a:xfrm>
          <a:prstGeom prst="rect">
            <a:avLst/>
          </a:prstGeom>
          <a:noFill/>
          <a:ln>
            <a:solidFill>
              <a:schemeClr val="tx1"/>
            </a:solidFill>
          </a:ln>
        </p:spPr>
        <p:txBody>
          <a:bodyPr wrap="square" rtlCol="0">
            <a:spAutoFit/>
          </a:bodyPr>
          <a:lstStyle/>
          <a:p>
            <a:r>
              <a:rPr lang="de-CH" sz="1700">
                <a:solidFill>
                  <a:schemeClr val="accent5">
                    <a:lumMod val="75000"/>
                  </a:schemeClr>
                </a:solidFill>
                <a:latin typeface="Arial" panose="020B0604020202020204" pitchFamily="34" charset="0"/>
                <a:cs typeface="Arial" panose="020B0604020202020204" pitchFamily="34" charset="0"/>
              </a:rPr>
              <a:t>Difference in significance does not </a:t>
            </a:r>
            <a:r>
              <a:rPr lang="de-CH" sz="1700" b="1">
                <a:solidFill>
                  <a:schemeClr val="accent5">
                    <a:lumMod val="75000"/>
                  </a:schemeClr>
                </a:solidFill>
                <a:latin typeface="Arial" panose="020B0604020202020204" pitchFamily="34" charset="0"/>
                <a:cs typeface="Arial" panose="020B0604020202020204" pitchFamily="34" charset="0"/>
              </a:rPr>
              <a:t>indicate difference in effects</a:t>
            </a:r>
            <a:endParaRPr lang="de-CH" sz="1700">
              <a:solidFill>
                <a:schemeClr val="accent5">
                  <a:lumMod val="75000"/>
                </a:schemeClr>
              </a:solidFill>
              <a:latin typeface="Arial" panose="020B0604020202020204" pitchFamily="34" charset="0"/>
              <a:cs typeface="Arial" panose="020B0604020202020204" pitchFamily="34" charset="0"/>
            </a:endParaRPr>
          </a:p>
        </p:txBody>
      </p:sp>
      <p:cxnSp>
        <p:nvCxnSpPr>
          <p:cNvPr id="40" name="Straight Arrow Connector 39"/>
          <p:cNvCxnSpPr>
            <a:stCxn id="29" idx="1"/>
          </p:cNvCxnSpPr>
          <p:nvPr/>
        </p:nvCxnSpPr>
        <p:spPr>
          <a:xfrm flipH="1" flipV="1">
            <a:off x="5206858" y="2111464"/>
            <a:ext cx="2553784" cy="94799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3262642" y="3278227"/>
            <a:ext cx="4374486"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800">
                <a:solidFill>
                  <a:schemeClr val="tx1"/>
                </a:solidFill>
                <a:latin typeface="Arial" panose="020B0604020202020204" pitchFamily="34" charset="0"/>
                <a:cs typeface="Arial" panose="020B0604020202020204" pitchFamily="34" charset="0"/>
              </a:rPr>
              <a:t>Teaching method </a:t>
            </a:r>
            <a:r>
              <a:rPr lang="de-CH" sz="2800" b="1">
                <a:solidFill>
                  <a:schemeClr val="tx1"/>
                </a:solidFill>
                <a:latin typeface="Arial" panose="020B0604020202020204" pitchFamily="34" charset="0"/>
                <a:cs typeface="Arial" panose="020B0604020202020204" pitchFamily="34" charset="0"/>
              </a:rPr>
              <a:t>B</a:t>
            </a:r>
          </a:p>
        </p:txBody>
      </p:sp>
      <p:sp>
        <p:nvSpPr>
          <p:cNvPr id="58" name="Rectangle 57"/>
          <p:cNvSpPr/>
          <p:nvPr/>
        </p:nvSpPr>
        <p:spPr>
          <a:xfrm>
            <a:off x="3262642" y="1838067"/>
            <a:ext cx="4374486"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800">
                <a:solidFill>
                  <a:schemeClr val="tx1"/>
                </a:solidFill>
                <a:latin typeface="Arial" panose="020B0604020202020204" pitchFamily="34" charset="0"/>
                <a:cs typeface="Arial" panose="020B0604020202020204" pitchFamily="34" charset="0"/>
              </a:rPr>
              <a:t>Teaching method </a:t>
            </a:r>
            <a:r>
              <a:rPr lang="de-CH" sz="2800" b="1">
                <a:solidFill>
                  <a:schemeClr val="tx1"/>
                </a:solidFill>
                <a:latin typeface="Arial" panose="020B0604020202020204" pitchFamily="34" charset="0"/>
                <a:cs typeface="Arial" panose="020B0604020202020204" pitchFamily="34" charset="0"/>
              </a:rPr>
              <a:t>A</a:t>
            </a:r>
          </a:p>
        </p:txBody>
      </p:sp>
      <p:sp>
        <p:nvSpPr>
          <p:cNvPr id="31" name="TextBox 30"/>
          <p:cNvSpPr txBox="1"/>
          <p:nvPr/>
        </p:nvSpPr>
        <p:spPr>
          <a:xfrm>
            <a:off x="335360" y="4711580"/>
            <a:ext cx="4283968" cy="1477328"/>
          </a:xfrm>
          <a:prstGeom prst="rect">
            <a:avLst/>
          </a:prstGeom>
          <a:noFill/>
        </p:spPr>
        <p:txBody>
          <a:bodyPr wrap="square" rtlCol="0">
            <a:spAutoFit/>
          </a:bodyPr>
          <a:lstStyle/>
          <a:p>
            <a:r>
              <a:rPr lang="de-CH" dirty="0" err="1">
                <a:latin typeface="Arial" panose="020B0604020202020204" pitchFamily="34" charset="0"/>
                <a:cs typeface="Arial" panose="020B0604020202020204" pitchFamily="34" charset="0"/>
              </a:rPr>
              <a:t>Wagenmakers</a:t>
            </a:r>
            <a:r>
              <a:rPr lang="de-CH" dirty="0">
                <a:latin typeface="Arial" panose="020B0604020202020204" pitchFamily="34" charset="0"/>
                <a:cs typeface="Arial" panose="020B0604020202020204" pitchFamily="34" charset="0"/>
              </a:rPr>
              <a:t>, 2007</a:t>
            </a:r>
          </a:p>
          <a:p>
            <a:r>
              <a:rPr lang="de-CH" dirty="0" err="1">
                <a:latin typeface="Arial" panose="020B0604020202020204" pitchFamily="34" charset="0"/>
                <a:cs typeface="Arial" panose="020B0604020202020204" pitchFamily="34" charset="0"/>
              </a:rPr>
              <a:t>Niewenhuis</a:t>
            </a:r>
            <a:r>
              <a:rPr lang="de-CH" dirty="0">
                <a:latin typeface="Arial" panose="020B0604020202020204" pitchFamily="34" charset="0"/>
                <a:cs typeface="Arial" panose="020B0604020202020204" pitchFamily="34" charset="0"/>
              </a:rPr>
              <a:t> et al., 2011</a:t>
            </a:r>
          </a:p>
          <a:p>
            <a:r>
              <a:rPr lang="de-CH" dirty="0">
                <a:latin typeface="Arial" panose="020B0604020202020204" pitchFamily="34" charset="0"/>
                <a:cs typeface="Arial" panose="020B0604020202020204" pitchFamily="34" charset="0"/>
              </a:rPr>
              <a:t>Gelman &amp; </a:t>
            </a:r>
            <a:r>
              <a:rPr lang="de-CH" dirty="0" err="1">
                <a:latin typeface="Arial" panose="020B0604020202020204" pitchFamily="34" charset="0"/>
                <a:cs typeface="Arial" panose="020B0604020202020204" pitchFamily="34" charset="0"/>
              </a:rPr>
              <a:t>Loken</a:t>
            </a:r>
            <a:r>
              <a:rPr lang="de-CH" dirty="0">
                <a:latin typeface="Arial" panose="020B0604020202020204" pitchFamily="34" charset="0"/>
                <a:cs typeface="Arial" panose="020B0604020202020204" pitchFamily="34" charset="0"/>
              </a:rPr>
              <a:t>, 2006</a:t>
            </a:r>
          </a:p>
          <a:p>
            <a:r>
              <a:rPr lang="de-CH" dirty="0" err="1">
                <a:latin typeface="Arial" panose="020B0604020202020204" pitchFamily="34" charset="0"/>
                <a:cs typeface="Arial" panose="020B0604020202020204" pitchFamily="34" charset="0"/>
              </a:rPr>
              <a:t>Morey</a:t>
            </a:r>
            <a:r>
              <a:rPr lang="de-CH" dirty="0">
                <a:latin typeface="Arial" panose="020B0604020202020204" pitchFamily="34" charset="0"/>
                <a:cs typeface="Arial" panose="020B0604020202020204" pitchFamily="34" charset="0"/>
              </a:rPr>
              <a:t> et al., 2015</a:t>
            </a:r>
          </a:p>
          <a:p>
            <a:r>
              <a:rPr lang="de-CH" dirty="0">
                <a:latin typeface="Arial" panose="020B0604020202020204" pitchFamily="34" charset="0"/>
                <a:cs typeface="Arial" panose="020B0604020202020204" pitchFamily="34" charset="0"/>
              </a:rPr>
              <a:t>Edelsbrunner &amp; Thurn, 2024</a:t>
            </a:r>
          </a:p>
        </p:txBody>
      </p:sp>
      <p:cxnSp>
        <p:nvCxnSpPr>
          <p:cNvPr id="25" name="Straight Arrow Connector 24"/>
          <p:cNvCxnSpPr>
            <a:stCxn id="26" idx="2"/>
          </p:cNvCxnSpPr>
          <p:nvPr/>
        </p:nvCxnSpPr>
        <p:spPr>
          <a:xfrm flipH="1">
            <a:off x="4943872" y="1195011"/>
            <a:ext cx="3420380" cy="632648"/>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384032" y="548681"/>
            <a:ext cx="3960440" cy="646331"/>
          </a:xfrm>
          <a:prstGeom prst="rect">
            <a:avLst/>
          </a:prstGeom>
          <a:noFill/>
          <a:ln>
            <a:solidFill>
              <a:schemeClr val="tx1"/>
            </a:solidFill>
          </a:ln>
        </p:spPr>
        <p:txBody>
          <a:bodyPr wrap="square" rtlCol="0">
            <a:spAutoFit/>
          </a:bodyPr>
          <a:lstStyle/>
          <a:p>
            <a:r>
              <a:rPr lang="de-CH">
                <a:latin typeface="Arial" panose="020B0604020202020204" pitchFamily="34" charset="0"/>
                <a:cs typeface="Arial" panose="020B0604020202020204" pitchFamily="34" charset="0"/>
              </a:rPr>
              <a:t>A low p-value does not indicate </a:t>
            </a:r>
            <a:r>
              <a:rPr lang="de-CH" b="1">
                <a:latin typeface="Arial" panose="020B0604020202020204" pitchFamily="34" charset="0"/>
                <a:cs typeface="Arial" panose="020B0604020202020204" pitchFamily="34" charset="0"/>
              </a:rPr>
              <a:t>correctness of a hypothesis</a:t>
            </a:r>
            <a:r>
              <a:rPr lang="de-CH">
                <a:latin typeface="Arial" panose="020B0604020202020204" pitchFamily="34" charset="0"/>
                <a:cs typeface="Arial" panose="020B0604020202020204" pitchFamily="34" charset="0"/>
              </a:rPr>
              <a:t>.</a:t>
            </a:r>
          </a:p>
        </p:txBody>
      </p:sp>
      <p:sp>
        <p:nvSpPr>
          <p:cNvPr id="27" name="Rechteck 26">
            <a:extLst>
              <a:ext uri="{FF2B5EF4-FFF2-40B4-BE49-F238E27FC236}">
                <a16:creationId xmlns:a16="http://schemas.microsoft.com/office/drawing/2014/main" id="{9C8E6A61-0DEA-4E92-AEAD-C9859565CF33}"/>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725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nimBg="1"/>
      <p:bldP spid="31" grpId="0"/>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33</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Statistical significance</a:t>
            </a:r>
            <a:endParaRPr lang="de-CH" sz="2400">
              <a:latin typeface="Arial" panose="020B0604020202020204" pitchFamily="34" charset="0"/>
              <a:cs typeface="Arial" panose="020B0604020202020204" pitchFamily="34" charset="0"/>
            </a:endParaRPr>
          </a:p>
        </p:txBody>
      </p:sp>
      <p:sp>
        <p:nvSpPr>
          <p:cNvPr id="7" name="TextBox 6"/>
          <p:cNvSpPr txBox="1"/>
          <p:nvPr/>
        </p:nvSpPr>
        <p:spPr>
          <a:xfrm>
            <a:off x="4439816" y="1546286"/>
            <a:ext cx="5832648" cy="369332"/>
          </a:xfrm>
          <a:prstGeom prst="rect">
            <a:avLst/>
          </a:prstGeom>
          <a:noFill/>
        </p:spPr>
        <p:txBody>
          <a:bodyPr wrap="square" rtlCol="0">
            <a:spAutoFit/>
          </a:bodyPr>
          <a:lstStyle/>
          <a:p>
            <a:r>
              <a:rPr lang="de-CH" i="1">
                <a:latin typeface="Arial" panose="020B0604020202020204" pitchFamily="34" charset="0"/>
                <a:cs typeface="Arial" panose="020B0604020202020204" pitchFamily="34" charset="0"/>
              </a:rPr>
              <a:t>p</a:t>
            </a:r>
            <a:r>
              <a:rPr lang="de-CH">
                <a:latin typeface="Arial" panose="020B0604020202020204" pitchFamily="34" charset="0"/>
                <a:cs typeface="Arial" panose="020B0604020202020204" pitchFamily="34" charset="0"/>
              </a:rPr>
              <a:t>-value &lt; .05: «</a:t>
            </a:r>
            <a:r>
              <a:rPr lang="de-CH" i="1">
                <a:latin typeface="Arial" panose="020B0604020202020204" pitchFamily="34" charset="0"/>
                <a:cs typeface="Arial" panose="020B0604020202020204" pitchFamily="34" charset="0"/>
              </a:rPr>
              <a:t>There is an effect</a:t>
            </a:r>
            <a:r>
              <a:rPr lang="de-CH">
                <a:latin typeface="Arial" panose="020B0604020202020204" pitchFamily="34" charset="0"/>
                <a:cs typeface="Arial" panose="020B0604020202020204" pitchFamily="34" charset="0"/>
              </a:rPr>
              <a:t>»?</a:t>
            </a:r>
          </a:p>
        </p:txBody>
      </p:sp>
      <p:sp>
        <p:nvSpPr>
          <p:cNvPr id="5" name="Rectangle 4"/>
          <p:cNvSpPr/>
          <p:nvPr/>
        </p:nvSpPr>
        <p:spPr>
          <a:xfrm>
            <a:off x="1775520" y="2420888"/>
            <a:ext cx="8892480" cy="3231654"/>
          </a:xfrm>
          <a:prstGeom prst="rect">
            <a:avLst/>
          </a:prstGeom>
        </p:spPr>
        <p:txBody>
          <a:bodyPr wrap="square">
            <a:spAutoFit/>
          </a:bodyPr>
          <a:lstStyle/>
          <a:p>
            <a:r>
              <a:rPr lang="de-CH" sz="1700" i="1" dirty="0">
                <a:latin typeface="Arial" panose="020B0604020202020204" pitchFamily="34" charset="0"/>
                <a:cs typeface="Arial" panose="020B0604020202020204" pitchFamily="34" charset="0"/>
              </a:rPr>
              <a:t>p</a:t>
            </a:r>
            <a:r>
              <a:rPr lang="de-CH" sz="1700" dirty="0">
                <a:latin typeface="Arial" panose="020B0604020202020204" pitchFamily="34" charset="0"/>
                <a:cs typeface="Arial" panose="020B0604020202020204" pitchFamily="34" charset="0"/>
              </a:rPr>
              <a:t>...</a:t>
            </a:r>
          </a:p>
          <a:p>
            <a:endParaRPr lang="de-CH" sz="1700" dirty="0">
              <a:latin typeface="Arial" panose="020B0604020202020204" pitchFamily="34" charset="0"/>
              <a:cs typeface="Arial" panose="020B0604020202020204" pitchFamily="34" charset="0"/>
            </a:endParaRP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disproves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null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 of </a:t>
            </a:r>
            <a:r>
              <a:rPr lang="de-CH" sz="1700" dirty="0" err="1">
                <a:latin typeface="Arial" panose="020B0604020202020204" pitchFamily="34" charset="0"/>
                <a:cs typeface="Arial" panose="020B0604020202020204" pitchFamily="34" charset="0"/>
              </a:rPr>
              <a:t>no</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difference</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proves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alternative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probability</a:t>
            </a:r>
            <a:r>
              <a:rPr lang="de-CH" sz="1700" dirty="0">
                <a:latin typeface="Arial" panose="020B0604020202020204" pitchFamily="34" charset="0"/>
                <a:cs typeface="Arial" panose="020B0604020202020204" pitchFamily="34" charset="0"/>
              </a:rPr>
              <a:t> of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null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being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true</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probability</a:t>
            </a:r>
            <a:r>
              <a:rPr lang="de-CH" sz="1700" dirty="0">
                <a:latin typeface="Arial" panose="020B0604020202020204" pitchFamily="34" charset="0"/>
                <a:cs typeface="Arial" panose="020B0604020202020204" pitchFamily="34" charset="0"/>
              </a:rPr>
              <a:t> of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alternative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being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true</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probability</a:t>
            </a:r>
            <a:r>
              <a:rPr lang="de-CH" sz="1700" dirty="0">
                <a:latin typeface="Arial" panose="020B0604020202020204" pitchFamily="34" charset="0"/>
                <a:cs typeface="Arial" panose="020B0604020202020204" pitchFamily="34" charset="0"/>
              </a:rPr>
              <a:t> of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experimental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being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true</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probability</a:t>
            </a:r>
            <a:r>
              <a:rPr lang="de-CH" sz="1700" dirty="0">
                <a:latin typeface="Arial" panose="020B0604020202020204" pitchFamily="34" charset="0"/>
                <a:cs typeface="Arial" panose="020B0604020202020204" pitchFamily="34" charset="0"/>
              </a:rPr>
              <a:t> of a </a:t>
            </a:r>
            <a:r>
              <a:rPr lang="de-CH" sz="1700" dirty="0" err="1">
                <a:latin typeface="Arial" panose="020B0604020202020204" pitchFamily="34" charset="0"/>
                <a:cs typeface="Arial" panose="020B0604020202020204" pitchFamily="34" charset="0"/>
              </a:rPr>
              <a:t>wrong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decision</a:t>
            </a:r>
            <a:r>
              <a:rPr lang="de-CH" sz="1700" dirty="0">
                <a:latin typeface="Arial" panose="020B0604020202020204" pitchFamily="34" charset="0"/>
                <a:cs typeface="Arial" panose="020B0604020202020204" pitchFamily="34" charset="0"/>
              </a:rPr>
              <a:t> in </a:t>
            </a:r>
            <a:r>
              <a:rPr lang="de-CH" sz="1700" dirty="0" err="1">
                <a:latin typeface="Arial" panose="020B0604020202020204" pitchFamily="34" charset="0"/>
                <a:cs typeface="Arial" panose="020B0604020202020204" pitchFamily="34" charset="0"/>
              </a:rPr>
              <a:t>case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we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reject</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null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that</a:t>
            </a:r>
            <a:r>
              <a:rPr lang="de-CH" sz="1700" dirty="0">
                <a:latin typeface="Arial" panose="020B0604020202020204" pitchFamily="34" charset="0"/>
                <a:cs typeface="Arial" panose="020B0604020202020204" pitchFamily="34" charset="0"/>
              </a:rPr>
              <a:t> in </a:t>
            </a:r>
            <a:r>
              <a:rPr lang="de-CH" sz="1700" dirty="0" err="1">
                <a:latin typeface="Arial" panose="020B0604020202020204" pitchFamily="34" charset="0"/>
                <a:cs typeface="Arial" panose="020B0604020202020204" pitchFamily="34" charset="0"/>
              </a:rPr>
              <a:t>more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than</a:t>
            </a:r>
            <a:r>
              <a:rPr lang="de-CH" sz="1700" dirty="0">
                <a:latin typeface="Arial" panose="020B0604020202020204" pitchFamily="34" charset="0"/>
                <a:cs typeface="Arial" panose="020B0604020202020204" pitchFamily="34" charset="0"/>
              </a:rPr>
              <a:t> 95% of </a:t>
            </a:r>
            <a:r>
              <a:rPr lang="de-CH" sz="1700" dirty="0" err="1">
                <a:latin typeface="Arial" panose="020B0604020202020204" pitchFamily="34" charset="0"/>
                <a:cs typeface="Arial" panose="020B0604020202020204" pitchFamily="34" charset="0"/>
              </a:rPr>
              <a:t>cases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we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would</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obtain</a:t>
            </a:r>
            <a:r>
              <a:rPr lang="de-CH" sz="1700" dirty="0">
                <a:latin typeface="Arial" panose="020B0604020202020204" pitchFamily="34" charset="0"/>
                <a:cs typeface="Arial" panose="020B0604020202020204" pitchFamily="34" charset="0"/>
              </a:rPr>
              <a:t> a </a:t>
            </a:r>
            <a:r>
              <a:rPr lang="de-CH" sz="1700" dirty="0" err="1">
                <a:latin typeface="Arial" panose="020B0604020202020204" pitchFamily="34" charset="0"/>
                <a:cs typeface="Arial" panose="020B0604020202020204" pitchFamily="34" charset="0"/>
              </a:rPr>
              <a:t>significant</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result</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when</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repeating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experiment</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probability</a:t>
            </a:r>
            <a:r>
              <a:rPr lang="de-CH" sz="1700" dirty="0">
                <a:latin typeface="Arial" panose="020B0604020202020204" pitchFamily="34" charset="0"/>
                <a:cs typeface="Arial" panose="020B0604020202020204" pitchFamily="34" charset="0"/>
              </a:rPr>
              <a:t> of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data</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or</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more</a:t>
            </a:r>
            <a:r>
              <a:rPr lang="de-CH" sz="1700" dirty="0">
                <a:latin typeface="Arial" panose="020B0604020202020204" pitchFamily="34" charset="0"/>
                <a:cs typeface="Arial" panose="020B0604020202020204" pitchFamily="34" charset="0"/>
              </a:rPr>
              <a:t> extreme </a:t>
            </a:r>
            <a:r>
              <a:rPr lang="de-CH" sz="1700" dirty="0" err="1">
                <a:latin typeface="Arial" panose="020B0604020202020204" pitchFamily="34" charset="0"/>
                <a:cs typeface="Arial" panose="020B0604020202020204" pitchFamily="34" charset="0"/>
              </a:rPr>
              <a:t>data</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given</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that</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null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true</a:t>
            </a:r>
            <a:r>
              <a:rPr lang="de-CH" sz="1700" dirty="0">
                <a:latin typeface="Arial" panose="020B0604020202020204" pitchFamily="34" charset="0"/>
                <a:cs typeface="Arial" panose="020B0604020202020204" pitchFamily="34" charset="0"/>
              </a:rPr>
              <a:t>.</a:t>
            </a:r>
          </a:p>
        </p:txBody>
      </p:sp>
      <p:sp>
        <p:nvSpPr>
          <p:cNvPr id="6" name="Rechteck 5">
            <a:extLst>
              <a:ext uri="{FF2B5EF4-FFF2-40B4-BE49-F238E27FC236}">
                <a16:creationId xmlns:a16="http://schemas.microsoft.com/office/drawing/2014/main" id="{5BFEABAB-D7F5-46AA-9CD4-F381DA2E3804}"/>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86782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34</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Statistical significance</a:t>
            </a:r>
            <a:endParaRPr lang="de-CH" sz="2400">
              <a:latin typeface="Arial" panose="020B0604020202020204" pitchFamily="34" charset="0"/>
              <a:cs typeface="Arial" panose="020B0604020202020204" pitchFamily="34" charset="0"/>
            </a:endParaRPr>
          </a:p>
        </p:txBody>
      </p:sp>
      <p:sp>
        <p:nvSpPr>
          <p:cNvPr id="7" name="TextBox 6"/>
          <p:cNvSpPr txBox="1"/>
          <p:nvPr/>
        </p:nvSpPr>
        <p:spPr>
          <a:xfrm>
            <a:off x="4439816" y="1546286"/>
            <a:ext cx="5832648" cy="369332"/>
          </a:xfrm>
          <a:prstGeom prst="rect">
            <a:avLst/>
          </a:prstGeom>
          <a:noFill/>
        </p:spPr>
        <p:txBody>
          <a:bodyPr wrap="square" rtlCol="0">
            <a:spAutoFit/>
          </a:bodyPr>
          <a:lstStyle/>
          <a:p>
            <a:r>
              <a:rPr lang="de-CH" i="1">
                <a:latin typeface="Arial" panose="020B0604020202020204" pitchFamily="34" charset="0"/>
                <a:cs typeface="Arial" panose="020B0604020202020204" pitchFamily="34" charset="0"/>
              </a:rPr>
              <a:t>p</a:t>
            </a:r>
            <a:r>
              <a:rPr lang="de-CH">
                <a:latin typeface="Arial" panose="020B0604020202020204" pitchFamily="34" charset="0"/>
                <a:cs typeface="Arial" panose="020B0604020202020204" pitchFamily="34" charset="0"/>
              </a:rPr>
              <a:t>-value &lt; .05: «</a:t>
            </a:r>
            <a:r>
              <a:rPr lang="de-CH" i="1">
                <a:latin typeface="Arial" panose="020B0604020202020204" pitchFamily="34" charset="0"/>
                <a:cs typeface="Arial" panose="020B0604020202020204" pitchFamily="34" charset="0"/>
              </a:rPr>
              <a:t>There is an effect</a:t>
            </a:r>
            <a:r>
              <a:rPr lang="de-CH">
                <a:latin typeface="Arial" panose="020B0604020202020204" pitchFamily="34" charset="0"/>
                <a:cs typeface="Arial" panose="020B0604020202020204" pitchFamily="34" charset="0"/>
              </a:rPr>
              <a:t>»?</a:t>
            </a:r>
          </a:p>
        </p:txBody>
      </p:sp>
      <p:sp>
        <p:nvSpPr>
          <p:cNvPr id="5" name="Rectangle 4"/>
          <p:cNvSpPr/>
          <p:nvPr/>
        </p:nvSpPr>
        <p:spPr>
          <a:xfrm>
            <a:off x="1775520" y="2420888"/>
            <a:ext cx="8892480" cy="3231654"/>
          </a:xfrm>
          <a:prstGeom prst="rect">
            <a:avLst/>
          </a:prstGeom>
        </p:spPr>
        <p:txBody>
          <a:bodyPr wrap="square">
            <a:spAutoFit/>
          </a:bodyPr>
          <a:lstStyle/>
          <a:p>
            <a:r>
              <a:rPr lang="de-CH" sz="1700" i="1" dirty="0">
                <a:latin typeface="Arial" panose="020B0604020202020204" pitchFamily="34" charset="0"/>
                <a:cs typeface="Arial" panose="020B0604020202020204" pitchFamily="34" charset="0"/>
              </a:rPr>
              <a:t>p</a:t>
            </a:r>
            <a:r>
              <a:rPr lang="de-CH" sz="1700" dirty="0">
                <a:latin typeface="Arial" panose="020B0604020202020204" pitchFamily="34" charset="0"/>
                <a:cs typeface="Arial" panose="020B0604020202020204" pitchFamily="34" charset="0"/>
              </a:rPr>
              <a:t>...</a:t>
            </a:r>
          </a:p>
          <a:p>
            <a:endParaRPr lang="de-CH" sz="1700" dirty="0">
              <a:latin typeface="Arial" panose="020B0604020202020204" pitchFamily="34" charset="0"/>
              <a:cs typeface="Arial" panose="020B0604020202020204" pitchFamily="34" charset="0"/>
            </a:endParaRP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disproves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null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 of </a:t>
            </a:r>
            <a:r>
              <a:rPr lang="de-CH" sz="1700" dirty="0" err="1">
                <a:latin typeface="Arial" panose="020B0604020202020204" pitchFamily="34" charset="0"/>
                <a:cs typeface="Arial" panose="020B0604020202020204" pitchFamily="34" charset="0"/>
              </a:rPr>
              <a:t>no</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difference</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proves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alternative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probability</a:t>
            </a:r>
            <a:r>
              <a:rPr lang="de-CH" sz="1700" dirty="0">
                <a:latin typeface="Arial" panose="020B0604020202020204" pitchFamily="34" charset="0"/>
                <a:cs typeface="Arial" panose="020B0604020202020204" pitchFamily="34" charset="0"/>
              </a:rPr>
              <a:t> of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null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being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true</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probability</a:t>
            </a:r>
            <a:r>
              <a:rPr lang="de-CH" sz="1700" dirty="0">
                <a:latin typeface="Arial" panose="020B0604020202020204" pitchFamily="34" charset="0"/>
                <a:cs typeface="Arial" panose="020B0604020202020204" pitchFamily="34" charset="0"/>
              </a:rPr>
              <a:t> of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alternative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being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true</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probability</a:t>
            </a:r>
            <a:r>
              <a:rPr lang="de-CH" sz="1700" dirty="0">
                <a:latin typeface="Arial" panose="020B0604020202020204" pitchFamily="34" charset="0"/>
                <a:cs typeface="Arial" panose="020B0604020202020204" pitchFamily="34" charset="0"/>
              </a:rPr>
              <a:t> of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experimental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being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true</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probability</a:t>
            </a:r>
            <a:r>
              <a:rPr lang="de-CH" sz="1700" dirty="0">
                <a:latin typeface="Arial" panose="020B0604020202020204" pitchFamily="34" charset="0"/>
                <a:cs typeface="Arial" panose="020B0604020202020204" pitchFamily="34" charset="0"/>
              </a:rPr>
              <a:t> of a </a:t>
            </a:r>
            <a:r>
              <a:rPr lang="de-CH" sz="1700" dirty="0" err="1">
                <a:latin typeface="Arial" panose="020B0604020202020204" pitchFamily="34" charset="0"/>
                <a:cs typeface="Arial" panose="020B0604020202020204" pitchFamily="34" charset="0"/>
              </a:rPr>
              <a:t>wrong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decision</a:t>
            </a:r>
            <a:r>
              <a:rPr lang="de-CH" sz="1700" dirty="0">
                <a:latin typeface="Arial" panose="020B0604020202020204" pitchFamily="34" charset="0"/>
                <a:cs typeface="Arial" panose="020B0604020202020204" pitchFamily="34" charset="0"/>
              </a:rPr>
              <a:t> in </a:t>
            </a:r>
            <a:r>
              <a:rPr lang="de-CH" sz="1700" dirty="0" err="1">
                <a:latin typeface="Arial" panose="020B0604020202020204" pitchFamily="34" charset="0"/>
                <a:cs typeface="Arial" panose="020B0604020202020204" pitchFamily="34" charset="0"/>
              </a:rPr>
              <a:t>case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we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reject</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null </a:t>
            </a:r>
            <a:r>
              <a:rPr lang="de-CH" sz="1700" dirty="0" err="1">
                <a:latin typeface="Arial" panose="020B0604020202020204" pitchFamily="34" charset="0"/>
                <a:cs typeface="Arial" panose="020B0604020202020204" pitchFamily="34" charset="0"/>
              </a:rPr>
              <a:t>hypothesis</a:t>
            </a:r>
            <a:r>
              <a:rPr lang="de-CH" sz="1700" dirty="0">
                <a:latin typeface="Arial" panose="020B0604020202020204" pitchFamily="34" charset="0"/>
                <a:cs typeface="Arial" panose="020B0604020202020204" pitchFamily="34" charset="0"/>
              </a:rPr>
              <a:t>.</a:t>
            </a:r>
          </a:p>
          <a:p>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indicates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that</a:t>
            </a:r>
            <a:r>
              <a:rPr lang="de-CH" sz="1700" dirty="0">
                <a:latin typeface="Arial" panose="020B0604020202020204" pitchFamily="34" charset="0"/>
                <a:cs typeface="Arial" panose="020B0604020202020204" pitchFamily="34" charset="0"/>
              </a:rPr>
              <a:t> in </a:t>
            </a:r>
            <a:r>
              <a:rPr lang="de-CH" sz="1700" dirty="0" err="1">
                <a:latin typeface="Arial" panose="020B0604020202020204" pitchFamily="34" charset="0"/>
                <a:cs typeface="Arial" panose="020B0604020202020204" pitchFamily="34" charset="0"/>
              </a:rPr>
              <a:t>more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than</a:t>
            </a:r>
            <a:r>
              <a:rPr lang="de-CH" sz="1700" dirty="0">
                <a:latin typeface="Arial" panose="020B0604020202020204" pitchFamily="34" charset="0"/>
                <a:cs typeface="Arial" panose="020B0604020202020204" pitchFamily="34" charset="0"/>
              </a:rPr>
              <a:t> 95% of </a:t>
            </a:r>
            <a:r>
              <a:rPr lang="de-CH" sz="1700" dirty="0" err="1">
                <a:latin typeface="Arial" panose="020B0604020202020204" pitchFamily="34" charset="0"/>
                <a:cs typeface="Arial" panose="020B0604020202020204" pitchFamily="34" charset="0"/>
              </a:rPr>
              <a:t>cases</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we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would</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obtain</a:t>
            </a:r>
            <a:r>
              <a:rPr lang="de-CH" sz="1700" dirty="0">
                <a:latin typeface="Arial" panose="020B0604020202020204" pitchFamily="34" charset="0"/>
                <a:cs typeface="Arial" panose="020B0604020202020204" pitchFamily="34" charset="0"/>
              </a:rPr>
              <a:t> a </a:t>
            </a:r>
            <a:r>
              <a:rPr lang="de-CH" sz="1700" dirty="0" err="1">
                <a:latin typeface="Arial" panose="020B0604020202020204" pitchFamily="34" charset="0"/>
                <a:cs typeface="Arial" panose="020B0604020202020204" pitchFamily="34" charset="0"/>
              </a:rPr>
              <a:t>significant</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result</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when</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repeating</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the</a:t>
            </a:r>
            <a:r>
              <a:rPr lang="de-CH" sz="1700" dirty="0">
                <a:latin typeface="Arial" panose="020B0604020202020204" pitchFamily="34" charset="0"/>
                <a:cs typeface="Arial" panose="020B0604020202020204" pitchFamily="34" charset="0"/>
              </a:rPr>
              <a:t> </a:t>
            </a:r>
            <a:r>
              <a:rPr lang="de-CH" sz="1700" dirty="0" err="1">
                <a:latin typeface="Arial" panose="020B0604020202020204" pitchFamily="34" charset="0"/>
                <a:cs typeface="Arial" panose="020B0604020202020204" pitchFamily="34" charset="0"/>
              </a:rPr>
              <a:t>experiment</a:t>
            </a:r>
            <a:r>
              <a:rPr lang="de-CH" sz="1700" dirty="0">
                <a:latin typeface="Arial" panose="020B0604020202020204" pitchFamily="34" charset="0"/>
                <a:cs typeface="Arial" panose="020B0604020202020204" pitchFamily="34" charset="0"/>
              </a:rPr>
              <a:t>.</a:t>
            </a:r>
          </a:p>
          <a:p>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indicates</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the</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probability</a:t>
            </a:r>
            <a:r>
              <a:rPr lang="de-CH" sz="1700" b="1" dirty="0">
                <a:latin typeface="Arial" panose="020B0604020202020204" pitchFamily="34" charset="0"/>
                <a:cs typeface="Arial" panose="020B0604020202020204" pitchFamily="34" charset="0"/>
              </a:rPr>
              <a:t> of </a:t>
            </a:r>
            <a:r>
              <a:rPr lang="de-CH" sz="1700" b="1" dirty="0" err="1">
                <a:latin typeface="Arial" panose="020B0604020202020204" pitchFamily="34" charset="0"/>
                <a:cs typeface="Arial" panose="020B0604020202020204" pitchFamily="34" charset="0"/>
              </a:rPr>
              <a:t>the</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data</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or</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more</a:t>
            </a:r>
            <a:r>
              <a:rPr lang="de-CH" sz="1700" b="1" dirty="0">
                <a:latin typeface="Arial" panose="020B0604020202020204" pitchFamily="34" charset="0"/>
                <a:cs typeface="Arial" panose="020B0604020202020204" pitchFamily="34" charset="0"/>
              </a:rPr>
              <a:t> extreme </a:t>
            </a:r>
            <a:r>
              <a:rPr lang="de-CH" sz="1700" b="1" dirty="0" err="1">
                <a:latin typeface="Arial" panose="020B0604020202020204" pitchFamily="34" charset="0"/>
                <a:cs typeface="Arial" panose="020B0604020202020204" pitchFamily="34" charset="0"/>
              </a:rPr>
              <a:t>data</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given</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that</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the</a:t>
            </a:r>
            <a:r>
              <a:rPr lang="de-CH" sz="1700" b="1" dirty="0">
                <a:latin typeface="Arial" panose="020B0604020202020204" pitchFamily="34" charset="0"/>
                <a:cs typeface="Arial" panose="020B0604020202020204" pitchFamily="34" charset="0"/>
              </a:rPr>
              <a:t> null </a:t>
            </a:r>
            <a:r>
              <a:rPr lang="de-CH" sz="1700" b="1" dirty="0" err="1">
                <a:latin typeface="Arial" panose="020B0604020202020204" pitchFamily="34" charset="0"/>
                <a:cs typeface="Arial" panose="020B0604020202020204" pitchFamily="34" charset="0"/>
              </a:rPr>
              <a:t>hypothesis</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is</a:t>
            </a:r>
            <a:r>
              <a:rPr lang="de-CH" sz="1700" b="1" dirty="0">
                <a:latin typeface="Arial" panose="020B0604020202020204" pitchFamily="34" charset="0"/>
                <a:cs typeface="Arial" panose="020B0604020202020204" pitchFamily="34" charset="0"/>
              </a:rPr>
              <a:t> </a:t>
            </a:r>
            <a:r>
              <a:rPr lang="de-CH" sz="1700" b="1" dirty="0" err="1">
                <a:latin typeface="Arial" panose="020B0604020202020204" pitchFamily="34" charset="0"/>
                <a:cs typeface="Arial" panose="020B0604020202020204" pitchFamily="34" charset="0"/>
              </a:rPr>
              <a:t>true</a:t>
            </a:r>
            <a:r>
              <a:rPr lang="de-CH" sz="1700" b="1" dirty="0">
                <a:latin typeface="Arial" panose="020B0604020202020204" pitchFamily="34" charset="0"/>
                <a:cs typeface="Arial" panose="020B0604020202020204" pitchFamily="34" charset="0"/>
              </a:rPr>
              <a:t>.</a:t>
            </a:r>
          </a:p>
        </p:txBody>
      </p:sp>
      <p:sp>
        <p:nvSpPr>
          <p:cNvPr id="6" name="Rechteck 5">
            <a:extLst>
              <a:ext uri="{FF2B5EF4-FFF2-40B4-BE49-F238E27FC236}">
                <a16:creationId xmlns:a16="http://schemas.microsoft.com/office/drawing/2014/main" id="{18F26E16-33DE-4548-8005-F0A1DE89932B}"/>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3132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35</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Statistical significance</a:t>
            </a:r>
            <a:endParaRPr lang="de-CH" sz="2400">
              <a:latin typeface="Arial" panose="020B0604020202020204" pitchFamily="34" charset="0"/>
              <a:cs typeface="Arial" panose="020B0604020202020204" pitchFamily="34" charset="0"/>
            </a:endParaRPr>
          </a:p>
        </p:txBody>
      </p:sp>
      <p:sp>
        <p:nvSpPr>
          <p:cNvPr id="7" name="TextBox 6"/>
          <p:cNvSpPr txBox="1"/>
          <p:nvPr/>
        </p:nvSpPr>
        <p:spPr>
          <a:xfrm>
            <a:off x="4439816" y="1546286"/>
            <a:ext cx="5832648" cy="369332"/>
          </a:xfrm>
          <a:prstGeom prst="rect">
            <a:avLst/>
          </a:prstGeom>
          <a:noFill/>
        </p:spPr>
        <p:txBody>
          <a:bodyPr wrap="square" rtlCol="0">
            <a:spAutoFit/>
          </a:bodyPr>
          <a:lstStyle/>
          <a:p>
            <a:r>
              <a:rPr lang="de-CH" i="1">
                <a:latin typeface="Arial" panose="020B0604020202020204" pitchFamily="34" charset="0"/>
                <a:cs typeface="Arial" panose="020B0604020202020204" pitchFamily="34" charset="0"/>
              </a:rPr>
              <a:t>p</a:t>
            </a:r>
            <a:r>
              <a:rPr lang="de-CH">
                <a:latin typeface="Arial" panose="020B0604020202020204" pitchFamily="34" charset="0"/>
                <a:cs typeface="Arial" panose="020B0604020202020204" pitchFamily="34" charset="0"/>
              </a:rPr>
              <a:t>-value &lt; .05: «</a:t>
            </a:r>
            <a:r>
              <a:rPr lang="de-CH" i="1">
                <a:latin typeface="Arial" panose="020B0604020202020204" pitchFamily="34" charset="0"/>
                <a:cs typeface="Arial" panose="020B0604020202020204" pitchFamily="34" charset="0"/>
              </a:rPr>
              <a:t>There is an effect</a:t>
            </a:r>
            <a:r>
              <a:rPr lang="de-CH">
                <a:latin typeface="Arial" panose="020B0604020202020204" pitchFamily="34" charset="0"/>
                <a:cs typeface="Arial" panose="020B0604020202020204" pitchFamily="34" charset="0"/>
              </a:rPr>
              <a:t>»?</a:t>
            </a:r>
          </a:p>
        </p:txBody>
      </p:sp>
      <p:sp>
        <p:nvSpPr>
          <p:cNvPr id="6" name="TextBox 5"/>
          <p:cNvSpPr txBox="1"/>
          <p:nvPr/>
        </p:nvSpPr>
        <p:spPr>
          <a:xfrm>
            <a:off x="2351584" y="1943761"/>
            <a:ext cx="8110264" cy="2031325"/>
          </a:xfrm>
          <a:prstGeom prst="rect">
            <a:avLst/>
          </a:prstGeom>
          <a:noFill/>
        </p:spPr>
        <p:txBody>
          <a:bodyPr wrap="square" rtlCol="0">
            <a:spAutoFit/>
          </a:bodyPr>
          <a:lstStyle/>
          <a:p>
            <a:r>
              <a:rPr lang="de-CH" dirty="0"/>
              <a:t>p-</a:t>
            </a:r>
            <a:r>
              <a:rPr lang="de-CH" dirty="0" err="1"/>
              <a:t>value</a:t>
            </a:r>
            <a:r>
              <a:rPr lang="de-CH" dirty="0"/>
              <a:t>: % </a:t>
            </a:r>
            <a:r>
              <a:rPr lang="de-CH" dirty="0" err="1"/>
              <a:t>wrong</a:t>
            </a:r>
            <a:r>
              <a:rPr lang="de-CH" dirty="0"/>
              <a:t> </a:t>
            </a:r>
            <a:r>
              <a:rPr lang="de-CH" dirty="0" err="1"/>
              <a:t>decisions</a:t>
            </a:r>
            <a:r>
              <a:rPr lang="de-CH" dirty="0"/>
              <a:t> </a:t>
            </a:r>
            <a:r>
              <a:rPr lang="de-CH" dirty="0" err="1"/>
              <a:t>across</a:t>
            </a:r>
            <a:r>
              <a:rPr lang="de-CH" dirty="0"/>
              <a:t> </a:t>
            </a:r>
            <a:r>
              <a:rPr lang="de-CH" dirty="0" err="1"/>
              <a:t>many</a:t>
            </a:r>
            <a:r>
              <a:rPr lang="de-CH" dirty="0"/>
              <a:t> </a:t>
            </a:r>
            <a:r>
              <a:rPr lang="de-CH" dirty="0" err="1"/>
              <a:t>experiments</a:t>
            </a:r>
            <a:endParaRPr lang="de-CH" dirty="0"/>
          </a:p>
          <a:p>
            <a:r>
              <a:rPr lang="de-CH" dirty="0"/>
              <a:t>NOT</a:t>
            </a:r>
          </a:p>
          <a:p>
            <a:r>
              <a:rPr lang="de-CH" dirty="0" err="1"/>
              <a:t>Whether</a:t>
            </a:r>
            <a:r>
              <a:rPr lang="de-CH" dirty="0"/>
              <a:t> </a:t>
            </a:r>
            <a:r>
              <a:rPr lang="de-CH" dirty="0" err="1"/>
              <a:t>there</a:t>
            </a:r>
            <a:r>
              <a:rPr lang="de-CH" dirty="0"/>
              <a:t> </a:t>
            </a:r>
            <a:r>
              <a:rPr lang="de-CH" dirty="0" err="1"/>
              <a:t>is</a:t>
            </a:r>
            <a:r>
              <a:rPr lang="de-CH" dirty="0"/>
              <a:t> an </a:t>
            </a:r>
            <a:r>
              <a:rPr lang="de-CH" dirty="0" err="1"/>
              <a:t>effect</a:t>
            </a:r>
            <a:endParaRPr lang="de-CH" dirty="0"/>
          </a:p>
          <a:p>
            <a:r>
              <a:rPr lang="de-CH" dirty="0" err="1"/>
              <a:t>Whether</a:t>
            </a:r>
            <a:r>
              <a:rPr lang="de-CH" dirty="0"/>
              <a:t> </a:t>
            </a:r>
            <a:r>
              <a:rPr lang="de-CH" dirty="0" err="1"/>
              <a:t>the</a:t>
            </a:r>
            <a:r>
              <a:rPr lang="de-CH" dirty="0"/>
              <a:t> null </a:t>
            </a:r>
            <a:r>
              <a:rPr lang="de-CH" dirty="0" err="1"/>
              <a:t>hypothesis</a:t>
            </a:r>
            <a:r>
              <a:rPr lang="de-CH" dirty="0"/>
              <a:t> </a:t>
            </a:r>
            <a:r>
              <a:rPr lang="de-CH" dirty="0" err="1"/>
              <a:t>is</a:t>
            </a:r>
            <a:r>
              <a:rPr lang="de-CH" dirty="0"/>
              <a:t> </a:t>
            </a:r>
            <a:r>
              <a:rPr lang="de-CH" dirty="0" err="1"/>
              <a:t>correct</a:t>
            </a:r>
            <a:endParaRPr lang="de-CH" dirty="0"/>
          </a:p>
          <a:p>
            <a:r>
              <a:rPr lang="de-CH" dirty="0" err="1"/>
              <a:t>Whether</a:t>
            </a:r>
            <a:r>
              <a:rPr lang="de-CH" dirty="0"/>
              <a:t> </a:t>
            </a:r>
            <a:r>
              <a:rPr lang="de-CH" dirty="0" err="1"/>
              <a:t>the</a:t>
            </a:r>
            <a:r>
              <a:rPr lang="de-CH" dirty="0"/>
              <a:t> alternative </a:t>
            </a:r>
            <a:r>
              <a:rPr lang="de-CH" dirty="0" err="1"/>
              <a:t>hypothesis</a:t>
            </a:r>
            <a:r>
              <a:rPr lang="de-CH" dirty="0"/>
              <a:t> </a:t>
            </a:r>
            <a:r>
              <a:rPr lang="de-CH" dirty="0" err="1"/>
              <a:t>is</a:t>
            </a:r>
            <a:r>
              <a:rPr lang="de-CH" dirty="0"/>
              <a:t> </a:t>
            </a:r>
            <a:r>
              <a:rPr lang="de-CH" dirty="0" err="1"/>
              <a:t>correct</a:t>
            </a:r>
            <a:endParaRPr lang="de-CH" dirty="0"/>
          </a:p>
          <a:p>
            <a:r>
              <a:rPr lang="de-CH" dirty="0"/>
              <a:t>The </a:t>
            </a:r>
            <a:r>
              <a:rPr lang="de-CH" dirty="0" err="1"/>
              <a:t>probability</a:t>
            </a:r>
            <a:r>
              <a:rPr lang="de-CH" dirty="0"/>
              <a:t>, </a:t>
            </a:r>
            <a:r>
              <a:rPr lang="de-CH" dirty="0" err="1"/>
              <a:t>that</a:t>
            </a:r>
            <a:r>
              <a:rPr lang="de-CH" dirty="0"/>
              <a:t> I am </a:t>
            </a:r>
            <a:r>
              <a:rPr lang="de-CH" dirty="0" err="1"/>
              <a:t>right</a:t>
            </a:r>
            <a:r>
              <a:rPr lang="de-CH" dirty="0"/>
              <a:t>/</a:t>
            </a:r>
            <a:r>
              <a:rPr lang="de-CH" dirty="0" err="1"/>
              <a:t>wrong</a:t>
            </a:r>
            <a:r>
              <a:rPr lang="de-CH" dirty="0"/>
              <a:t> </a:t>
            </a:r>
            <a:r>
              <a:rPr lang="de-CH" dirty="0" err="1"/>
              <a:t>with</a:t>
            </a:r>
            <a:r>
              <a:rPr lang="de-CH" dirty="0"/>
              <a:t> </a:t>
            </a:r>
            <a:r>
              <a:rPr lang="de-CH" dirty="0" err="1"/>
              <a:t>inferences</a:t>
            </a:r>
            <a:r>
              <a:rPr lang="de-CH" dirty="0"/>
              <a:t> </a:t>
            </a:r>
            <a:r>
              <a:rPr lang="de-CH" dirty="0" err="1"/>
              <a:t>from</a:t>
            </a:r>
            <a:r>
              <a:rPr lang="de-CH" dirty="0"/>
              <a:t> </a:t>
            </a:r>
            <a:r>
              <a:rPr lang="de-CH" dirty="0" err="1"/>
              <a:t>my</a:t>
            </a:r>
            <a:r>
              <a:rPr lang="de-CH" dirty="0"/>
              <a:t> </a:t>
            </a:r>
            <a:r>
              <a:rPr lang="de-CH" dirty="0" err="1"/>
              <a:t>present</a:t>
            </a:r>
            <a:r>
              <a:rPr lang="de-CH" dirty="0"/>
              <a:t> </a:t>
            </a:r>
            <a:r>
              <a:rPr lang="de-CH" dirty="0" err="1"/>
              <a:t>experiment</a:t>
            </a:r>
            <a:endParaRPr lang="de-CH" dirty="0"/>
          </a:p>
          <a:p>
            <a:r>
              <a:rPr lang="de-CH" b="1" dirty="0" err="1"/>
              <a:t>Decision</a:t>
            </a:r>
            <a:r>
              <a:rPr lang="de-CH" b="1" dirty="0"/>
              <a:t> </a:t>
            </a:r>
            <a:r>
              <a:rPr lang="de-CH" b="1" dirty="0" err="1"/>
              <a:t>making</a:t>
            </a:r>
            <a:r>
              <a:rPr lang="de-CH" b="1" dirty="0"/>
              <a:t> </a:t>
            </a:r>
            <a:r>
              <a:rPr lang="de-CH" b="1" dirty="0" err="1"/>
              <a:t>help</a:t>
            </a:r>
            <a:r>
              <a:rPr lang="de-CH" dirty="0"/>
              <a:t> </a:t>
            </a:r>
            <a:r>
              <a:rPr lang="de-CH" dirty="0" err="1"/>
              <a:t>that</a:t>
            </a:r>
            <a:r>
              <a:rPr lang="de-CH" dirty="0"/>
              <a:t> </a:t>
            </a:r>
            <a:r>
              <a:rPr lang="de-CH" i="1" dirty="0" err="1"/>
              <a:t>can</a:t>
            </a:r>
            <a:r>
              <a:rPr lang="de-CH" i="1" dirty="0"/>
              <a:t> </a:t>
            </a:r>
            <a:r>
              <a:rPr lang="de-CH" i="1" dirty="0" err="1"/>
              <a:t>work</a:t>
            </a:r>
            <a:r>
              <a:rPr lang="de-CH" i="1" dirty="0"/>
              <a:t> </a:t>
            </a:r>
            <a:r>
              <a:rPr lang="de-CH" dirty="0" err="1"/>
              <a:t>across</a:t>
            </a:r>
            <a:r>
              <a:rPr lang="de-CH" dirty="0"/>
              <a:t> </a:t>
            </a:r>
            <a:r>
              <a:rPr lang="de-CH" dirty="0" err="1"/>
              <a:t>many</a:t>
            </a:r>
            <a:r>
              <a:rPr lang="de-CH" dirty="0"/>
              <a:t> </a:t>
            </a:r>
            <a:r>
              <a:rPr lang="de-CH" dirty="0" err="1"/>
              <a:t>statistical</a:t>
            </a:r>
            <a:r>
              <a:rPr lang="de-CH" dirty="0"/>
              <a:t> </a:t>
            </a:r>
            <a:r>
              <a:rPr lang="de-CH" dirty="0" err="1"/>
              <a:t>tests</a:t>
            </a:r>
            <a:r>
              <a:rPr lang="de-CH" dirty="0"/>
              <a:t> and </a:t>
            </a:r>
            <a:r>
              <a:rPr lang="de-CH" dirty="0" err="1"/>
              <a:t>experiments</a:t>
            </a:r>
            <a:endParaRPr lang="de-CH" dirty="0"/>
          </a:p>
        </p:txBody>
      </p:sp>
      <p:sp>
        <p:nvSpPr>
          <p:cNvPr id="8" name="Rechteck 7">
            <a:extLst>
              <a:ext uri="{FF2B5EF4-FFF2-40B4-BE49-F238E27FC236}">
                <a16:creationId xmlns:a16="http://schemas.microsoft.com/office/drawing/2014/main" id="{0C912DEE-2509-43C9-BFD4-5401EEEA0F90}"/>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300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36</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Statistical significance</a:t>
            </a:r>
            <a:endParaRPr lang="de-CH" sz="2400">
              <a:latin typeface="Arial" panose="020B0604020202020204" pitchFamily="34" charset="0"/>
              <a:cs typeface="Arial" panose="020B0604020202020204" pitchFamily="34" charset="0"/>
            </a:endParaRPr>
          </a:p>
        </p:txBody>
      </p:sp>
      <p:sp>
        <p:nvSpPr>
          <p:cNvPr id="7" name="TextBox 6"/>
          <p:cNvSpPr txBox="1"/>
          <p:nvPr/>
        </p:nvSpPr>
        <p:spPr>
          <a:xfrm>
            <a:off x="4439816" y="1546286"/>
            <a:ext cx="5832648" cy="369332"/>
          </a:xfrm>
          <a:prstGeom prst="rect">
            <a:avLst/>
          </a:prstGeom>
          <a:noFill/>
        </p:spPr>
        <p:txBody>
          <a:bodyPr wrap="square" rtlCol="0">
            <a:spAutoFit/>
          </a:bodyPr>
          <a:lstStyle/>
          <a:p>
            <a:r>
              <a:rPr lang="de-CH" i="1">
                <a:latin typeface="Arial" panose="020B0604020202020204" pitchFamily="34" charset="0"/>
                <a:cs typeface="Arial" panose="020B0604020202020204" pitchFamily="34" charset="0"/>
              </a:rPr>
              <a:t>p</a:t>
            </a:r>
            <a:r>
              <a:rPr lang="de-CH">
                <a:latin typeface="Arial" panose="020B0604020202020204" pitchFamily="34" charset="0"/>
                <a:cs typeface="Arial" panose="020B0604020202020204" pitchFamily="34" charset="0"/>
              </a:rPr>
              <a:t>-value &lt; .05: What should we do?</a:t>
            </a:r>
          </a:p>
        </p:txBody>
      </p:sp>
      <p:sp>
        <p:nvSpPr>
          <p:cNvPr id="6" name="TextBox 5"/>
          <p:cNvSpPr txBox="1"/>
          <p:nvPr/>
        </p:nvSpPr>
        <p:spPr>
          <a:xfrm>
            <a:off x="1919536" y="1916832"/>
            <a:ext cx="8470304" cy="1200329"/>
          </a:xfrm>
          <a:prstGeom prst="rect">
            <a:avLst/>
          </a:prstGeom>
          <a:noFill/>
        </p:spPr>
        <p:txBody>
          <a:bodyPr wrap="square" rtlCol="0">
            <a:spAutoFit/>
          </a:bodyPr>
          <a:lstStyle/>
          <a:p>
            <a:r>
              <a:rPr lang="de-CH" dirty="0"/>
              <a:t>Bad </a:t>
            </a:r>
            <a:r>
              <a:rPr lang="de-CH" dirty="0" err="1"/>
              <a:t>practice</a:t>
            </a:r>
            <a:r>
              <a:rPr lang="de-CH" dirty="0"/>
              <a:t>:</a:t>
            </a:r>
          </a:p>
          <a:p>
            <a:r>
              <a:rPr lang="de-CH" dirty="0" err="1"/>
              <a:t>Compute</a:t>
            </a:r>
            <a:r>
              <a:rPr lang="de-CH" dirty="0"/>
              <a:t> </a:t>
            </a:r>
            <a:r>
              <a:rPr lang="de-CH" dirty="0" err="1"/>
              <a:t>many</a:t>
            </a:r>
            <a:r>
              <a:rPr lang="de-CH" dirty="0"/>
              <a:t> p-</a:t>
            </a:r>
            <a:r>
              <a:rPr lang="de-CH" dirty="0" err="1"/>
              <a:t>values</a:t>
            </a:r>
            <a:r>
              <a:rPr lang="de-CH" dirty="0"/>
              <a:t>, </a:t>
            </a:r>
            <a:r>
              <a:rPr lang="de-CH" dirty="0" err="1"/>
              <a:t>interpret</a:t>
            </a:r>
            <a:r>
              <a:rPr lang="de-CH" dirty="0"/>
              <a:t> p &lt; .05: «</a:t>
            </a:r>
            <a:r>
              <a:rPr lang="de-CH" dirty="0" err="1"/>
              <a:t>There</a:t>
            </a:r>
            <a:r>
              <a:rPr lang="de-CH" dirty="0"/>
              <a:t> </a:t>
            </a:r>
            <a:r>
              <a:rPr lang="de-CH" dirty="0" err="1"/>
              <a:t>is</a:t>
            </a:r>
            <a:r>
              <a:rPr lang="de-CH" dirty="0"/>
              <a:t> an </a:t>
            </a:r>
            <a:r>
              <a:rPr lang="de-CH" dirty="0" err="1"/>
              <a:t>effect</a:t>
            </a:r>
            <a:r>
              <a:rPr lang="de-CH" dirty="0"/>
              <a:t>», p &gt; .05 «</a:t>
            </a:r>
            <a:r>
              <a:rPr lang="de-CH" dirty="0" err="1"/>
              <a:t>There</a:t>
            </a:r>
            <a:r>
              <a:rPr lang="de-CH" dirty="0"/>
              <a:t> </a:t>
            </a:r>
            <a:r>
              <a:rPr lang="de-CH" dirty="0" err="1"/>
              <a:t>is</a:t>
            </a:r>
            <a:r>
              <a:rPr lang="de-CH" dirty="0"/>
              <a:t> </a:t>
            </a:r>
            <a:r>
              <a:rPr lang="de-CH" dirty="0" err="1"/>
              <a:t>no</a:t>
            </a:r>
            <a:r>
              <a:rPr lang="de-CH" dirty="0"/>
              <a:t> </a:t>
            </a:r>
            <a:r>
              <a:rPr lang="de-CH" dirty="0" err="1"/>
              <a:t>effect</a:t>
            </a:r>
            <a:r>
              <a:rPr lang="de-CH" dirty="0"/>
              <a:t>» (Example: Most </a:t>
            </a:r>
            <a:r>
              <a:rPr lang="de-CH" dirty="0" err="1"/>
              <a:t>articles</a:t>
            </a:r>
            <a:r>
              <a:rPr lang="de-CH" dirty="0"/>
              <a:t> </a:t>
            </a:r>
            <a:r>
              <a:rPr lang="de-CH" dirty="0" err="1"/>
              <a:t>from</a:t>
            </a:r>
            <a:r>
              <a:rPr lang="de-CH" dirty="0"/>
              <a:t> </a:t>
            </a:r>
            <a:r>
              <a:rPr lang="de-CH" dirty="0" err="1"/>
              <a:t>the</a:t>
            </a:r>
            <a:r>
              <a:rPr lang="de-CH" dirty="0"/>
              <a:t> </a:t>
            </a:r>
            <a:r>
              <a:rPr lang="de-CH" dirty="0" err="1"/>
              <a:t>generally</a:t>
            </a:r>
            <a:r>
              <a:rPr lang="de-CH" dirty="0"/>
              <a:t> </a:t>
            </a:r>
            <a:r>
              <a:rPr lang="de-CH" dirty="0" err="1"/>
              <a:t>good</a:t>
            </a:r>
            <a:r>
              <a:rPr lang="de-CH" dirty="0"/>
              <a:t> </a:t>
            </a:r>
            <a:r>
              <a:rPr lang="de-CH" dirty="0" err="1"/>
              <a:t>journal</a:t>
            </a:r>
            <a:r>
              <a:rPr lang="de-CH" dirty="0"/>
              <a:t> «</a:t>
            </a:r>
            <a:r>
              <a:rPr lang="de-CH" dirty="0" err="1"/>
              <a:t>Instructional</a:t>
            </a:r>
            <a:r>
              <a:rPr lang="de-CH" dirty="0"/>
              <a:t> Science»; e.g.: </a:t>
            </a:r>
            <a:r>
              <a:rPr lang="de-CH" dirty="0" err="1"/>
              <a:t>Wagensveld</a:t>
            </a:r>
            <a:r>
              <a:rPr lang="de-CH" dirty="0"/>
              <a:t> et al., 2015; </a:t>
            </a:r>
            <a:r>
              <a:rPr lang="de-CH" dirty="0" err="1"/>
              <a:t>Zoupidis</a:t>
            </a:r>
            <a:r>
              <a:rPr lang="de-CH" dirty="0"/>
              <a:t> et al., 2016)</a:t>
            </a:r>
          </a:p>
        </p:txBody>
      </p:sp>
      <p:pic>
        <p:nvPicPr>
          <p:cNvPr id="2" name="Picture 1"/>
          <p:cNvPicPr>
            <a:picLocks noChangeAspect="1"/>
          </p:cNvPicPr>
          <p:nvPr/>
        </p:nvPicPr>
        <p:blipFill>
          <a:blip r:embed="rId3"/>
          <a:stretch>
            <a:fillRect/>
          </a:stretch>
        </p:blipFill>
        <p:spPr>
          <a:xfrm>
            <a:off x="1703512" y="3336091"/>
            <a:ext cx="4813772" cy="460949"/>
          </a:xfrm>
          <a:prstGeom prst="rect">
            <a:avLst/>
          </a:prstGeom>
        </p:spPr>
      </p:pic>
      <p:pic>
        <p:nvPicPr>
          <p:cNvPr id="5" name="Picture 4"/>
          <p:cNvPicPr>
            <a:picLocks noChangeAspect="1"/>
          </p:cNvPicPr>
          <p:nvPr/>
        </p:nvPicPr>
        <p:blipFill>
          <a:blip r:embed="rId4"/>
          <a:stretch>
            <a:fillRect/>
          </a:stretch>
        </p:blipFill>
        <p:spPr>
          <a:xfrm>
            <a:off x="1991544" y="4095839"/>
            <a:ext cx="3192000" cy="2048967"/>
          </a:xfrm>
          <a:prstGeom prst="rect">
            <a:avLst/>
          </a:prstGeom>
        </p:spPr>
      </p:pic>
      <p:pic>
        <p:nvPicPr>
          <p:cNvPr id="8" name="Picture 7"/>
          <p:cNvPicPr>
            <a:picLocks noChangeAspect="1"/>
          </p:cNvPicPr>
          <p:nvPr/>
        </p:nvPicPr>
        <p:blipFill>
          <a:blip r:embed="rId5"/>
          <a:stretch>
            <a:fillRect/>
          </a:stretch>
        </p:blipFill>
        <p:spPr>
          <a:xfrm>
            <a:off x="6068669" y="4418101"/>
            <a:ext cx="2574943" cy="1352889"/>
          </a:xfrm>
          <a:prstGeom prst="rect">
            <a:avLst/>
          </a:prstGeom>
        </p:spPr>
      </p:pic>
      <p:pic>
        <p:nvPicPr>
          <p:cNvPr id="9" name="Picture 8"/>
          <p:cNvPicPr>
            <a:picLocks noChangeAspect="1"/>
          </p:cNvPicPr>
          <p:nvPr/>
        </p:nvPicPr>
        <p:blipFill>
          <a:blip r:embed="rId6"/>
          <a:stretch>
            <a:fillRect/>
          </a:stretch>
        </p:blipFill>
        <p:spPr>
          <a:xfrm>
            <a:off x="7147046" y="2747596"/>
            <a:ext cx="2456905" cy="1637937"/>
          </a:xfrm>
          <a:prstGeom prst="rect">
            <a:avLst/>
          </a:prstGeom>
        </p:spPr>
      </p:pic>
      <p:sp>
        <p:nvSpPr>
          <p:cNvPr id="10" name="Rechteck 9">
            <a:extLst>
              <a:ext uri="{FF2B5EF4-FFF2-40B4-BE49-F238E27FC236}">
                <a16:creationId xmlns:a16="http://schemas.microsoft.com/office/drawing/2014/main" id="{2CEB78EF-46E4-49EA-867A-B70AA3101B9E}"/>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4848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37</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Statistical significance</a:t>
            </a:r>
            <a:endParaRPr lang="de-CH" sz="2400">
              <a:latin typeface="Arial" panose="020B0604020202020204" pitchFamily="34" charset="0"/>
              <a:cs typeface="Arial" panose="020B0604020202020204" pitchFamily="34" charset="0"/>
            </a:endParaRPr>
          </a:p>
        </p:txBody>
      </p:sp>
      <p:sp>
        <p:nvSpPr>
          <p:cNvPr id="7" name="TextBox 6"/>
          <p:cNvSpPr txBox="1"/>
          <p:nvPr/>
        </p:nvSpPr>
        <p:spPr>
          <a:xfrm>
            <a:off x="4439816" y="1546286"/>
            <a:ext cx="5832648" cy="369332"/>
          </a:xfrm>
          <a:prstGeom prst="rect">
            <a:avLst/>
          </a:prstGeom>
          <a:noFill/>
        </p:spPr>
        <p:txBody>
          <a:bodyPr wrap="square" rtlCol="0">
            <a:spAutoFit/>
          </a:bodyPr>
          <a:lstStyle/>
          <a:p>
            <a:r>
              <a:rPr lang="de-CH" i="1">
                <a:latin typeface="Arial" panose="020B0604020202020204" pitchFamily="34" charset="0"/>
                <a:cs typeface="Arial" panose="020B0604020202020204" pitchFamily="34" charset="0"/>
              </a:rPr>
              <a:t>p</a:t>
            </a:r>
            <a:r>
              <a:rPr lang="de-CH">
                <a:latin typeface="Arial" panose="020B0604020202020204" pitchFamily="34" charset="0"/>
                <a:cs typeface="Arial" panose="020B0604020202020204" pitchFamily="34" charset="0"/>
              </a:rPr>
              <a:t>-value &lt; .05: What should we do?</a:t>
            </a:r>
          </a:p>
        </p:txBody>
      </p:sp>
      <p:sp>
        <p:nvSpPr>
          <p:cNvPr id="6" name="TextBox 5"/>
          <p:cNvSpPr txBox="1"/>
          <p:nvPr/>
        </p:nvSpPr>
        <p:spPr>
          <a:xfrm>
            <a:off x="1631504" y="2132856"/>
            <a:ext cx="8830344" cy="2031325"/>
          </a:xfrm>
          <a:prstGeom prst="rect">
            <a:avLst/>
          </a:prstGeom>
          <a:noFill/>
        </p:spPr>
        <p:txBody>
          <a:bodyPr wrap="square" rtlCol="0">
            <a:spAutoFit/>
          </a:bodyPr>
          <a:lstStyle/>
          <a:p>
            <a:r>
              <a:rPr lang="de-CH" dirty="0"/>
              <a:t>Bad </a:t>
            </a:r>
            <a:r>
              <a:rPr lang="de-CH" dirty="0" err="1"/>
              <a:t>practice</a:t>
            </a:r>
            <a:r>
              <a:rPr lang="de-CH" dirty="0"/>
              <a:t>:</a:t>
            </a:r>
          </a:p>
          <a:p>
            <a:r>
              <a:rPr lang="de-CH" dirty="0" err="1"/>
              <a:t>Compute</a:t>
            </a:r>
            <a:r>
              <a:rPr lang="de-CH" dirty="0"/>
              <a:t> </a:t>
            </a:r>
            <a:r>
              <a:rPr lang="de-CH" dirty="0" err="1"/>
              <a:t>many</a:t>
            </a:r>
            <a:r>
              <a:rPr lang="de-CH" dirty="0"/>
              <a:t> p-</a:t>
            </a:r>
            <a:r>
              <a:rPr lang="de-CH" dirty="0" err="1"/>
              <a:t>values</a:t>
            </a:r>
            <a:r>
              <a:rPr lang="de-CH" dirty="0"/>
              <a:t>, </a:t>
            </a:r>
            <a:r>
              <a:rPr lang="de-CH" dirty="0" err="1"/>
              <a:t>interpret</a:t>
            </a:r>
            <a:r>
              <a:rPr lang="de-CH" dirty="0"/>
              <a:t> </a:t>
            </a:r>
            <a:r>
              <a:rPr lang="de-CH" i="1" dirty="0"/>
              <a:t>p</a:t>
            </a:r>
            <a:r>
              <a:rPr lang="de-CH" dirty="0"/>
              <a:t> &lt; .05: «</a:t>
            </a:r>
            <a:r>
              <a:rPr lang="de-CH" dirty="0" err="1"/>
              <a:t>There</a:t>
            </a:r>
            <a:r>
              <a:rPr lang="de-CH" dirty="0"/>
              <a:t> </a:t>
            </a:r>
            <a:r>
              <a:rPr lang="de-CH" dirty="0" err="1"/>
              <a:t>is</a:t>
            </a:r>
            <a:r>
              <a:rPr lang="de-CH" dirty="0"/>
              <a:t> an </a:t>
            </a:r>
            <a:r>
              <a:rPr lang="de-CH" dirty="0" err="1"/>
              <a:t>effect</a:t>
            </a:r>
            <a:r>
              <a:rPr lang="de-CH" dirty="0"/>
              <a:t>», </a:t>
            </a:r>
            <a:r>
              <a:rPr lang="de-CH" i="1" dirty="0"/>
              <a:t>p</a:t>
            </a:r>
            <a:r>
              <a:rPr lang="de-CH" dirty="0"/>
              <a:t> &gt; .05 «</a:t>
            </a:r>
            <a:r>
              <a:rPr lang="de-CH" dirty="0" err="1"/>
              <a:t>There</a:t>
            </a:r>
            <a:r>
              <a:rPr lang="de-CH" dirty="0"/>
              <a:t> </a:t>
            </a:r>
            <a:r>
              <a:rPr lang="de-CH" dirty="0" err="1"/>
              <a:t>is</a:t>
            </a:r>
            <a:r>
              <a:rPr lang="de-CH" dirty="0"/>
              <a:t> </a:t>
            </a:r>
            <a:r>
              <a:rPr lang="de-CH" dirty="0" err="1"/>
              <a:t>no</a:t>
            </a:r>
            <a:r>
              <a:rPr lang="de-CH" dirty="0"/>
              <a:t> </a:t>
            </a:r>
            <a:r>
              <a:rPr lang="de-CH" dirty="0" err="1"/>
              <a:t>effect</a:t>
            </a:r>
            <a:r>
              <a:rPr lang="de-CH" dirty="0"/>
              <a:t>»</a:t>
            </a:r>
          </a:p>
          <a:p>
            <a:endParaRPr lang="de-CH" dirty="0"/>
          </a:p>
          <a:p>
            <a:r>
              <a:rPr lang="de-CH" dirty="0" err="1"/>
              <a:t>Better</a:t>
            </a:r>
            <a:r>
              <a:rPr lang="de-CH" dirty="0"/>
              <a:t> </a:t>
            </a:r>
            <a:r>
              <a:rPr lang="de-CH" dirty="0" err="1"/>
              <a:t>practice</a:t>
            </a:r>
            <a:r>
              <a:rPr lang="de-CH" dirty="0"/>
              <a:t>:</a:t>
            </a:r>
          </a:p>
          <a:p>
            <a:r>
              <a:rPr lang="de-CH" dirty="0" err="1"/>
              <a:t>Compute</a:t>
            </a:r>
            <a:r>
              <a:rPr lang="de-CH" dirty="0"/>
              <a:t> </a:t>
            </a:r>
            <a:r>
              <a:rPr lang="de-CH" dirty="0" err="1"/>
              <a:t>fewer</a:t>
            </a:r>
            <a:r>
              <a:rPr lang="de-CH" dirty="0"/>
              <a:t>, </a:t>
            </a:r>
            <a:r>
              <a:rPr lang="de-CH" dirty="0" err="1"/>
              <a:t>more</a:t>
            </a:r>
            <a:r>
              <a:rPr lang="de-CH" dirty="0"/>
              <a:t> </a:t>
            </a:r>
            <a:r>
              <a:rPr lang="de-CH" dirty="0" err="1"/>
              <a:t>targeted</a:t>
            </a:r>
            <a:r>
              <a:rPr lang="de-CH" dirty="0"/>
              <a:t> p-</a:t>
            </a:r>
            <a:r>
              <a:rPr lang="de-CH" dirty="0" err="1"/>
              <a:t>values</a:t>
            </a:r>
            <a:endParaRPr lang="de-CH" dirty="0"/>
          </a:p>
          <a:p>
            <a:r>
              <a:rPr lang="de-CH" dirty="0" err="1"/>
              <a:t>Additionally</a:t>
            </a:r>
            <a:r>
              <a:rPr lang="de-CH" dirty="0"/>
              <a:t>, </a:t>
            </a:r>
            <a:r>
              <a:rPr lang="de-CH" dirty="0" err="1"/>
              <a:t>report</a:t>
            </a:r>
            <a:r>
              <a:rPr lang="de-CH" dirty="0"/>
              <a:t> </a:t>
            </a:r>
            <a:r>
              <a:rPr lang="de-CH" b="1" dirty="0" err="1"/>
              <a:t>effect</a:t>
            </a:r>
            <a:r>
              <a:rPr lang="de-CH" b="1" dirty="0"/>
              <a:t> </a:t>
            </a:r>
            <a:r>
              <a:rPr lang="de-CH" b="1" dirty="0" err="1"/>
              <a:t>sizes</a:t>
            </a:r>
            <a:r>
              <a:rPr lang="de-CH" b="1" dirty="0"/>
              <a:t> </a:t>
            </a:r>
            <a:r>
              <a:rPr lang="de-CH" b="1" dirty="0" err="1"/>
              <a:t>with</a:t>
            </a:r>
            <a:r>
              <a:rPr lang="de-CH" b="1" dirty="0"/>
              <a:t> </a:t>
            </a:r>
            <a:r>
              <a:rPr lang="de-CH" b="1" dirty="0" err="1"/>
              <a:t>confidence</a:t>
            </a:r>
            <a:r>
              <a:rPr lang="de-CH" b="1" dirty="0"/>
              <a:t> </a:t>
            </a:r>
            <a:r>
              <a:rPr lang="de-CH" b="1" dirty="0" err="1"/>
              <a:t>intervals</a:t>
            </a:r>
            <a:r>
              <a:rPr lang="de-CH" dirty="0"/>
              <a:t>, </a:t>
            </a:r>
            <a:r>
              <a:rPr lang="de-CH" b="1" dirty="0" err="1"/>
              <a:t>descriptive</a:t>
            </a:r>
            <a:r>
              <a:rPr lang="de-CH" b="1" dirty="0"/>
              <a:t> </a:t>
            </a:r>
            <a:r>
              <a:rPr lang="de-CH" b="1" dirty="0" err="1"/>
              <a:t>statistics</a:t>
            </a:r>
            <a:r>
              <a:rPr lang="de-CH" dirty="0"/>
              <a:t>, and </a:t>
            </a:r>
            <a:r>
              <a:rPr lang="de-CH" b="1" dirty="0"/>
              <a:t>informative </a:t>
            </a:r>
            <a:r>
              <a:rPr lang="de-CH" b="1" dirty="0" err="1"/>
              <a:t>visualizations</a:t>
            </a:r>
            <a:r>
              <a:rPr lang="de-CH" dirty="0"/>
              <a:t> of </a:t>
            </a:r>
            <a:r>
              <a:rPr lang="de-CH" dirty="0" err="1"/>
              <a:t>the</a:t>
            </a:r>
            <a:r>
              <a:rPr lang="de-CH" dirty="0"/>
              <a:t> </a:t>
            </a:r>
            <a:r>
              <a:rPr lang="de-CH" dirty="0" err="1"/>
              <a:t>data</a:t>
            </a:r>
            <a:r>
              <a:rPr lang="de-CH" dirty="0"/>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3832" y="4441180"/>
            <a:ext cx="2952328" cy="1845205"/>
          </a:xfrm>
          <a:prstGeom prst="rect">
            <a:avLst/>
          </a:prstGeom>
        </p:spPr>
      </p:pic>
      <p:sp>
        <p:nvSpPr>
          <p:cNvPr id="9" name="Rechteck 8">
            <a:extLst>
              <a:ext uri="{FF2B5EF4-FFF2-40B4-BE49-F238E27FC236}">
                <a16:creationId xmlns:a16="http://schemas.microsoft.com/office/drawing/2014/main" id="{95596837-38C6-4678-BFF4-683E27F6F4FB}"/>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6563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072331" y="6381329"/>
            <a:ext cx="2844800" cy="365125"/>
          </a:xfrm>
        </p:spPr>
        <p:txBody>
          <a:bodyPr/>
          <a:lstStyle/>
          <a:p>
            <a:fld id="{D73300DC-6F81-4257-9104-8FC6944C3589}" type="slidenum">
              <a:rPr lang="de-CH" smtClean="0"/>
              <a:pPr/>
              <a:t>38</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Where to learn about it?</a:t>
            </a:r>
            <a:endParaRPr lang="de-CH" sz="2400">
              <a:latin typeface="Arial" panose="020B0604020202020204" pitchFamily="34" charset="0"/>
              <a:cs typeface="Arial" panose="020B0604020202020204" pitchFamily="34" charset="0"/>
            </a:endParaRPr>
          </a:p>
        </p:txBody>
      </p:sp>
      <p:sp>
        <p:nvSpPr>
          <p:cNvPr id="7" name="TextBox 6"/>
          <p:cNvSpPr txBox="1"/>
          <p:nvPr/>
        </p:nvSpPr>
        <p:spPr>
          <a:xfrm>
            <a:off x="4439816" y="1546286"/>
            <a:ext cx="5832648" cy="369332"/>
          </a:xfrm>
          <a:prstGeom prst="rect">
            <a:avLst/>
          </a:prstGeom>
          <a:noFill/>
        </p:spPr>
        <p:txBody>
          <a:bodyPr wrap="square" rtlCol="0">
            <a:spAutoFit/>
          </a:bodyPr>
          <a:lstStyle/>
          <a:p>
            <a:r>
              <a:rPr lang="de-CH" i="1">
                <a:latin typeface="Arial" panose="020B0604020202020204" pitchFamily="34" charset="0"/>
                <a:cs typeface="Arial" panose="020B0604020202020204" pitchFamily="34" charset="0"/>
              </a:rPr>
              <a:t>p</a:t>
            </a:r>
            <a:r>
              <a:rPr lang="de-CH">
                <a:latin typeface="Arial" panose="020B0604020202020204" pitchFamily="34" charset="0"/>
                <a:cs typeface="Arial" panose="020B0604020202020204" pitchFamily="34" charset="0"/>
              </a:rPr>
              <a:t>-value &lt; .05: «</a:t>
            </a:r>
            <a:r>
              <a:rPr lang="de-CH" i="1">
                <a:latin typeface="Arial" panose="020B0604020202020204" pitchFamily="34" charset="0"/>
                <a:cs typeface="Arial" panose="020B0604020202020204" pitchFamily="34" charset="0"/>
              </a:rPr>
              <a:t>There is an effect</a:t>
            </a:r>
            <a:r>
              <a:rPr lang="de-CH">
                <a:latin typeface="Arial" panose="020B0604020202020204" pitchFamily="34" charset="0"/>
                <a:cs typeface="Arial" panose="020B0604020202020204" pitchFamily="34" charset="0"/>
              </a:rPr>
              <a:t>»?</a:t>
            </a:r>
          </a:p>
        </p:txBody>
      </p:sp>
      <p:sp>
        <p:nvSpPr>
          <p:cNvPr id="6" name="TextBox 5"/>
          <p:cNvSpPr txBox="1"/>
          <p:nvPr/>
        </p:nvSpPr>
        <p:spPr>
          <a:xfrm>
            <a:off x="1631504" y="1850987"/>
            <a:ext cx="9217024" cy="2862322"/>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Zoltan </a:t>
            </a:r>
            <a:r>
              <a:rPr lang="de-CH" dirty="0" err="1">
                <a:latin typeface="Arial" panose="020B0604020202020204" pitchFamily="34" charset="0"/>
                <a:cs typeface="Arial" panose="020B0604020202020204" pitchFamily="34" charset="0"/>
              </a:rPr>
              <a:t>Dienes</a:t>
            </a:r>
            <a:r>
              <a:rPr lang="de-CH" dirty="0">
                <a:latin typeface="Arial" panose="020B0604020202020204" pitchFamily="34" charset="0"/>
                <a:cs typeface="Arial" panose="020B0604020202020204" pitchFamily="34" charset="0"/>
              </a:rPr>
              <a:t>: Understanding Psychology </a:t>
            </a:r>
            <a:r>
              <a:rPr lang="de-CH" dirty="0" err="1">
                <a:latin typeface="Arial" panose="020B0604020202020204" pitchFamily="34" charset="0"/>
                <a:cs typeface="Arial" panose="020B0604020202020204" pitchFamily="34" charset="0"/>
              </a:rPr>
              <a:t>as</a:t>
            </a:r>
            <a:r>
              <a:rPr lang="de-CH" dirty="0">
                <a:latin typeface="Arial" panose="020B0604020202020204" pitchFamily="34" charset="0"/>
                <a:cs typeface="Arial" panose="020B0604020202020204" pitchFamily="34" charset="0"/>
              </a:rPr>
              <a:t> a Science</a:t>
            </a:r>
          </a:p>
          <a:p>
            <a:endParaRPr lang="de-CH" dirty="0">
              <a:latin typeface="Arial" panose="020B0604020202020204" pitchFamily="34" charset="0"/>
              <a:cs typeface="Arial" panose="020B0604020202020204" pitchFamily="34" charset="0"/>
            </a:endParaRPr>
          </a:p>
          <a:p>
            <a:r>
              <a:rPr lang="de-CH" dirty="0" err="1">
                <a:latin typeface="Arial" panose="020B0604020202020204" pitchFamily="34" charset="0"/>
                <a:cs typeface="Arial" panose="020B0604020202020204" pitchFamily="34" charset="0"/>
              </a:rPr>
              <a:t>Wagenmakers</a:t>
            </a:r>
            <a:r>
              <a:rPr lang="de-CH" dirty="0">
                <a:latin typeface="Arial" panose="020B0604020202020204" pitchFamily="34" charset="0"/>
                <a:cs typeface="Arial" panose="020B0604020202020204" pitchFamily="34" charset="0"/>
              </a:rPr>
              <a:t> (2007) A </a:t>
            </a:r>
            <a:r>
              <a:rPr lang="de-CH" dirty="0" err="1">
                <a:latin typeface="Arial" panose="020B0604020202020204" pitchFamily="34" charset="0"/>
                <a:cs typeface="Arial" panose="020B0604020202020204" pitchFamily="34" charset="0"/>
              </a:rPr>
              <a:t>Practical</a:t>
            </a:r>
            <a:r>
              <a:rPr lang="de-CH" dirty="0">
                <a:latin typeface="Arial" panose="020B0604020202020204" pitchFamily="34" charset="0"/>
                <a:cs typeface="Arial" panose="020B0604020202020204" pitchFamily="34" charset="0"/>
              </a:rPr>
              <a:t> Solution </a:t>
            </a:r>
            <a:r>
              <a:rPr lang="de-CH" dirty="0" err="1">
                <a:latin typeface="Arial" panose="020B0604020202020204" pitchFamily="34" charset="0"/>
                <a:cs typeface="Arial" panose="020B0604020202020204" pitchFamily="34" charset="0"/>
              </a:rPr>
              <a:t>to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Pervasive Problems of p-Values</a:t>
            </a:r>
          </a:p>
          <a:p>
            <a:r>
              <a:rPr lang="de-CH" dirty="0">
                <a:latin typeface="Arial" panose="020B0604020202020204" pitchFamily="34" charset="0"/>
                <a:cs typeface="Arial" panose="020B0604020202020204" pitchFamily="34" charset="0"/>
                <a:hlinkClick r:id="rId3"/>
              </a:rPr>
              <a:t>https://link.springer.com/article/10.3758/BF03194105</a:t>
            </a:r>
            <a:endParaRPr lang="de-CH" dirty="0">
              <a:latin typeface="Arial" panose="020B0604020202020204" pitchFamily="34" charset="0"/>
              <a:cs typeface="Arial" panose="020B0604020202020204" pitchFamily="34" charset="0"/>
            </a:endParaRP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Online-</a:t>
            </a:r>
            <a:r>
              <a:rPr lang="de-CH" dirty="0" err="1">
                <a:latin typeface="Arial" panose="020B0604020202020204" pitchFamily="34" charset="0"/>
                <a:cs typeface="Arial" panose="020B0604020202020204" pitchFamily="34" charset="0"/>
              </a:rPr>
              <a:t>course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free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Improving</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your</a:t>
            </a:r>
            <a:r>
              <a:rPr lang="de-CH" dirty="0">
                <a:latin typeface="Arial" panose="020B0604020202020204" pitchFamily="34" charset="0"/>
                <a:cs typeface="Arial" panose="020B0604020202020204" pitchFamily="34" charset="0"/>
              </a:rPr>
              <a:t> Statistical </a:t>
            </a:r>
            <a:r>
              <a:rPr lang="de-CH" dirty="0" err="1">
                <a:latin typeface="Arial" panose="020B0604020202020204" pitchFamily="34" charset="0"/>
                <a:cs typeface="Arial" panose="020B0604020202020204" pitchFamily="34" charset="0"/>
              </a:rPr>
              <a:t>Inferences</a:t>
            </a:r>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hlinkClick r:id="rId4"/>
              </a:rPr>
              <a:t>https://www.coursera.org/learn/statistical-inferences</a:t>
            </a:r>
            <a:endParaRPr lang="de-CH" dirty="0">
              <a:latin typeface="Arial" panose="020B0604020202020204" pitchFamily="34" charset="0"/>
              <a:cs typeface="Arial" panose="020B0604020202020204" pitchFamily="34" charset="0"/>
            </a:endParaRPr>
          </a:p>
          <a:p>
            <a:endParaRPr lang="de-CH" dirty="0">
              <a:latin typeface="Arial" panose="020B0604020202020204" pitchFamily="34" charset="0"/>
              <a:cs typeface="Arial" panose="020B0604020202020204" pitchFamily="34" charset="0"/>
            </a:endParaRPr>
          </a:p>
          <a:p>
            <a:endParaRPr lang="de-CH" dirty="0">
              <a:latin typeface="Arial" panose="020B0604020202020204" pitchFamily="34" charset="0"/>
              <a:cs typeface="Arial" panose="020B0604020202020204" pitchFamily="34" charset="0"/>
            </a:endParaRPr>
          </a:p>
          <a:p>
            <a:endParaRPr lang="de-CH"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6657" y="4035620"/>
            <a:ext cx="1435088" cy="2105650"/>
          </a:xfrm>
          <a:prstGeom prst="rect">
            <a:avLst/>
          </a:prstGeom>
        </p:spPr>
      </p:pic>
      <p:pic>
        <p:nvPicPr>
          <p:cNvPr id="5" name="Picture 4"/>
          <p:cNvPicPr>
            <a:picLocks noChangeAspect="1"/>
          </p:cNvPicPr>
          <p:nvPr/>
        </p:nvPicPr>
        <p:blipFill>
          <a:blip r:embed="rId6"/>
          <a:stretch>
            <a:fillRect/>
          </a:stretch>
        </p:blipFill>
        <p:spPr>
          <a:xfrm>
            <a:off x="6052632" y="5558555"/>
            <a:ext cx="2512604" cy="706899"/>
          </a:xfrm>
          <a:prstGeom prst="rect">
            <a:avLst/>
          </a:prstGeom>
        </p:spPr>
      </p:pic>
      <p:pic>
        <p:nvPicPr>
          <p:cNvPr id="8" name="Picture 7"/>
          <p:cNvPicPr>
            <a:picLocks noChangeAspect="1"/>
          </p:cNvPicPr>
          <p:nvPr/>
        </p:nvPicPr>
        <p:blipFill>
          <a:blip r:embed="rId7"/>
          <a:stretch>
            <a:fillRect/>
          </a:stretch>
        </p:blipFill>
        <p:spPr>
          <a:xfrm>
            <a:off x="6075136" y="3902037"/>
            <a:ext cx="2685160" cy="1622544"/>
          </a:xfrm>
          <a:prstGeom prst="rect">
            <a:avLst/>
          </a:prstGeom>
        </p:spPr>
      </p:pic>
      <p:sp>
        <p:nvSpPr>
          <p:cNvPr id="9" name="Rechteck 8">
            <a:extLst>
              <a:ext uri="{FF2B5EF4-FFF2-40B4-BE49-F238E27FC236}">
                <a16:creationId xmlns:a16="http://schemas.microsoft.com/office/drawing/2014/main" id="{F05C1DE0-B306-479D-9ED8-F4A53227A7F9}"/>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198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39</a:t>
            </a:fld>
            <a:endParaRPr lang="de-CH"/>
          </a:p>
        </p:txBody>
      </p:sp>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i="1">
                <a:latin typeface="Arial" panose="020B0604020202020204" pitchFamily="34" charset="0"/>
                <a:cs typeface="Arial" panose="020B0604020202020204" pitchFamily="34" charset="0"/>
              </a:rPr>
              <a:t>p</a:t>
            </a:r>
            <a:r>
              <a:rPr lang="de-CH" sz="2400" b="1">
                <a:latin typeface="Arial" panose="020B0604020202020204" pitchFamily="34" charset="0"/>
                <a:cs typeface="Arial" panose="020B0604020202020204" pitchFamily="34" charset="0"/>
              </a:rPr>
              <a:t> &gt; .05 – and now?</a:t>
            </a:r>
            <a:endParaRPr lang="de-CH" sz="2400">
              <a:latin typeface="Arial" panose="020B0604020202020204" pitchFamily="34" charset="0"/>
              <a:cs typeface="Arial" panose="020B0604020202020204" pitchFamily="34" charset="0"/>
            </a:endParaRPr>
          </a:p>
        </p:txBody>
      </p:sp>
      <p:sp>
        <p:nvSpPr>
          <p:cNvPr id="2" name="TextBox 1"/>
          <p:cNvSpPr txBox="1"/>
          <p:nvPr/>
        </p:nvSpPr>
        <p:spPr>
          <a:xfrm>
            <a:off x="1608286" y="1156318"/>
            <a:ext cx="9073008" cy="2308324"/>
          </a:xfrm>
          <a:prstGeom prst="rect">
            <a:avLst/>
          </a:prstGeom>
          <a:noFill/>
        </p:spPr>
        <p:txBody>
          <a:bodyPr wrap="square" rtlCol="0">
            <a:spAutoFit/>
          </a:bodyPr>
          <a:lstStyle/>
          <a:p>
            <a:r>
              <a:rPr lang="de-CH" i="1" dirty="0" err="1">
                <a:latin typeface="Arial" panose="020B0604020202020204" pitchFamily="34" charset="0"/>
                <a:cs typeface="Arial" panose="020B0604020202020204" pitchFamily="34" charset="0"/>
              </a:rPr>
              <a:t>Rejection</a:t>
            </a:r>
            <a:r>
              <a:rPr lang="de-CH" i="1" dirty="0">
                <a:latin typeface="Arial" panose="020B0604020202020204" pitchFamily="34" charset="0"/>
                <a:cs typeface="Arial" panose="020B0604020202020204" pitchFamily="34" charset="0"/>
              </a:rPr>
              <a:t> of null </a:t>
            </a:r>
            <a:r>
              <a:rPr lang="de-CH" i="1" dirty="0" err="1">
                <a:latin typeface="Arial" panose="020B0604020202020204" pitchFamily="34" charset="0"/>
                <a:cs typeface="Arial" panose="020B0604020202020204" pitchFamily="34" charset="0"/>
              </a:rPr>
              <a:t>hypothesis</a:t>
            </a:r>
            <a:r>
              <a:rPr lang="de-CH" i="1" dirty="0">
                <a:latin typeface="Arial" panose="020B0604020202020204" pitchFamily="34" charset="0"/>
                <a:cs typeface="Arial" panose="020B0604020202020204" pitchFamily="34" charset="0"/>
              </a:rPr>
              <a:t> not </a:t>
            </a:r>
            <a:r>
              <a:rPr lang="de-CH" i="1" dirty="0" err="1">
                <a:latin typeface="Arial" panose="020B0604020202020204" pitchFamily="34" charset="0"/>
                <a:cs typeface="Arial" panose="020B0604020202020204" pitchFamily="34" charset="0"/>
              </a:rPr>
              <a:t>supported</a:t>
            </a:r>
            <a:r>
              <a:rPr lang="de-CH" i="1" dirty="0">
                <a:latin typeface="Arial" panose="020B0604020202020204" pitchFamily="34" charset="0"/>
                <a:cs typeface="Arial" panose="020B0604020202020204" pitchFamily="34" charset="0"/>
              </a:rPr>
              <a:t>.</a:t>
            </a:r>
          </a:p>
          <a:p>
            <a:endParaRPr lang="de-CH" i="1" dirty="0">
              <a:latin typeface="Arial" panose="020B0604020202020204" pitchFamily="34" charset="0"/>
              <a:cs typeface="Arial" panose="020B0604020202020204" pitchFamily="34" charset="0"/>
            </a:endParaRPr>
          </a:p>
          <a:p>
            <a:r>
              <a:rPr lang="de-CH" i="1" dirty="0">
                <a:latin typeface="Arial" panose="020B0604020202020204" pitchFamily="34" charset="0"/>
                <a:cs typeface="Arial" panose="020B0604020202020204" pitchFamily="34" charset="0"/>
              </a:rPr>
              <a:t>Interpret </a:t>
            </a:r>
            <a:r>
              <a:rPr lang="de-CH" i="1" dirty="0" err="1">
                <a:latin typeface="Arial" panose="020B0604020202020204" pitchFamily="34" charset="0"/>
                <a:cs typeface="Arial" panose="020B0604020202020204" pitchFamily="34" charset="0"/>
              </a:rPr>
              <a:t>the</a:t>
            </a:r>
            <a:r>
              <a:rPr lang="de-CH" i="1" dirty="0">
                <a:latin typeface="Arial" panose="020B0604020202020204" pitchFamily="34" charset="0"/>
                <a:cs typeface="Arial" panose="020B0604020202020204" pitchFamily="34" charset="0"/>
              </a:rPr>
              <a:t> </a:t>
            </a:r>
            <a:r>
              <a:rPr lang="de-CH" b="1" i="1" dirty="0" err="1">
                <a:latin typeface="Arial" panose="020B0604020202020204" pitchFamily="34" charset="0"/>
                <a:cs typeface="Arial" panose="020B0604020202020204" pitchFamily="34" charset="0"/>
              </a:rPr>
              <a:t>effect</a:t>
            </a:r>
            <a:r>
              <a:rPr lang="de-CH" b="1" i="1" dirty="0">
                <a:latin typeface="Arial" panose="020B0604020202020204" pitchFamily="34" charset="0"/>
                <a:cs typeface="Arial" panose="020B0604020202020204" pitchFamily="34" charset="0"/>
              </a:rPr>
              <a:t> </a:t>
            </a:r>
            <a:r>
              <a:rPr lang="de-CH" b="1" i="1" dirty="0" err="1">
                <a:latin typeface="Arial" panose="020B0604020202020204" pitchFamily="34" charset="0"/>
                <a:cs typeface="Arial" panose="020B0604020202020204" pitchFamily="34" charset="0"/>
              </a:rPr>
              <a:t>size</a:t>
            </a:r>
            <a:r>
              <a:rPr lang="de-CH" b="1" i="1" dirty="0">
                <a:latin typeface="Arial" panose="020B0604020202020204" pitchFamily="34" charset="0"/>
                <a:cs typeface="Arial" panose="020B0604020202020204" pitchFamily="34" charset="0"/>
              </a:rPr>
              <a:t> </a:t>
            </a:r>
            <a:r>
              <a:rPr lang="de-CH" b="1" i="1" dirty="0" err="1">
                <a:latin typeface="Arial" panose="020B0604020202020204" pitchFamily="34" charset="0"/>
                <a:cs typeface="Arial" panose="020B0604020202020204" pitchFamily="34" charset="0"/>
              </a:rPr>
              <a:t>with</a:t>
            </a:r>
            <a:r>
              <a:rPr lang="de-CH" b="1" i="1" dirty="0">
                <a:latin typeface="Arial" panose="020B0604020202020204" pitchFamily="34" charset="0"/>
                <a:cs typeface="Arial" panose="020B0604020202020204" pitchFamily="34" charset="0"/>
              </a:rPr>
              <a:t> </a:t>
            </a:r>
            <a:r>
              <a:rPr lang="de-CH" b="1" i="1" dirty="0" err="1">
                <a:latin typeface="Arial" panose="020B0604020202020204" pitchFamily="34" charset="0"/>
                <a:cs typeface="Arial" panose="020B0604020202020204" pitchFamily="34" charset="0"/>
              </a:rPr>
              <a:t>confidence</a:t>
            </a:r>
            <a:r>
              <a:rPr lang="de-CH" b="1" i="1" dirty="0">
                <a:latin typeface="Arial" panose="020B0604020202020204" pitchFamily="34" charset="0"/>
                <a:cs typeface="Arial" panose="020B0604020202020204" pitchFamily="34" charset="0"/>
              </a:rPr>
              <a:t> </a:t>
            </a:r>
            <a:r>
              <a:rPr lang="de-CH" b="1" i="1" dirty="0" err="1">
                <a:latin typeface="Arial" panose="020B0604020202020204" pitchFamily="34" charset="0"/>
                <a:cs typeface="Arial" panose="020B0604020202020204" pitchFamily="34" charset="0"/>
              </a:rPr>
              <a:t>interval</a:t>
            </a:r>
            <a:r>
              <a:rPr lang="de-CH" i="1" dirty="0">
                <a:latin typeface="Arial" panose="020B0604020202020204" pitchFamily="34" charset="0"/>
                <a:cs typeface="Arial" panose="020B0604020202020204" pitchFamily="34" charset="0"/>
              </a:rPr>
              <a:t>.</a:t>
            </a:r>
          </a:p>
          <a:p>
            <a:endParaRPr lang="de-CH" i="1" dirty="0">
              <a:latin typeface="Arial" panose="020B0604020202020204" pitchFamily="34" charset="0"/>
              <a:cs typeface="Arial" panose="020B0604020202020204" pitchFamily="34" charset="0"/>
            </a:endParaRPr>
          </a:p>
          <a:p>
            <a:r>
              <a:rPr lang="de-CH" i="1" dirty="0">
                <a:latin typeface="Arial" panose="020B0604020202020204" pitchFamily="34" charset="0"/>
                <a:cs typeface="Arial" panose="020B0604020202020204" pitchFamily="34" charset="0"/>
              </a:rPr>
              <a:t>Options:</a:t>
            </a:r>
          </a:p>
          <a:p>
            <a:r>
              <a:rPr lang="de-CH" i="1" dirty="0" err="1">
                <a:latin typeface="Arial" panose="020B0604020202020204" pitchFamily="34" charset="0"/>
                <a:cs typeface="Arial" panose="020B0604020202020204" pitchFamily="34" charset="0"/>
              </a:rPr>
              <a:t>Direct</a:t>
            </a:r>
            <a:r>
              <a:rPr lang="de-CH" i="1" dirty="0">
                <a:latin typeface="Arial" panose="020B0604020202020204" pitchFamily="34" charset="0"/>
                <a:cs typeface="Arial" panose="020B0604020202020204" pitchFamily="34" charset="0"/>
              </a:rPr>
              <a:t> </a:t>
            </a:r>
            <a:r>
              <a:rPr lang="de-CH" i="1" dirty="0" err="1">
                <a:latin typeface="Arial" panose="020B0604020202020204" pitchFamily="34" charset="0"/>
                <a:cs typeface="Arial" panose="020B0604020202020204" pitchFamily="34" charset="0"/>
              </a:rPr>
              <a:t>testing</a:t>
            </a:r>
            <a:r>
              <a:rPr lang="de-CH" i="1" dirty="0">
                <a:latin typeface="Arial" panose="020B0604020202020204" pitchFamily="34" charset="0"/>
                <a:cs typeface="Arial" panose="020B0604020202020204" pitchFamily="34" charset="0"/>
              </a:rPr>
              <a:t> of null </a:t>
            </a:r>
            <a:r>
              <a:rPr lang="de-CH" i="1" dirty="0" err="1">
                <a:latin typeface="Arial" panose="020B0604020202020204" pitchFamily="34" charset="0"/>
                <a:cs typeface="Arial" panose="020B0604020202020204" pitchFamily="34" charset="0"/>
              </a:rPr>
              <a:t>hypothesis</a:t>
            </a:r>
            <a:r>
              <a:rPr lang="de-CH" i="1" dirty="0">
                <a:latin typeface="Arial" panose="020B0604020202020204" pitchFamily="34" charset="0"/>
                <a:cs typeface="Arial" panose="020B0604020202020204" pitchFamily="34" charset="0"/>
              </a:rPr>
              <a:t>: </a:t>
            </a:r>
            <a:r>
              <a:rPr lang="de-CH" i="1" dirty="0" err="1">
                <a:latin typeface="Arial" panose="020B0604020202020204" pitchFamily="34" charset="0"/>
                <a:cs typeface="Arial" panose="020B0604020202020204" pitchFamily="34" charset="0"/>
                <a:hlinkClick r:id="rId3"/>
              </a:rPr>
              <a:t>Equivalence</a:t>
            </a:r>
            <a:r>
              <a:rPr lang="de-CH" i="1" dirty="0">
                <a:latin typeface="Arial" panose="020B0604020202020204" pitchFamily="34" charset="0"/>
                <a:cs typeface="Arial" panose="020B0604020202020204" pitchFamily="34" charset="0"/>
                <a:hlinkClick r:id="rId3"/>
              </a:rPr>
              <a:t> </a:t>
            </a:r>
            <a:r>
              <a:rPr lang="de-CH" i="1" dirty="0" err="1">
                <a:latin typeface="Arial" panose="020B0604020202020204" pitchFamily="34" charset="0"/>
                <a:cs typeface="Arial" panose="020B0604020202020204" pitchFamily="34" charset="0"/>
                <a:hlinkClick r:id="rId3"/>
              </a:rPr>
              <a:t>testing</a:t>
            </a:r>
            <a:r>
              <a:rPr lang="de-CH" i="1" dirty="0">
                <a:latin typeface="Arial" panose="020B0604020202020204" pitchFamily="34" charset="0"/>
                <a:cs typeface="Arial" panose="020B0604020202020204" pitchFamily="34" charset="0"/>
                <a:hlinkClick r:id="rId3"/>
              </a:rPr>
              <a:t> </a:t>
            </a:r>
            <a:r>
              <a:rPr lang="de-CH" sz="1200" i="1" dirty="0">
                <a:latin typeface="Arial" panose="020B0604020202020204" pitchFamily="34" charset="0"/>
                <a:cs typeface="Arial" panose="020B0604020202020204" pitchFamily="34" charset="0"/>
                <a:hlinkClick r:id="rId3"/>
              </a:rPr>
              <a:t>(Lakens </a:t>
            </a:r>
            <a:r>
              <a:rPr lang="de-CH" sz="1200" i="1" dirty="0" err="1">
                <a:latin typeface="Arial" panose="020B0604020202020204" pitchFamily="34" charset="0"/>
                <a:cs typeface="Arial" panose="020B0604020202020204" pitchFamily="34" charset="0"/>
                <a:hlinkClick r:id="rId3"/>
              </a:rPr>
              <a:t>McLatchie</a:t>
            </a:r>
            <a:r>
              <a:rPr lang="de-CH" sz="1200" i="1" dirty="0">
                <a:latin typeface="Arial" panose="020B0604020202020204" pitchFamily="34" charset="0"/>
                <a:cs typeface="Arial" panose="020B0604020202020204" pitchFamily="34" charset="0"/>
                <a:hlinkClick r:id="rId3"/>
              </a:rPr>
              <a:t>, </a:t>
            </a:r>
            <a:r>
              <a:rPr lang="de-CH" sz="1200" i="1" dirty="0" err="1">
                <a:latin typeface="Arial" panose="020B0604020202020204" pitchFamily="34" charset="0"/>
                <a:cs typeface="Arial" panose="020B0604020202020204" pitchFamily="34" charset="0"/>
                <a:hlinkClick r:id="rId3"/>
              </a:rPr>
              <a:t>Isager</a:t>
            </a:r>
            <a:r>
              <a:rPr lang="de-CH" sz="1200" i="1" dirty="0">
                <a:latin typeface="Arial" panose="020B0604020202020204" pitchFamily="34" charset="0"/>
                <a:cs typeface="Arial" panose="020B0604020202020204" pitchFamily="34" charset="0"/>
                <a:hlinkClick r:id="rId3"/>
              </a:rPr>
              <a:t>, Scheel, &amp; </a:t>
            </a:r>
            <a:r>
              <a:rPr lang="de-CH" sz="1200" i="1" dirty="0" err="1">
                <a:latin typeface="Arial" panose="020B0604020202020204" pitchFamily="34" charset="0"/>
                <a:cs typeface="Arial" panose="020B0604020202020204" pitchFamily="34" charset="0"/>
                <a:hlinkClick r:id="rId3"/>
              </a:rPr>
              <a:t>Dienes</a:t>
            </a:r>
            <a:r>
              <a:rPr lang="de-CH" sz="1200" i="1" dirty="0">
                <a:latin typeface="Arial" panose="020B0604020202020204" pitchFamily="34" charset="0"/>
                <a:cs typeface="Arial" panose="020B0604020202020204" pitchFamily="34" charset="0"/>
                <a:hlinkClick r:id="rId3"/>
              </a:rPr>
              <a:t>, 2018)</a:t>
            </a:r>
            <a:endParaRPr lang="de-CH" sz="1200" i="1" dirty="0">
              <a:latin typeface="Arial" panose="020B0604020202020204" pitchFamily="34" charset="0"/>
              <a:cs typeface="Arial" panose="020B0604020202020204" pitchFamily="34" charset="0"/>
            </a:endParaRPr>
          </a:p>
          <a:p>
            <a:r>
              <a:rPr lang="de-CH" i="1" dirty="0" err="1">
                <a:latin typeface="Arial" panose="020B0604020202020204" pitchFamily="34" charset="0"/>
                <a:cs typeface="Arial" panose="020B0604020202020204" pitchFamily="34" charset="0"/>
              </a:rPr>
              <a:t>Bayesian</a:t>
            </a:r>
            <a:r>
              <a:rPr lang="de-CH" i="1" dirty="0">
                <a:latin typeface="Arial" panose="020B0604020202020204" pitchFamily="34" charset="0"/>
                <a:cs typeface="Arial" panose="020B0604020202020204" pitchFamily="34" charset="0"/>
              </a:rPr>
              <a:t> </a:t>
            </a:r>
            <a:r>
              <a:rPr lang="de-CH" i="1" dirty="0" err="1">
                <a:latin typeface="Arial" panose="020B0604020202020204" pitchFamily="34" charset="0"/>
                <a:cs typeface="Arial" panose="020B0604020202020204" pitchFamily="34" charset="0"/>
              </a:rPr>
              <a:t>testing</a:t>
            </a:r>
            <a:r>
              <a:rPr lang="de-CH" i="1" dirty="0">
                <a:latin typeface="Arial" panose="020B0604020202020204" pitchFamily="34" charset="0"/>
                <a:cs typeface="Arial" panose="020B0604020202020204" pitchFamily="34" charset="0"/>
              </a:rPr>
              <a:t> (Bayes </a:t>
            </a:r>
            <a:r>
              <a:rPr lang="de-CH" i="1" dirty="0" err="1">
                <a:latin typeface="Arial" panose="020B0604020202020204" pitchFamily="34" charset="0"/>
                <a:cs typeface="Arial" panose="020B0604020202020204" pitchFamily="34" charset="0"/>
              </a:rPr>
              <a:t>factor</a:t>
            </a:r>
            <a:r>
              <a:rPr lang="de-CH" i="1" dirty="0">
                <a:latin typeface="Arial" panose="020B0604020202020204" pitchFamily="34" charset="0"/>
                <a:cs typeface="Arial" panose="020B0604020202020204" pitchFamily="34" charset="0"/>
              </a:rPr>
              <a:t>)</a:t>
            </a:r>
          </a:p>
          <a:p>
            <a:r>
              <a:rPr lang="de-CH" b="1" i="1" dirty="0">
                <a:latin typeface="Arial" panose="020B0604020202020204" pitchFamily="34" charset="0"/>
                <a:cs typeface="Arial" panose="020B0604020202020204" pitchFamily="34" charset="0"/>
              </a:rPr>
              <a:t>Publish</a:t>
            </a:r>
            <a:r>
              <a:rPr lang="de-CH" i="1" dirty="0">
                <a:latin typeface="Arial" panose="020B0604020202020204" pitchFamily="34" charset="0"/>
                <a:cs typeface="Arial" panose="020B0604020202020204" pitchFamily="34" charset="0"/>
              </a:rPr>
              <a:t> </a:t>
            </a:r>
            <a:r>
              <a:rPr lang="de-CH" i="1" dirty="0" err="1">
                <a:latin typeface="Arial" panose="020B0604020202020204" pitchFamily="34" charset="0"/>
                <a:cs typeface="Arial" panose="020B0604020202020204" pitchFamily="34" charset="0"/>
              </a:rPr>
              <a:t>it</a:t>
            </a:r>
            <a:r>
              <a:rPr lang="de-CH" i="1"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hlinkClick r:id="rId4"/>
              </a:rPr>
              <a:t>example</a:t>
            </a:r>
            <a:r>
              <a:rPr lang="de-CH" i="1" dirty="0">
                <a:latin typeface="Arial" panose="020B0604020202020204" pitchFamily="34" charset="0"/>
                <a:cs typeface="Arial" panose="020B0604020202020204" pitchFamily="34" charset="0"/>
              </a:rPr>
              <a:t>).</a:t>
            </a:r>
            <a:endParaRPr lang="de-CH"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5"/>
          <a:stretch>
            <a:fillRect/>
          </a:stretch>
        </p:blipFill>
        <p:spPr>
          <a:xfrm>
            <a:off x="2495600" y="3429000"/>
            <a:ext cx="6859116" cy="2033808"/>
          </a:xfrm>
          <a:prstGeom prst="rect">
            <a:avLst/>
          </a:prstGeom>
        </p:spPr>
      </p:pic>
      <p:sp>
        <p:nvSpPr>
          <p:cNvPr id="6" name="TextBox 5"/>
          <p:cNvSpPr txBox="1"/>
          <p:nvPr/>
        </p:nvSpPr>
        <p:spPr>
          <a:xfrm>
            <a:off x="2495600" y="5462808"/>
            <a:ext cx="3285542" cy="369332"/>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Is there an effect?</a:t>
            </a:r>
          </a:p>
        </p:txBody>
      </p:sp>
      <p:sp>
        <p:nvSpPr>
          <p:cNvPr id="8" name="TextBox 7"/>
          <p:cNvSpPr txBox="1"/>
          <p:nvPr/>
        </p:nvSpPr>
        <p:spPr>
          <a:xfrm>
            <a:off x="5781142" y="5275737"/>
            <a:ext cx="4766214" cy="646331"/>
          </a:xfrm>
          <a:prstGeom prst="rect">
            <a:avLst/>
          </a:prstGeom>
          <a:noFill/>
        </p:spPr>
        <p:txBody>
          <a:bodyPr wrap="square" rtlCol="0">
            <a:spAutoFit/>
          </a:bodyPr>
          <a:lstStyle/>
          <a:p>
            <a:r>
              <a:rPr lang="de-CH">
                <a:latin typeface="Arial" panose="020B0604020202020204" pitchFamily="34" charset="0"/>
                <a:cs typeface="Arial" panose="020B0604020202020204" pitchFamily="34" charset="0"/>
              </a:rPr>
              <a:t>Is there </a:t>
            </a:r>
            <a:r>
              <a:rPr lang="de-CH" b="1">
                <a:latin typeface="Arial" panose="020B0604020202020204" pitchFamily="34" charset="0"/>
                <a:cs typeface="Arial" panose="020B0604020202020204" pitchFamily="34" charset="0"/>
              </a:rPr>
              <a:t>no</a:t>
            </a:r>
            <a:r>
              <a:rPr lang="de-CH">
                <a:latin typeface="Arial" panose="020B0604020202020204" pitchFamily="34" charset="0"/>
                <a:cs typeface="Arial" panose="020B0604020202020204" pitchFamily="34" charset="0"/>
              </a:rPr>
              <a:t> (i.e., not more than a negligible) effect?</a:t>
            </a:r>
          </a:p>
        </p:txBody>
      </p:sp>
      <p:sp>
        <p:nvSpPr>
          <p:cNvPr id="9" name="Rechteck 8">
            <a:extLst>
              <a:ext uri="{FF2B5EF4-FFF2-40B4-BE49-F238E27FC236}">
                <a16:creationId xmlns:a16="http://schemas.microsoft.com/office/drawing/2014/main" id="{9D5243D3-A939-4F83-A21A-9AB08953D81D}"/>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9177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154984"/>
          </a:xfrm>
          <a:prstGeom prst="rect">
            <a:avLst/>
          </a:prstGeom>
          <a:noFill/>
        </p:spPr>
        <p:txBody>
          <a:bodyPr wrap="square" rtlCol="0">
            <a:spAutoFit/>
          </a:bodyPr>
          <a:lstStyle/>
          <a:p>
            <a:pPr marL="514350" indent="-514350">
              <a:buAutoNum type="romanUcParenR"/>
            </a:pPr>
            <a:r>
              <a:rPr lang="en-US" sz="2200" b="1" dirty="0">
                <a:solidFill>
                  <a:schemeClr val="bg1"/>
                </a:solidFill>
                <a:latin typeface="Arial" panose="020B0604020202020204" pitchFamily="34" charset="0"/>
                <a:cs typeface="Arial" panose="020B0604020202020204" pitchFamily="34" charset="0"/>
              </a:rPr>
              <a:t>Statistics comes after data collection</a:t>
            </a:r>
          </a:p>
          <a:p>
            <a:pPr marL="514350" indent="-514350">
              <a:buAutoNum type="romanUcParenR"/>
            </a:pPr>
            <a:endParaRPr lang="en-US" sz="2200" b="1" dirty="0">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schemeClr val="bg1"/>
                </a:solidFill>
                <a:latin typeface="Arial" panose="020B0604020202020204" pitchFamily="34" charset="0"/>
                <a:cs typeface="Arial" panose="020B0604020202020204" pitchFamily="34" charset="0"/>
              </a:rPr>
              <a:t>30 participants per condition are great</a:t>
            </a:r>
          </a:p>
          <a:p>
            <a:pPr marL="514350" indent="-514350">
              <a:buFontTx/>
              <a:buAutoNum type="romanUcParenR"/>
            </a:pPr>
            <a:endParaRPr lang="en-US" sz="2200" b="1" dirty="0">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schemeClr val="bg1"/>
                </a:solidFill>
                <a:latin typeface="Arial" panose="020B0604020202020204" pitchFamily="34" charset="0"/>
                <a:cs typeface="Arial" panose="020B0604020202020204" pitchFamily="34" charset="0"/>
              </a:rPr>
              <a:t> </a:t>
            </a:r>
            <a:r>
              <a:rPr lang="en-US" sz="2200" b="1" i="1" dirty="0">
                <a:solidFill>
                  <a:schemeClr val="bg1"/>
                </a:solidFill>
                <a:latin typeface="Arial" panose="020B0604020202020204" pitchFamily="34" charset="0"/>
                <a:cs typeface="Arial" panose="020B0604020202020204" pitchFamily="34" charset="0"/>
              </a:rPr>
              <a:t>p</a:t>
            </a:r>
            <a:r>
              <a:rPr lang="en-US" sz="2200" b="1" dirty="0">
                <a:solidFill>
                  <a:schemeClr val="bg1"/>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pPr>
            <a:endParaRPr lang="en-US" sz="2200" b="1" dirty="0">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schemeClr val="bg1"/>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pPr>
            <a:endParaRPr lang="en-US" sz="2200" b="1" dirty="0">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schemeClr val="bg1"/>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pPr>
            <a:endParaRPr lang="en-US" sz="2200" b="1" dirty="0">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schemeClr val="bg1"/>
                </a:solidFill>
                <a:latin typeface="Arial" panose="020B0604020202020204" pitchFamily="34" charset="0"/>
                <a:cs typeface="Arial" panose="020B0604020202020204" pitchFamily="34" charset="0"/>
              </a:rPr>
              <a:t>There is one statistical model for each study design</a:t>
            </a:r>
          </a:p>
          <a:p>
            <a:endParaRPr lang="en-US" sz="2200" b="1" dirty="0">
              <a:solidFill>
                <a:schemeClr val="bg1"/>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73300DC-6F81-4257-9104-8FC6944C3589}" type="slidenum">
              <a:rPr lang="de-CH" smtClean="0"/>
              <a:t>4</a:t>
            </a:fld>
            <a:endParaRPr lang="de-CH"/>
          </a:p>
        </p:txBody>
      </p:sp>
      <p:pic>
        <p:nvPicPr>
          <p:cNvPr id="4" name="Grafik 3">
            <a:extLst>
              <a:ext uri="{FF2B5EF4-FFF2-40B4-BE49-F238E27FC236}">
                <a16:creationId xmlns:a16="http://schemas.microsoft.com/office/drawing/2014/main" id="{7E8A1785-04C8-4972-9F49-76BA0A75C8E8}"/>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0FECF332-B644-4ECE-A793-8743E1A2C718}"/>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333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srcRect r="1256"/>
          <a:stretch/>
        </p:blipFill>
        <p:spPr>
          <a:xfrm>
            <a:off x="476178" y="2030864"/>
            <a:ext cx="11250156" cy="2836921"/>
          </a:xfrm>
          <a:prstGeom prst="rect">
            <a:avLst/>
          </a:prstGeom>
        </p:spPr>
      </p:pic>
      <p:sp>
        <p:nvSpPr>
          <p:cNvPr id="3" name="Rechteck 2">
            <a:extLst>
              <a:ext uri="{FF2B5EF4-FFF2-40B4-BE49-F238E27FC236}">
                <a16:creationId xmlns:a16="http://schemas.microsoft.com/office/drawing/2014/main" id="{F070E1B0-978A-4D93-8F1A-A097B2A2B8C3}"/>
              </a:ext>
            </a:extLst>
          </p:cNvPr>
          <p:cNvSpPr/>
          <p:nvPr/>
        </p:nvSpPr>
        <p:spPr>
          <a:xfrm>
            <a:off x="119336" y="620689"/>
            <a:ext cx="11953328" cy="5739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feld 3">
            <a:extLst>
              <a:ext uri="{FF2B5EF4-FFF2-40B4-BE49-F238E27FC236}">
                <a16:creationId xmlns:a16="http://schemas.microsoft.com/office/drawing/2014/main" id="{30E67191-EC29-4A03-954F-64B2755F0C17}"/>
              </a:ext>
            </a:extLst>
          </p:cNvPr>
          <p:cNvSpPr txBox="1"/>
          <p:nvPr/>
        </p:nvSpPr>
        <p:spPr>
          <a:xfrm>
            <a:off x="281243" y="764704"/>
            <a:ext cx="1176020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1" u="none" strike="noStrike" kern="1200" cap="none" spc="0" normalizeH="0" baseline="0" noProof="0" dirty="0">
                <a:ln>
                  <a:noFill/>
                </a:ln>
                <a:solidFill>
                  <a:prstClr val="black"/>
                </a:solidFill>
                <a:effectLst/>
                <a:uLnTx/>
                <a:uFillTx/>
                <a:latin typeface="+mj-lt"/>
                <a:ea typeface="+mn-ea"/>
                <a:cs typeface="+mn-cs"/>
              </a:rPr>
              <a:t>Crazy </a:t>
            </a:r>
            <a:r>
              <a:rPr kumimoji="0" lang="de-CH" sz="2400" b="1" u="none" strike="noStrike" kern="1200" cap="none" spc="0" normalizeH="0" baseline="0" noProof="0" dirty="0" err="1">
                <a:ln>
                  <a:noFill/>
                </a:ln>
                <a:solidFill>
                  <a:prstClr val="black"/>
                </a:solidFill>
                <a:effectLst/>
                <a:uLnTx/>
                <a:uFillTx/>
                <a:latin typeface="+mj-lt"/>
                <a:ea typeface="+mn-ea"/>
                <a:cs typeface="+mn-cs"/>
              </a:rPr>
              <a:t>stuff</a:t>
            </a:r>
            <a:r>
              <a:rPr kumimoji="0" lang="de-CH" sz="2400" b="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What</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happens</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when</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the</a:t>
            </a:r>
            <a:r>
              <a:rPr kumimoji="0" lang="de-CH" sz="2400" b="1" i="1" u="none" strike="noStrike" kern="1200" cap="none" spc="0" normalizeH="0" baseline="0" noProof="0" dirty="0">
                <a:ln>
                  <a:noFill/>
                </a:ln>
                <a:solidFill>
                  <a:prstClr val="black"/>
                </a:solidFill>
                <a:effectLst/>
                <a:uLnTx/>
                <a:uFillTx/>
                <a:latin typeface="+mj-lt"/>
                <a:ea typeface="+mn-ea"/>
                <a:cs typeface="+mn-cs"/>
              </a:rPr>
              <a:t> real </a:t>
            </a:r>
            <a:r>
              <a:rPr kumimoji="0" lang="de-CH" sz="2400" b="1" i="1" u="none" strike="noStrike" kern="1200" cap="none" spc="0" normalizeH="0" baseline="0" noProof="0" dirty="0" err="1">
                <a:ln>
                  <a:noFill/>
                </a:ln>
                <a:solidFill>
                  <a:prstClr val="black"/>
                </a:solidFill>
                <a:effectLst/>
                <a:uLnTx/>
                <a:uFillTx/>
                <a:latin typeface="+mj-lt"/>
                <a:ea typeface="+mn-ea"/>
                <a:cs typeface="+mn-cs"/>
              </a:rPr>
              <a:t>effect</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size</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is</a:t>
            </a:r>
            <a:r>
              <a:rPr kumimoji="0" lang="de-CH" sz="2400" b="1" i="1" u="none" strike="noStrike" kern="1200" cap="none" spc="0" normalizeH="0" baseline="0" noProof="0" dirty="0">
                <a:ln>
                  <a:noFill/>
                </a:ln>
                <a:solidFill>
                  <a:prstClr val="black"/>
                </a:solidFill>
                <a:effectLst/>
                <a:uLnTx/>
                <a:uFillTx/>
                <a:latin typeface="+mj-lt"/>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2400" b="1" i="1" u="none" strike="noStrike" kern="1200" cap="none" spc="0" normalizeH="0" baseline="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1746813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a:stretch>
            <a:fillRect/>
          </a:stretch>
        </p:blipFill>
        <p:spPr>
          <a:xfrm>
            <a:off x="397565" y="2146948"/>
            <a:ext cx="11084860" cy="2743103"/>
          </a:xfrm>
          <a:prstGeom prst="rect">
            <a:avLst/>
          </a:prstGeom>
        </p:spPr>
      </p:pic>
      <p:sp>
        <p:nvSpPr>
          <p:cNvPr id="3" name="Rechteck 2">
            <a:extLst>
              <a:ext uri="{FF2B5EF4-FFF2-40B4-BE49-F238E27FC236}">
                <a16:creationId xmlns:a16="http://schemas.microsoft.com/office/drawing/2014/main" id="{E7DDBFA1-303D-4117-8F37-223DC9D4A3D2}"/>
              </a:ext>
            </a:extLst>
          </p:cNvPr>
          <p:cNvSpPr/>
          <p:nvPr/>
        </p:nvSpPr>
        <p:spPr>
          <a:xfrm>
            <a:off x="119336" y="620689"/>
            <a:ext cx="11953328" cy="5739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0472D3F0-D066-47AF-8054-38EF5B01DFA9}"/>
              </a:ext>
            </a:extLst>
          </p:cNvPr>
          <p:cNvSpPr txBox="1"/>
          <p:nvPr/>
        </p:nvSpPr>
        <p:spPr>
          <a:xfrm>
            <a:off x="281243" y="764704"/>
            <a:ext cx="1176020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1" u="none" strike="noStrike" kern="1200" cap="none" spc="0" normalizeH="0" baseline="0" noProof="0" dirty="0">
                <a:ln>
                  <a:noFill/>
                </a:ln>
                <a:solidFill>
                  <a:prstClr val="black"/>
                </a:solidFill>
                <a:effectLst/>
                <a:uLnTx/>
                <a:uFillTx/>
                <a:latin typeface="+mj-lt"/>
                <a:ea typeface="+mn-ea"/>
                <a:cs typeface="+mn-cs"/>
              </a:rPr>
              <a:t>Crazy </a:t>
            </a:r>
            <a:r>
              <a:rPr kumimoji="0" lang="de-CH" sz="2400" b="1" u="none" strike="noStrike" kern="1200" cap="none" spc="0" normalizeH="0" baseline="0" noProof="0" dirty="0" err="1">
                <a:ln>
                  <a:noFill/>
                </a:ln>
                <a:solidFill>
                  <a:prstClr val="black"/>
                </a:solidFill>
                <a:effectLst/>
                <a:uLnTx/>
                <a:uFillTx/>
                <a:latin typeface="+mj-lt"/>
                <a:ea typeface="+mn-ea"/>
                <a:cs typeface="+mn-cs"/>
              </a:rPr>
              <a:t>stuff</a:t>
            </a:r>
            <a:r>
              <a:rPr kumimoji="0" lang="de-CH" sz="2400" b="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What</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happens</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when</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the</a:t>
            </a:r>
            <a:r>
              <a:rPr kumimoji="0" lang="de-CH" sz="2400" b="1" i="1" u="none" strike="noStrike" kern="1200" cap="none" spc="0" normalizeH="0" baseline="0" noProof="0" dirty="0">
                <a:ln>
                  <a:noFill/>
                </a:ln>
                <a:solidFill>
                  <a:prstClr val="black"/>
                </a:solidFill>
                <a:effectLst/>
                <a:uLnTx/>
                <a:uFillTx/>
                <a:latin typeface="+mj-lt"/>
                <a:ea typeface="+mn-ea"/>
                <a:cs typeface="+mn-cs"/>
              </a:rPr>
              <a:t> real </a:t>
            </a:r>
            <a:r>
              <a:rPr kumimoji="0" lang="de-CH" sz="2400" b="1" i="1" u="none" strike="noStrike" kern="1200" cap="none" spc="0" normalizeH="0" baseline="0" noProof="0" dirty="0" err="1">
                <a:ln>
                  <a:noFill/>
                </a:ln>
                <a:solidFill>
                  <a:prstClr val="black"/>
                </a:solidFill>
                <a:effectLst/>
                <a:uLnTx/>
                <a:uFillTx/>
                <a:latin typeface="+mj-lt"/>
                <a:ea typeface="+mn-ea"/>
                <a:cs typeface="+mn-cs"/>
              </a:rPr>
              <a:t>effect</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size</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is</a:t>
            </a:r>
            <a:r>
              <a:rPr kumimoji="0" lang="de-CH" sz="2400" b="1" i="1" u="none" strike="noStrike" kern="1200" cap="none" spc="0" normalizeH="0" baseline="0" noProof="0" dirty="0">
                <a:ln>
                  <a:noFill/>
                </a:ln>
                <a:solidFill>
                  <a:prstClr val="black"/>
                </a:solidFill>
                <a:effectLst/>
                <a:uLnTx/>
                <a:uFillTx/>
                <a:latin typeface="+mj-lt"/>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2400" b="1" i="1" u="none" strike="noStrike" kern="1200" cap="none" spc="0" normalizeH="0" baseline="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2486345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rotWithShape="1">
          <a:blip r:embed="rId3"/>
          <a:srcRect r="1256"/>
          <a:stretch/>
        </p:blipFill>
        <p:spPr>
          <a:xfrm flipH="1">
            <a:off x="601132" y="2064730"/>
            <a:ext cx="10659533" cy="2836921"/>
          </a:xfrm>
          <a:prstGeom prst="rect">
            <a:avLst/>
          </a:prstGeom>
        </p:spPr>
      </p:pic>
      <p:sp>
        <p:nvSpPr>
          <p:cNvPr id="3" name="Rechteck 2">
            <a:extLst>
              <a:ext uri="{FF2B5EF4-FFF2-40B4-BE49-F238E27FC236}">
                <a16:creationId xmlns:a16="http://schemas.microsoft.com/office/drawing/2014/main" id="{3E216CF3-7EF6-45B9-B882-59B8D30210FE}"/>
              </a:ext>
            </a:extLst>
          </p:cNvPr>
          <p:cNvSpPr/>
          <p:nvPr/>
        </p:nvSpPr>
        <p:spPr>
          <a:xfrm>
            <a:off x="119336" y="620689"/>
            <a:ext cx="11953328" cy="5739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E95561D6-375B-4165-A8CD-56AAAF404373}"/>
              </a:ext>
            </a:extLst>
          </p:cNvPr>
          <p:cNvSpPr txBox="1"/>
          <p:nvPr/>
        </p:nvSpPr>
        <p:spPr>
          <a:xfrm>
            <a:off x="281243" y="764704"/>
            <a:ext cx="1176020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1" u="none" strike="noStrike" kern="1200" cap="none" spc="0" normalizeH="0" baseline="0" noProof="0" dirty="0">
                <a:ln>
                  <a:noFill/>
                </a:ln>
                <a:solidFill>
                  <a:prstClr val="black"/>
                </a:solidFill>
                <a:effectLst/>
                <a:uLnTx/>
                <a:uFillTx/>
                <a:latin typeface="+mj-lt"/>
                <a:ea typeface="+mn-ea"/>
                <a:cs typeface="+mn-cs"/>
              </a:rPr>
              <a:t>Crazy </a:t>
            </a:r>
            <a:r>
              <a:rPr kumimoji="0" lang="de-CH" sz="2400" b="1" u="none" strike="noStrike" kern="1200" cap="none" spc="0" normalizeH="0" baseline="0" noProof="0" dirty="0" err="1">
                <a:ln>
                  <a:noFill/>
                </a:ln>
                <a:solidFill>
                  <a:prstClr val="black"/>
                </a:solidFill>
                <a:effectLst/>
                <a:uLnTx/>
                <a:uFillTx/>
                <a:latin typeface="+mj-lt"/>
                <a:ea typeface="+mn-ea"/>
                <a:cs typeface="+mn-cs"/>
              </a:rPr>
              <a:t>stuff</a:t>
            </a:r>
            <a:r>
              <a:rPr kumimoji="0" lang="de-CH" sz="2400" b="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What</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happens</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when</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the</a:t>
            </a:r>
            <a:r>
              <a:rPr kumimoji="0" lang="de-CH" sz="2400" b="1" i="1" u="none" strike="noStrike" kern="1200" cap="none" spc="0" normalizeH="0" baseline="0" noProof="0" dirty="0">
                <a:ln>
                  <a:noFill/>
                </a:ln>
                <a:solidFill>
                  <a:prstClr val="black"/>
                </a:solidFill>
                <a:effectLst/>
                <a:uLnTx/>
                <a:uFillTx/>
                <a:latin typeface="+mj-lt"/>
                <a:ea typeface="+mn-ea"/>
                <a:cs typeface="+mn-cs"/>
              </a:rPr>
              <a:t> real </a:t>
            </a:r>
            <a:r>
              <a:rPr kumimoji="0" lang="de-CH" sz="2400" b="1" i="1" u="none" strike="noStrike" kern="1200" cap="none" spc="0" normalizeH="0" baseline="0" noProof="0" dirty="0" err="1">
                <a:ln>
                  <a:noFill/>
                </a:ln>
                <a:solidFill>
                  <a:prstClr val="black"/>
                </a:solidFill>
                <a:effectLst/>
                <a:uLnTx/>
                <a:uFillTx/>
                <a:latin typeface="+mj-lt"/>
                <a:ea typeface="+mn-ea"/>
                <a:cs typeface="+mn-cs"/>
              </a:rPr>
              <a:t>effect</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size</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is</a:t>
            </a:r>
            <a:r>
              <a:rPr kumimoji="0" lang="de-CH" sz="2400" b="1" i="1" u="none" strike="noStrike" kern="1200" cap="none" spc="0" normalizeH="0" baseline="0" noProof="0" dirty="0">
                <a:ln>
                  <a:noFill/>
                </a:ln>
                <a:solidFill>
                  <a:prstClr val="black"/>
                </a:solidFill>
                <a:effectLst/>
                <a:uLnTx/>
                <a:uFillTx/>
                <a:latin typeface="+mj-lt"/>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2400" b="1" i="1" u="none" strike="noStrike" kern="1200" cap="none" spc="0" normalizeH="0" baseline="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4224741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8EB7DD76-F58C-491C-9CB7-218CB008D57B}"/>
              </a:ext>
            </a:extLst>
          </p:cNvPr>
          <p:cNvSpPr/>
          <p:nvPr/>
        </p:nvSpPr>
        <p:spPr>
          <a:xfrm>
            <a:off x="119336" y="620689"/>
            <a:ext cx="11953328" cy="5739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a:extLst>
              <a:ext uri="{FF2B5EF4-FFF2-40B4-BE49-F238E27FC236}">
                <a16:creationId xmlns:a16="http://schemas.microsoft.com/office/drawing/2014/main" id="{EC0EB67A-6C96-42F1-9867-BEE9DCDD22B3}"/>
              </a:ext>
            </a:extLst>
          </p:cNvPr>
          <p:cNvSpPr txBox="1"/>
          <p:nvPr/>
        </p:nvSpPr>
        <p:spPr>
          <a:xfrm>
            <a:off x="281243" y="764704"/>
            <a:ext cx="1176020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1" u="none" strike="noStrike" kern="1200" cap="none" spc="0" normalizeH="0" baseline="0" noProof="0" dirty="0">
                <a:ln>
                  <a:noFill/>
                </a:ln>
                <a:solidFill>
                  <a:prstClr val="black"/>
                </a:solidFill>
                <a:effectLst/>
                <a:uLnTx/>
                <a:uFillTx/>
                <a:latin typeface="+mj-lt"/>
                <a:ea typeface="+mn-ea"/>
                <a:cs typeface="+mn-cs"/>
              </a:rPr>
              <a:t>Crazy </a:t>
            </a:r>
            <a:r>
              <a:rPr kumimoji="0" lang="de-CH" sz="2400" b="1" u="none" strike="noStrike" kern="1200" cap="none" spc="0" normalizeH="0" baseline="0" noProof="0" dirty="0" err="1">
                <a:ln>
                  <a:noFill/>
                </a:ln>
                <a:solidFill>
                  <a:prstClr val="black"/>
                </a:solidFill>
                <a:effectLst/>
                <a:uLnTx/>
                <a:uFillTx/>
                <a:latin typeface="+mj-lt"/>
                <a:ea typeface="+mn-ea"/>
                <a:cs typeface="+mn-cs"/>
              </a:rPr>
              <a:t>stuff</a:t>
            </a:r>
            <a:r>
              <a:rPr kumimoji="0" lang="de-CH" sz="2400" b="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What</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happens</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when</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the</a:t>
            </a:r>
            <a:r>
              <a:rPr kumimoji="0" lang="de-CH" sz="2400" b="1" i="1" u="none" strike="noStrike" kern="1200" cap="none" spc="0" normalizeH="0" baseline="0" noProof="0" dirty="0">
                <a:ln>
                  <a:noFill/>
                </a:ln>
                <a:solidFill>
                  <a:prstClr val="black"/>
                </a:solidFill>
                <a:effectLst/>
                <a:uLnTx/>
                <a:uFillTx/>
                <a:latin typeface="+mj-lt"/>
                <a:ea typeface="+mn-ea"/>
                <a:cs typeface="+mn-cs"/>
              </a:rPr>
              <a:t> real </a:t>
            </a:r>
            <a:r>
              <a:rPr kumimoji="0" lang="de-CH" sz="2400" b="1" i="1" u="none" strike="noStrike" kern="1200" cap="none" spc="0" normalizeH="0" baseline="0" noProof="0" dirty="0" err="1">
                <a:ln>
                  <a:noFill/>
                </a:ln>
                <a:solidFill>
                  <a:prstClr val="black"/>
                </a:solidFill>
                <a:effectLst/>
                <a:uLnTx/>
                <a:uFillTx/>
                <a:latin typeface="+mj-lt"/>
                <a:ea typeface="+mn-ea"/>
                <a:cs typeface="+mn-cs"/>
              </a:rPr>
              <a:t>effect</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size</a:t>
            </a:r>
            <a:r>
              <a:rPr kumimoji="0" lang="de-CH" sz="2400" b="1" i="1" u="none" strike="noStrike" kern="1200" cap="none" spc="0" normalizeH="0" baseline="0" noProof="0" dirty="0">
                <a:ln>
                  <a:noFill/>
                </a:ln>
                <a:solidFill>
                  <a:prstClr val="black"/>
                </a:solidFill>
                <a:effectLst/>
                <a:uLnTx/>
                <a:uFillTx/>
                <a:latin typeface="+mj-lt"/>
                <a:ea typeface="+mn-ea"/>
                <a:cs typeface="+mn-cs"/>
              </a:rPr>
              <a:t> </a:t>
            </a:r>
            <a:r>
              <a:rPr kumimoji="0" lang="de-CH" sz="2400" b="1" i="1" u="none" strike="noStrike" kern="1200" cap="none" spc="0" normalizeH="0" baseline="0" noProof="0" dirty="0" err="1">
                <a:ln>
                  <a:noFill/>
                </a:ln>
                <a:solidFill>
                  <a:prstClr val="black"/>
                </a:solidFill>
                <a:effectLst/>
                <a:uLnTx/>
                <a:uFillTx/>
                <a:latin typeface="+mj-lt"/>
                <a:ea typeface="+mn-ea"/>
                <a:cs typeface="+mn-cs"/>
              </a:rPr>
              <a:t>is</a:t>
            </a:r>
            <a:r>
              <a:rPr kumimoji="0" lang="de-CH" sz="2400" b="1" i="1" u="none" strike="noStrike" kern="1200" cap="none" spc="0" normalizeH="0" baseline="0" noProof="0" dirty="0">
                <a:ln>
                  <a:noFill/>
                </a:ln>
                <a:solidFill>
                  <a:prstClr val="black"/>
                </a:solidFill>
                <a:effectLst/>
                <a:uLnTx/>
                <a:uFillTx/>
                <a:latin typeface="+mj-lt"/>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2400" b="1" i="1" u="none" strike="noStrike" kern="1200" cap="none" spc="0" normalizeH="0" baseline="0" noProof="0" dirty="0">
              <a:ln>
                <a:noFill/>
              </a:ln>
              <a:solidFill>
                <a:prstClr val="black"/>
              </a:solidFill>
              <a:effectLst/>
              <a:uLnTx/>
              <a:uFillTx/>
              <a:latin typeface="+mj-lt"/>
              <a:ea typeface="+mn-ea"/>
              <a:cs typeface="+mn-cs"/>
            </a:endParaRPr>
          </a:p>
        </p:txBody>
      </p:sp>
      <p:sp>
        <p:nvSpPr>
          <p:cNvPr id="12" name="TextBox 30">
            <a:extLst>
              <a:ext uri="{FF2B5EF4-FFF2-40B4-BE49-F238E27FC236}">
                <a16:creationId xmlns:a16="http://schemas.microsoft.com/office/drawing/2014/main" id="{E02477E0-FA0B-44C5-8A2F-E8EB03F23C6C}"/>
              </a:ext>
            </a:extLst>
          </p:cNvPr>
          <p:cNvSpPr txBox="1"/>
          <p:nvPr/>
        </p:nvSpPr>
        <p:spPr>
          <a:xfrm>
            <a:off x="299356" y="3660641"/>
            <a:ext cx="11593288" cy="2862322"/>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Go </a:t>
            </a:r>
            <a:r>
              <a:rPr lang="de-CH" dirty="0" err="1">
                <a:latin typeface="Arial" panose="020B0604020202020204" pitchFamily="34" charset="0"/>
                <a:cs typeface="Arial" panose="020B0604020202020204" pitchFamily="34" charset="0"/>
              </a:rPr>
              <a:t>into</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rPr>
              <a:t>p</a:t>
            </a:r>
            <a:r>
              <a:rPr lang="de-CH" dirty="0">
                <a:latin typeface="Arial" panose="020B0604020202020204" pitchFamily="34" charset="0"/>
                <a:cs typeface="Arial" panose="020B0604020202020204" pitchFamily="34" charset="0"/>
              </a:rPr>
              <a:t>-</a:t>
            </a:r>
            <a:r>
              <a:rPr lang="de-CH" dirty="0" err="1">
                <a:latin typeface="Arial" panose="020B0604020202020204" pitchFamily="34" charset="0"/>
                <a:cs typeface="Arial" panose="020B0604020202020204" pitchFamily="34" charset="0"/>
              </a:rPr>
              <a:t>values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app</a:t>
            </a:r>
            <a:r>
              <a:rPr lang="de-CH" dirty="0">
                <a:latin typeface="Arial" panose="020B0604020202020204" pitchFamily="34" charset="0"/>
                <a:cs typeface="Arial" panose="020B0604020202020204" pitchFamily="34" charset="0"/>
              </a:rPr>
              <a:t>. Start </a:t>
            </a:r>
            <a:r>
              <a:rPr lang="de-CH" dirty="0" err="1">
                <a:latin typeface="Arial" panose="020B0604020202020204" pitchFamily="34" charset="0"/>
                <a:cs typeface="Arial" panose="020B0604020202020204" pitchFamily="34" charset="0"/>
              </a:rPr>
              <a:t>with</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default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values</a:t>
            </a:r>
            <a:r>
              <a:rPr lang="de-CH"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rPr>
              <a:t>n</a:t>
            </a:r>
            <a:r>
              <a:rPr lang="de-CH" dirty="0">
                <a:latin typeface="Arial" panose="020B0604020202020204" pitchFamily="34" charset="0"/>
                <a:cs typeface="Arial" panose="020B0604020202020204" pitchFamily="34" charset="0"/>
              </a:rPr>
              <a:t> = 60 per </a:t>
            </a:r>
            <a:r>
              <a:rPr lang="de-CH" dirty="0" err="1">
                <a:latin typeface="Arial" panose="020B0604020202020204" pitchFamily="34" charset="0"/>
                <a:cs typeface="Arial" panose="020B0604020202020204" pitchFamily="34" charset="0"/>
              </a:rPr>
              <a:t>group</a:t>
            </a:r>
            <a:r>
              <a:rPr lang="de-CH" dirty="0">
                <a:latin typeface="Arial" panose="020B0604020202020204" pitchFamily="34" charset="0"/>
                <a:cs typeface="Arial" panose="020B0604020202020204" pitchFamily="34" charset="0"/>
              </a:rPr>
              <a:t>, </a:t>
            </a:r>
            <a:r>
              <a:rPr lang="de-CH" i="1" dirty="0">
                <a:latin typeface="Arial" panose="020B0604020202020204" pitchFamily="34" charset="0"/>
                <a:cs typeface="Arial" panose="020B0604020202020204" pitchFamily="34" charset="0"/>
              </a:rPr>
              <a:t>d</a:t>
            </a:r>
            <a:r>
              <a:rPr lang="de-CH" dirty="0">
                <a:latin typeface="Arial" panose="020B0604020202020204" pitchFamily="34" charset="0"/>
                <a:cs typeface="Arial" panose="020B0604020202020204" pitchFamily="34" charset="0"/>
              </a:rPr>
              <a:t> = 0.6.</a:t>
            </a:r>
          </a:p>
          <a:p>
            <a:r>
              <a:rPr lang="de-CH" dirty="0" err="1">
                <a:latin typeface="Arial" panose="020B0604020202020204" pitchFamily="34" charset="0"/>
                <a:cs typeface="Arial" panose="020B0604020202020204" pitchFamily="34" charset="0"/>
              </a:rPr>
              <a:t>How</a:t>
            </a:r>
            <a:r>
              <a:rPr lang="de-CH" dirty="0">
                <a:latin typeface="Arial" panose="020B0604020202020204" pitchFamily="34" charset="0"/>
                <a:cs typeface="Arial" panose="020B0604020202020204" pitchFamily="34" charset="0"/>
              </a:rPr>
              <a:t> will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distribution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of</a:t>
            </a:r>
            <a:r>
              <a:rPr lang="de-CH" dirty="0">
                <a:latin typeface="Arial" panose="020B0604020202020204" pitchFamily="34" charset="0"/>
                <a:cs typeface="Arial" panose="020B0604020202020204" pitchFamily="34" charset="0"/>
              </a:rPr>
              <a:t> p-</a:t>
            </a:r>
            <a:r>
              <a:rPr lang="de-CH" dirty="0" err="1">
                <a:latin typeface="Arial" panose="020B0604020202020204" pitchFamily="34" charset="0"/>
                <a:cs typeface="Arial" panose="020B0604020202020204" pitchFamily="34" charset="0"/>
              </a:rPr>
              <a:t>values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look</a:t>
            </a:r>
            <a:r>
              <a:rPr lang="de-CH" dirty="0">
                <a:latin typeface="Arial" panose="020B0604020202020204" pitchFamily="34" charset="0"/>
                <a:cs typeface="Arial" panose="020B0604020202020204" pitchFamily="34" charset="0"/>
              </a:rPr>
              <a:t> like </a:t>
            </a:r>
            <a:r>
              <a:rPr lang="de-CH" dirty="0" err="1">
                <a:latin typeface="Arial" panose="020B0604020202020204" pitchFamily="34" charset="0"/>
                <a:cs typeface="Arial" panose="020B0604020202020204" pitchFamily="34" charset="0"/>
              </a:rPr>
              <a:t>when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true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effect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size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is</a:t>
            </a:r>
            <a:r>
              <a:rPr lang="de-CH" dirty="0">
                <a:latin typeface="Arial" panose="020B0604020202020204" pitchFamily="34" charset="0"/>
                <a:cs typeface="Arial" panose="020B0604020202020204" pitchFamily="34" charset="0"/>
              </a:rPr>
              <a:t> 0?</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Group A: </a:t>
            </a:r>
            <a:r>
              <a:rPr lang="de-CH" dirty="0" err="1">
                <a:latin typeface="Arial" panose="020B0604020202020204" pitchFamily="34" charset="0"/>
                <a:cs typeface="Arial" panose="020B0604020202020204" pitchFamily="34" charset="0"/>
              </a:rPr>
              <a:t>Predict</a:t>
            </a:r>
            <a:r>
              <a:rPr lang="de-CH" dirty="0">
                <a:latin typeface="Arial" panose="020B0604020202020204" pitchFamily="34" charset="0"/>
                <a:cs typeface="Arial" panose="020B0604020202020204" pitchFamily="34" charset="0"/>
              </a:rPr>
              <a:t> – </a:t>
            </a:r>
            <a:r>
              <a:rPr lang="de-CH" dirty="0" err="1">
                <a:latin typeface="Arial" panose="020B0604020202020204" pitchFamily="34" charset="0"/>
                <a:cs typeface="Arial" panose="020B0604020202020204" pitchFamily="34" charset="0"/>
              </a:rPr>
              <a:t>observe</a:t>
            </a:r>
            <a:r>
              <a:rPr lang="de-CH" dirty="0">
                <a:latin typeface="Arial" panose="020B0604020202020204" pitchFamily="34" charset="0"/>
                <a:cs typeface="Arial" panose="020B0604020202020204" pitchFamily="34" charset="0"/>
              </a:rPr>
              <a:t> – </a:t>
            </a:r>
            <a:r>
              <a:rPr lang="de-CH" dirty="0" err="1">
                <a:latin typeface="Arial" panose="020B0604020202020204" pitchFamily="34" charset="0"/>
                <a:cs typeface="Arial" panose="020B0604020202020204" pitchFamily="34" charset="0"/>
              </a:rPr>
              <a:t>explain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What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does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it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tell</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you</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about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what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Alpha (Type I) and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Beta (Type II) </a:t>
            </a:r>
            <a:r>
              <a:rPr lang="de-CH" dirty="0" err="1">
                <a:latin typeface="Arial" panose="020B0604020202020204" pitchFamily="34" charset="0"/>
                <a:cs typeface="Arial" panose="020B0604020202020204" pitchFamily="34" charset="0"/>
              </a:rPr>
              <a:t>errors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mean</a:t>
            </a:r>
            <a:r>
              <a:rPr lang="de-CH" dirty="0">
                <a:latin typeface="Arial" panose="020B0604020202020204" pitchFamily="34" charset="0"/>
                <a:cs typeface="Arial" panose="020B0604020202020204" pitchFamily="34" charset="0"/>
              </a:rPr>
              <a:t>?</a:t>
            </a:r>
          </a:p>
          <a:p>
            <a:endParaRPr lang="de-CH" dirty="0">
              <a:latin typeface="Arial" panose="020B0604020202020204" pitchFamily="34" charset="0"/>
              <a:cs typeface="Arial" panose="020B0604020202020204" pitchFamily="34" charset="0"/>
            </a:endParaRP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Group B: </a:t>
            </a:r>
            <a:r>
              <a:rPr lang="de-CH" dirty="0" err="1">
                <a:latin typeface="Arial" panose="020B0604020202020204" pitchFamily="34" charset="0"/>
                <a:cs typeface="Arial" panose="020B0604020202020204" pitchFamily="34" charset="0"/>
              </a:rPr>
              <a:t>Predict</a:t>
            </a:r>
            <a:r>
              <a:rPr lang="de-CH" dirty="0">
                <a:latin typeface="Arial" panose="020B0604020202020204" pitchFamily="34" charset="0"/>
                <a:cs typeface="Arial" panose="020B0604020202020204" pitchFamily="34" charset="0"/>
              </a:rPr>
              <a:t> – </a:t>
            </a:r>
            <a:r>
              <a:rPr lang="de-CH" dirty="0" err="1">
                <a:latin typeface="Arial" panose="020B0604020202020204" pitchFamily="34" charset="0"/>
                <a:cs typeface="Arial" panose="020B0604020202020204" pitchFamily="34" charset="0"/>
              </a:rPr>
              <a:t>observe</a:t>
            </a:r>
            <a:r>
              <a:rPr lang="de-CH" dirty="0">
                <a:latin typeface="Arial" panose="020B0604020202020204" pitchFamily="34" charset="0"/>
                <a:cs typeface="Arial" panose="020B0604020202020204" pitchFamily="34" charset="0"/>
              </a:rPr>
              <a:t> – </a:t>
            </a:r>
            <a:r>
              <a:rPr lang="de-CH" dirty="0" err="1">
                <a:latin typeface="Arial" panose="020B0604020202020204" pitchFamily="34" charset="0"/>
                <a:cs typeface="Arial" panose="020B0604020202020204" pitchFamily="34" charset="0"/>
              </a:rPr>
              <a:t>explain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What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does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this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tell</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you</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about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meaning</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of</a:t>
            </a:r>
            <a:r>
              <a:rPr lang="de-CH" dirty="0">
                <a:latin typeface="Arial" panose="020B0604020202020204" pitchFamily="34" charset="0"/>
                <a:cs typeface="Arial" panose="020B0604020202020204" pitchFamily="34" charset="0"/>
              </a:rPr>
              <a:t> a </a:t>
            </a:r>
            <a:r>
              <a:rPr lang="de-CH" dirty="0" err="1">
                <a:latin typeface="Arial" panose="020B0604020202020204" pitchFamily="34" charset="0"/>
                <a:cs typeface="Arial" panose="020B0604020202020204" pitchFamily="34" charset="0"/>
              </a:rPr>
              <a:t>significant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result</a:t>
            </a:r>
            <a:r>
              <a:rPr lang="de-CH" dirty="0">
                <a:latin typeface="Arial" panose="020B0604020202020204" pitchFamily="34" charset="0"/>
                <a:cs typeface="Arial" panose="020B0604020202020204" pitchFamily="34" charset="0"/>
              </a:rPr>
              <a:t>, and </a:t>
            </a:r>
            <a:r>
              <a:rPr lang="de-CH" dirty="0" err="1">
                <a:latin typeface="Arial" panose="020B0604020202020204" pitchFamily="34" charset="0"/>
                <a:cs typeface="Arial" panose="020B0604020202020204" pitchFamily="34" charset="0"/>
              </a:rPr>
              <a:t>what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about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the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meaning</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of</a:t>
            </a:r>
            <a:r>
              <a:rPr lang="de-CH" dirty="0">
                <a:latin typeface="Arial" panose="020B0604020202020204" pitchFamily="34" charset="0"/>
                <a:cs typeface="Arial" panose="020B0604020202020204" pitchFamily="34" charset="0"/>
              </a:rPr>
              <a:t> a non-</a:t>
            </a:r>
            <a:r>
              <a:rPr lang="de-CH" dirty="0" err="1">
                <a:latin typeface="Arial" panose="020B0604020202020204" pitchFamily="34" charset="0"/>
                <a:cs typeface="Arial" panose="020B0604020202020204" pitchFamily="34" charset="0"/>
              </a:rPr>
              <a:t>significant</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result</a:t>
            </a:r>
            <a:r>
              <a:rPr lang="de-CH" dirty="0">
                <a:latin typeface="Arial" panose="020B0604020202020204" pitchFamily="34" charset="0"/>
                <a:cs typeface="Arial" panose="020B0604020202020204" pitchFamily="34" charset="0"/>
              </a:rPr>
              <a:t>?</a:t>
            </a:r>
          </a:p>
          <a:p>
            <a:endParaRPr lang="de-CH" dirty="0">
              <a:latin typeface="Arial" panose="020B0604020202020204" pitchFamily="34" charset="0"/>
              <a:cs typeface="Arial" panose="020B0604020202020204" pitchFamily="34" charset="0"/>
            </a:endParaRPr>
          </a:p>
        </p:txBody>
      </p:sp>
      <p:pic>
        <p:nvPicPr>
          <p:cNvPr id="3" name="Grafik 2">
            <a:extLst>
              <a:ext uri="{FF2B5EF4-FFF2-40B4-BE49-F238E27FC236}">
                <a16:creationId xmlns:a16="http://schemas.microsoft.com/office/drawing/2014/main" id="{0739A304-02B0-4EF6-94AB-EA1CD818FC07}"/>
              </a:ext>
            </a:extLst>
          </p:cNvPr>
          <p:cNvPicPr>
            <a:picLocks noChangeAspect="1"/>
          </p:cNvPicPr>
          <p:nvPr/>
        </p:nvPicPr>
        <p:blipFill>
          <a:blip r:embed="rId3"/>
          <a:stretch>
            <a:fillRect/>
          </a:stretch>
        </p:blipFill>
        <p:spPr>
          <a:xfrm>
            <a:off x="8184232" y="876703"/>
            <a:ext cx="3486064" cy="2552297"/>
          </a:xfrm>
          <a:prstGeom prst="rect">
            <a:avLst/>
          </a:prstGeom>
        </p:spPr>
      </p:pic>
      <p:sp>
        <p:nvSpPr>
          <p:cNvPr id="13" name="Rechteck 12">
            <a:extLst>
              <a:ext uri="{FF2B5EF4-FFF2-40B4-BE49-F238E27FC236}">
                <a16:creationId xmlns:a16="http://schemas.microsoft.com/office/drawing/2014/main" id="{8EE6335D-C6D9-4A27-B8DB-06EFAD9808EB}"/>
              </a:ext>
            </a:extLst>
          </p:cNvPr>
          <p:cNvSpPr/>
          <p:nvPr/>
        </p:nvSpPr>
        <p:spPr>
          <a:xfrm>
            <a:off x="738284" y="2050685"/>
            <a:ext cx="6538970" cy="461665"/>
          </a:xfrm>
          <a:prstGeom prst="rect">
            <a:avLst/>
          </a:prstGeom>
        </p:spPr>
        <p:txBody>
          <a:bodyPr wrap="none">
            <a:spAutoFit/>
          </a:bodyPr>
          <a:lstStyle/>
          <a:p>
            <a:r>
              <a:rPr lang="de-DE" sz="2400" i="1"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a:t>
            </a:r>
            <a:r>
              <a:rPr lang="de-DE" sz="2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t>
            </a:r>
            <a:r>
              <a:rPr lang="de-DE" sz="2400" dirty="0" err="1">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values</a:t>
            </a:r>
            <a:r>
              <a:rPr lang="de-DE" sz="2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lang="de-DE" sz="2400" dirty="0" err="1">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app</a:t>
            </a:r>
            <a:r>
              <a:rPr lang="de-DE" sz="2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t>
            </a:r>
            <a:r>
              <a:rPr lang="de-DE" sz="2400" dirty="0">
                <a:solidFill>
                  <a:srgbClr val="1269B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peter1328.shinyapps.io/</a:t>
            </a:r>
            <a:r>
              <a:rPr lang="de-DE" sz="2400" dirty="0" err="1">
                <a:solidFill>
                  <a:srgbClr val="1269B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pvalues</a:t>
            </a:r>
            <a:r>
              <a:rPr lang="de-DE" sz="2400" dirty="0">
                <a:solidFill>
                  <a:srgbClr val="1269B0"/>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t>
            </a:r>
            <a:endParaRPr lang="de-DE" sz="2400" dirty="0">
              <a:solidFill>
                <a:srgbClr val="1269B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908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51423" y="839560"/>
            <a:ext cx="11615299"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0" u="none" strike="noStrike" kern="1200" cap="none" spc="0" normalizeH="0" baseline="0" noProof="0" dirty="0">
                <a:ln>
                  <a:noFill/>
                </a:ln>
                <a:solidFill>
                  <a:prstClr val="black"/>
                </a:solidFill>
                <a:effectLst/>
                <a:uLnTx/>
                <a:uFillTx/>
                <a:latin typeface="+mj-lt"/>
              </a:rPr>
              <a:t>A non-</a:t>
            </a:r>
            <a:r>
              <a:rPr kumimoji="0" lang="de-CH" sz="2400" b="0" i="0" u="none" strike="noStrike" kern="1200" cap="none" spc="0" normalizeH="0" baseline="0" noProof="0" dirty="0" err="1">
                <a:ln>
                  <a:noFill/>
                </a:ln>
                <a:solidFill>
                  <a:prstClr val="black"/>
                </a:solidFill>
                <a:effectLst/>
                <a:uLnTx/>
                <a:uFillTx/>
                <a:latin typeface="+mj-lt"/>
              </a:rPr>
              <a:t>significant</a:t>
            </a:r>
            <a:r>
              <a:rPr kumimoji="0" lang="de-CH" sz="2400" b="0" i="0" u="none" strike="noStrike" kern="1200" cap="none" spc="0" normalizeH="0" baseline="0" noProof="0" dirty="0">
                <a:ln>
                  <a:noFill/>
                </a:ln>
                <a:solidFill>
                  <a:prstClr val="black"/>
                </a:solidFill>
                <a:effectLst/>
                <a:uLnTx/>
                <a:uFillTx/>
                <a:latin typeface="+mj-lt"/>
              </a:rPr>
              <a:t> p-</a:t>
            </a:r>
            <a:r>
              <a:rPr kumimoji="0" lang="de-CH" sz="2400" b="0" i="0" u="none" strike="noStrike" kern="1200" cap="none" spc="0" normalizeH="0" baseline="0" noProof="0" dirty="0" err="1">
                <a:ln>
                  <a:noFill/>
                </a:ln>
                <a:solidFill>
                  <a:prstClr val="black"/>
                </a:solidFill>
                <a:effectLst/>
                <a:uLnTx/>
                <a:uFillTx/>
                <a:latin typeface="+mj-lt"/>
              </a:rPr>
              <a:t>value</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does</a:t>
            </a:r>
            <a:r>
              <a:rPr kumimoji="0" lang="de-CH" sz="2400" b="0" i="0" u="none" strike="noStrike" kern="1200" cap="none" spc="0" normalizeH="0" baseline="0" noProof="0" dirty="0">
                <a:ln>
                  <a:noFill/>
                </a:ln>
                <a:solidFill>
                  <a:prstClr val="black"/>
                </a:solidFill>
                <a:effectLst/>
                <a:uLnTx/>
                <a:uFillTx/>
                <a:latin typeface="+mj-lt"/>
              </a:rPr>
              <a:t> not </a:t>
            </a:r>
            <a:r>
              <a:rPr kumimoji="0" lang="de-CH" sz="2400" b="0" i="0" u="none" strike="noStrike" kern="1200" cap="none" spc="0" normalizeH="0" baseline="0" noProof="0" dirty="0" err="1">
                <a:ln>
                  <a:noFill/>
                </a:ln>
                <a:solidFill>
                  <a:prstClr val="black"/>
                </a:solidFill>
                <a:effectLst/>
                <a:uLnTx/>
                <a:uFillTx/>
                <a:latin typeface="+mj-lt"/>
              </a:rPr>
              <a:t>allow</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any</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conclusions</a:t>
            </a:r>
            <a:r>
              <a:rPr kumimoji="0" lang="de-CH" sz="2400" b="0" i="0" u="none" strike="noStrike" kern="1200" cap="none" spc="0" normalizeH="0" baseline="0" noProof="0" dirty="0">
                <a:ln>
                  <a:noFill/>
                </a:ln>
                <a:solidFill>
                  <a:prstClr val="black"/>
                </a:solidFill>
                <a:effectLst/>
                <a:uLnTx/>
                <a:uFillTx/>
                <a:latin typeface="+mj-lt"/>
              </a:rPr>
              <a:t>,</a:t>
            </a:r>
            <a:r>
              <a:rPr kumimoji="0" lang="de-CH" sz="2400" b="0" i="0" u="none" strike="noStrike" kern="1200" cap="none" spc="0" normalizeH="0" noProof="0" dirty="0">
                <a:ln>
                  <a:noFill/>
                </a:ln>
                <a:solidFill>
                  <a:prstClr val="black"/>
                </a:solidFill>
                <a:effectLst/>
                <a:uLnTx/>
                <a:uFillTx/>
                <a:latin typeface="+mj-lt"/>
              </a:rPr>
              <a:t> </a:t>
            </a:r>
            <a:r>
              <a:rPr kumimoji="0" lang="de-CH" sz="2400" b="0" i="0" u="none" strike="noStrike" kern="1200" cap="none" spc="0" normalizeH="0" noProof="0" dirty="0" err="1">
                <a:ln>
                  <a:noFill/>
                </a:ln>
                <a:solidFill>
                  <a:prstClr val="black"/>
                </a:solidFill>
                <a:effectLst/>
                <a:uLnTx/>
                <a:uFillTx/>
                <a:latin typeface="+mj-lt"/>
              </a:rPr>
              <a:t>because</a:t>
            </a:r>
            <a:r>
              <a:rPr kumimoji="0" lang="de-CH" sz="2400" b="0" i="0" u="none" strike="noStrike" kern="1200" cap="none" spc="0" normalizeH="0" baseline="0" noProof="0" dirty="0">
                <a:ln>
                  <a:noFill/>
                </a:ln>
                <a:solidFill>
                  <a:prstClr val="black"/>
                </a:solidFill>
                <a:effectLst/>
                <a:uLnTx/>
                <a:uFillTx/>
                <a:latin typeface="+mj-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2400" b="0" i="0" u="none" strike="noStrike" kern="1200" cap="none" spc="0" normalizeH="0" baseline="0" noProof="0" dirty="0">
              <a:ln>
                <a:noFill/>
              </a:ln>
              <a:solidFill>
                <a:prstClr val="black"/>
              </a:solidFill>
              <a:effectLst/>
              <a:uLnTx/>
              <a:uFillTx/>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0" u="none" strike="noStrike" kern="1200" cap="none" spc="0" normalizeH="0" baseline="0" noProof="0" dirty="0">
                <a:ln>
                  <a:noFill/>
                </a:ln>
                <a:solidFill>
                  <a:prstClr val="black"/>
                </a:solidFill>
                <a:effectLst/>
                <a:uLnTx/>
                <a:uFillTx/>
                <a:latin typeface="+mj-lt"/>
              </a:rPr>
              <a:t>...in </a:t>
            </a:r>
            <a:r>
              <a:rPr kumimoji="0" lang="de-CH" sz="2400" b="0" i="0" u="none" strike="noStrike" kern="1200" cap="none" spc="0" normalizeH="0" baseline="0" noProof="0" dirty="0" err="1">
                <a:ln>
                  <a:noFill/>
                </a:ln>
                <a:solidFill>
                  <a:prstClr val="black"/>
                </a:solidFill>
                <a:effectLst/>
                <a:uLnTx/>
                <a:uFillTx/>
                <a:latin typeface="+mj-lt"/>
              </a:rPr>
              <a:t>significance</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testing</a:t>
            </a:r>
            <a:r>
              <a:rPr kumimoji="0" lang="de-CH" sz="2400" b="0" i="0" u="none" strike="noStrike" kern="1200" cap="none" spc="0" normalizeH="0" baseline="0" noProof="0" dirty="0">
                <a:ln>
                  <a:noFill/>
                </a:ln>
                <a:solidFill>
                  <a:prstClr val="black"/>
                </a:solidFill>
                <a:effectLst/>
                <a:uLnTx/>
                <a:uFillTx/>
                <a:latin typeface="+mj-lt"/>
              </a:rPr>
              <a:t>, </a:t>
            </a:r>
            <a:r>
              <a:rPr kumimoji="0" lang="de-CH" sz="2400" b="1" i="0" u="none" strike="noStrike" kern="1200" cap="none" spc="0" normalizeH="0" baseline="0" noProof="0" dirty="0" err="1">
                <a:ln>
                  <a:noFill/>
                </a:ln>
                <a:solidFill>
                  <a:prstClr val="black"/>
                </a:solidFill>
                <a:effectLst/>
                <a:uLnTx/>
                <a:uFillTx/>
                <a:latin typeface="+mj-lt"/>
              </a:rPr>
              <a:t>we</a:t>
            </a:r>
            <a:r>
              <a:rPr kumimoji="0" lang="de-CH" sz="2400" b="1" i="0" u="none" strike="noStrike" kern="1200" cap="none" spc="0" normalizeH="0" baseline="0" noProof="0" dirty="0">
                <a:ln>
                  <a:noFill/>
                </a:ln>
                <a:solidFill>
                  <a:prstClr val="black"/>
                </a:solidFill>
                <a:effectLst/>
                <a:uLnTx/>
                <a:uFillTx/>
                <a:latin typeface="+mj-lt"/>
              </a:rPr>
              <a:t> </a:t>
            </a:r>
            <a:r>
              <a:rPr kumimoji="0" lang="de-CH" sz="2400" b="1" i="0" u="none" strike="noStrike" kern="1200" cap="none" spc="0" normalizeH="0" baseline="0" noProof="0" dirty="0" err="1">
                <a:ln>
                  <a:noFill/>
                </a:ln>
                <a:solidFill>
                  <a:prstClr val="black"/>
                </a:solidFill>
                <a:effectLst/>
                <a:uLnTx/>
                <a:uFillTx/>
                <a:latin typeface="+mj-lt"/>
              </a:rPr>
              <a:t>assume</a:t>
            </a:r>
            <a:r>
              <a:rPr kumimoji="0" lang="de-CH" sz="2400" b="1" i="0" u="none" strike="noStrike" kern="1200" cap="none" spc="0" normalizeH="0" baseline="0" noProof="0" dirty="0">
                <a:ln>
                  <a:noFill/>
                </a:ln>
                <a:solidFill>
                  <a:prstClr val="black"/>
                </a:solidFill>
                <a:effectLst/>
                <a:uLnTx/>
                <a:uFillTx/>
                <a:latin typeface="+mj-lt"/>
              </a:rPr>
              <a:t> </a:t>
            </a:r>
            <a:r>
              <a:rPr kumimoji="0" lang="de-CH" sz="2400" b="1" i="0" u="none" strike="noStrike" kern="1200" cap="none" spc="0" normalizeH="0" baseline="0" noProof="0" dirty="0" err="1">
                <a:ln>
                  <a:noFill/>
                </a:ln>
                <a:solidFill>
                  <a:prstClr val="black"/>
                </a:solidFill>
                <a:effectLst/>
                <a:uLnTx/>
                <a:uFillTx/>
                <a:latin typeface="+mj-lt"/>
              </a:rPr>
              <a:t>that</a:t>
            </a:r>
            <a:r>
              <a:rPr kumimoji="0" lang="de-CH" sz="2400" b="1" i="0" u="none" strike="noStrike" kern="1200" cap="none" spc="0" normalizeH="0" baseline="0" noProof="0" dirty="0">
                <a:ln>
                  <a:noFill/>
                </a:ln>
                <a:solidFill>
                  <a:prstClr val="black"/>
                </a:solidFill>
                <a:effectLst/>
                <a:uLnTx/>
                <a:uFillTx/>
                <a:latin typeface="+mj-lt"/>
              </a:rPr>
              <a:t> H0 </a:t>
            </a:r>
            <a:r>
              <a:rPr kumimoji="0" lang="de-CH" sz="2400" b="1" i="0" u="none" strike="noStrike" kern="1200" cap="none" spc="0" normalizeH="0" baseline="0" noProof="0" dirty="0" err="1">
                <a:ln>
                  <a:noFill/>
                </a:ln>
                <a:solidFill>
                  <a:prstClr val="black"/>
                </a:solidFill>
                <a:effectLst/>
                <a:uLnTx/>
                <a:uFillTx/>
                <a:latin typeface="+mj-lt"/>
              </a:rPr>
              <a:t>is</a:t>
            </a:r>
            <a:r>
              <a:rPr kumimoji="0" lang="de-CH" sz="2400" b="1" i="0" u="none" strike="noStrike" kern="1200" cap="none" spc="0" normalizeH="0" baseline="0" noProof="0" dirty="0">
                <a:ln>
                  <a:noFill/>
                </a:ln>
                <a:solidFill>
                  <a:prstClr val="black"/>
                </a:solidFill>
                <a:effectLst/>
                <a:uLnTx/>
                <a:uFillTx/>
                <a:latin typeface="+mj-lt"/>
              </a:rPr>
              <a:t> </a:t>
            </a:r>
            <a:r>
              <a:rPr kumimoji="0" lang="de-CH" sz="2400" b="1" i="0" u="none" strike="noStrike" kern="1200" cap="none" spc="0" normalizeH="0" baseline="0" noProof="0" dirty="0" err="1">
                <a:ln>
                  <a:noFill/>
                </a:ln>
                <a:solidFill>
                  <a:prstClr val="black"/>
                </a:solidFill>
                <a:effectLst/>
                <a:uLnTx/>
                <a:uFillTx/>
                <a:latin typeface="+mj-lt"/>
              </a:rPr>
              <a:t>correct</a:t>
            </a:r>
            <a:r>
              <a:rPr kumimoji="0" lang="de-CH" sz="2400" b="0" i="0" u="none" strike="noStrike" kern="1200" cap="none" spc="0" normalizeH="0" baseline="0" noProof="0" dirty="0">
                <a:ln>
                  <a:noFill/>
                </a:ln>
                <a:solidFill>
                  <a:prstClr val="black"/>
                </a:solidFill>
                <a:effectLst/>
                <a:uLnTx/>
                <a:uFillTx/>
                <a:latin typeface="+mj-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2400" b="0" i="0" u="none" strike="noStrike" kern="1200" cap="none" spc="0" normalizeH="0" baseline="0" noProof="0" dirty="0">
              <a:ln>
                <a:noFill/>
              </a:ln>
              <a:solidFill>
                <a:prstClr val="black"/>
              </a:solidFill>
              <a:effectLst/>
              <a:uLnTx/>
              <a:uFillTx/>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0" u="none" strike="noStrike" kern="1200" cap="none" spc="0" normalizeH="0" baseline="0" noProof="0" dirty="0">
                <a:ln>
                  <a:noFill/>
                </a:ln>
                <a:solidFill>
                  <a:prstClr val="black"/>
                </a:solidFill>
                <a:effectLst/>
                <a:uLnTx/>
                <a:uFillTx/>
                <a:latin typeface="+mj-lt"/>
              </a:rPr>
              <a:t>...</a:t>
            </a:r>
            <a:r>
              <a:rPr kumimoji="0" lang="de-CH" sz="2400" b="0" i="0" u="none" strike="noStrike" kern="1200" cap="none" spc="0" normalizeH="0" baseline="0" noProof="0" dirty="0" err="1">
                <a:ln>
                  <a:noFill/>
                </a:ln>
                <a:solidFill>
                  <a:prstClr val="black"/>
                </a:solidFill>
                <a:effectLst/>
                <a:uLnTx/>
                <a:uFillTx/>
                <a:latin typeface="+mj-lt"/>
              </a:rPr>
              <a:t>it</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could</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either</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indicate</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that</a:t>
            </a:r>
            <a:r>
              <a:rPr kumimoji="0" lang="de-CH" sz="2400" b="0" i="0" u="none" strike="noStrike" kern="1200" cap="none" spc="0" normalizeH="0" baseline="0" noProof="0" dirty="0">
                <a:ln>
                  <a:noFill/>
                </a:ln>
                <a:solidFill>
                  <a:prstClr val="black"/>
                </a:solidFill>
                <a:effectLst/>
                <a:uLnTx/>
                <a:uFillTx/>
                <a:latin typeface="+mj-lt"/>
              </a:rPr>
              <a:t> H0 </a:t>
            </a:r>
            <a:r>
              <a:rPr kumimoji="0" lang="de-CH" sz="2400" b="0" i="0" u="none" strike="noStrike" kern="1200" cap="none" spc="0" normalizeH="0" baseline="0" noProof="0" dirty="0" err="1">
                <a:ln>
                  <a:noFill/>
                </a:ln>
                <a:solidFill>
                  <a:prstClr val="black"/>
                </a:solidFill>
                <a:effectLst/>
                <a:uLnTx/>
                <a:uFillTx/>
                <a:latin typeface="+mj-lt"/>
              </a:rPr>
              <a:t>is</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correct</a:t>
            </a:r>
            <a:r>
              <a:rPr kumimoji="0" lang="de-CH" sz="2400" b="0" i="0"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err="1">
                <a:ln>
                  <a:noFill/>
                </a:ln>
                <a:solidFill>
                  <a:prstClr val="black"/>
                </a:solidFill>
                <a:effectLst/>
                <a:uLnTx/>
                <a:uFillTx/>
                <a:latin typeface="+mj-lt"/>
              </a:rPr>
              <a:t>or</a:t>
            </a:r>
            <a:r>
              <a:rPr kumimoji="0" lang="de-CH" sz="2400" b="0" i="0" u="none" strike="noStrike" kern="1200" cap="none" spc="0" normalizeH="0" baseline="0" noProof="0" dirty="0">
                <a:ln>
                  <a:noFill/>
                </a:ln>
                <a:solidFill>
                  <a:prstClr val="black"/>
                </a:solidFill>
                <a:effectLst/>
                <a:uLnTx/>
                <a:uFillTx/>
                <a:latin typeface="+mj-lt"/>
              </a:rPr>
              <a:t> a beta-error. </a:t>
            </a:r>
            <a:r>
              <a:rPr kumimoji="0" lang="de-CH" sz="2400" b="1" i="0" u="none" strike="noStrike" kern="1200" cap="none" spc="0" normalizeH="0" baseline="0" noProof="0" dirty="0" err="1">
                <a:ln>
                  <a:noFill/>
                </a:ln>
                <a:solidFill>
                  <a:prstClr val="black"/>
                </a:solidFill>
                <a:effectLst/>
                <a:uLnTx/>
                <a:uFillTx/>
                <a:latin typeface="+mj-lt"/>
              </a:rPr>
              <a:t>We</a:t>
            </a:r>
            <a:r>
              <a:rPr kumimoji="0" lang="de-CH" sz="2400" b="1" i="0" u="none" strike="noStrike" kern="1200" cap="none" spc="0" normalizeH="0" baseline="0" noProof="0" dirty="0">
                <a:ln>
                  <a:noFill/>
                </a:ln>
                <a:solidFill>
                  <a:prstClr val="black"/>
                </a:solidFill>
                <a:effectLst/>
                <a:uLnTx/>
                <a:uFillTx/>
                <a:latin typeface="+mj-lt"/>
              </a:rPr>
              <a:t> do not </a:t>
            </a:r>
            <a:r>
              <a:rPr kumimoji="0" lang="de-CH" sz="2400" b="1" i="0" u="none" strike="noStrike" kern="1200" cap="none" spc="0" normalizeH="0" baseline="0" noProof="0" dirty="0" err="1">
                <a:ln>
                  <a:noFill/>
                </a:ln>
                <a:solidFill>
                  <a:prstClr val="black"/>
                </a:solidFill>
                <a:effectLst/>
                <a:uLnTx/>
                <a:uFillTx/>
                <a:latin typeface="+mj-lt"/>
              </a:rPr>
              <a:t>know</a:t>
            </a:r>
            <a:r>
              <a:rPr kumimoji="0" lang="de-CH" sz="2400" b="1" i="0" u="none" strike="noStrike" kern="1200" cap="none" spc="0" normalizeH="0" baseline="0" noProof="0" dirty="0">
                <a:ln>
                  <a:noFill/>
                </a:ln>
                <a:solidFill>
                  <a:prstClr val="black"/>
                </a:solidFill>
                <a:effectLst/>
                <a:uLnTx/>
                <a:uFillTx/>
                <a:latin typeface="+mj-lt"/>
              </a:rPr>
              <a:t> </a:t>
            </a:r>
            <a:r>
              <a:rPr kumimoji="0" lang="de-CH" sz="2400" b="1" i="0" u="none" strike="noStrike" kern="1200" cap="none" spc="0" normalizeH="0" baseline="0" noProof="0" dirty="0" err="1">
                <a:ln>
                  <a:noFill/>
                </a:ln>
                <a:solidFill>
                  <a:prstClr val="black"/>
                </a:solidFill>
                <a:effectLst/>
                <a:uLnTx/>
                <a:uFillTx/>
                <a:latin typeface="+mj-lt"/>
              </a:rPr>
              <a:t>which</a:t>
            </a:r>
            <a:r>
              <a:rPr kumimoji="0" lang="de-CH" sz="2400" b="1" i="0" u="none" strike="noStrike" kern="1200" cap="none" spc="0" normalizeH="0" baseline="0" noProof="0" dirty="0">
                <a:ln>
                  <a:noFill/>
                </a:ln>
                <a:solidFill>
                  <a:prstClr val="black"/>
                </a:solidFill>
                <a:effectLst/>
                <a:uLnTx/>
                <a:uFillTx/>
                <a:latin typeface="+mj-lt"/>
              </a:rPr>
              <a:t> </a:t>
            </a:r>
            <a:r>
              <a:rPr kumimoji="0" lang="de-CH" sz="2400" b="1" i="0" u="none" strike="noStrike" kern="1200" cap="none" spc="0" normalizeH="0" baseline="0" noProof="0" dirty="0" err="1">
                <a:ln>
                  <a:noFill/>
                </a:ln>
                <a:solidFill>
                  <a:prstClr val="black"/>
                </a:solidFill>
                <a:effectLst/>
                <a:uLnTx/>
                <a:uFillTx/>
                <a:latin typeface="+mj-lt"/>
              </a:rPr>
              <a:t>of</a:t>
            </a:r>
            <a:r>
              <a:rPr kumimoji="0" lang="de-CH" sz="2400" b="1" i="0" u="none" strike="noStrike" kern="1200" cap="none" spc="0" normalizeH="0" noProof="0" dirty="0">
                <a:ln>
                  <a:noFill/>
                </a:ln>
                <a:solidFill>
                  <a:prstClr val="black"/>
                </a:solidFill>
                <a:effectLst/>
                <a:uLnTx/>
                <a:uFillTx/>
                <a:latin typeface="+mj-lt"/>
              </a:rPr>
              <a:t> </a:t>
            </a:r>
            <a:r>
              <a:rPr kumimoji="0" lang="de-CH" sz="2400" b="1" i="0" u="none" strike="noStrike" kern="1200" cap="none" spc="0" normalizeH="0" noProof="0" dirty="0" err="1">
                <a:ln>
                  <a:noFill/>
                </a:ln>
                <a:solidFill>
                  <a:prstClr val="black"/>
                </a:solidFill>
                <a:effectLst/>
                <a:uLnTx/>
                <a:uFillTx/>
                <a:latin typeface="+mj-lt"/>
              </a:rPr>
              <a:t>these</a:t>
            </a:r>
            <a:r>
              <a:rPr kumimoji="0" lang="de-CH" sz="2400" b="1" i="0" u="none" strike="noStrike" kern="1200" cap="none" spc="0" normalizeH="0" noProof="0" dirty="0">
                <a:ln>
                  <a:noFill/>
                </a:ln>
                <a:solidFill>
                  <a:prstClr val="black"/>
                </a:solidFill>
                <a:effectLst/>
                <a:uLnTx/>
                <a:uFillTx/>
                <a:latin typeface="+mj-lt"/>
              </a:rPr>
              <a:t> </a:t>
            </a:r>
            <a:r>
              <a:rPr kumimoji="0" lang="de-CH" sz="2400" b="1" i="0" u="none" strike="noStrike" kern="1200" cap="none" spc="0" normalizeH="0" noProof="0" dirty="0" err="1">
                <a:ln>
                  <a:noFill/>
                </a:ln>
                <a:solidFill>
                  <a:prstClr val="black"/>
                </a:solidFill>
                <a:effectLst/>
                <a:uLnTx/>
                <a:uFillTx/>
                <a:latin typeface="+mj-lt"/>
              </a:rPr>
              <a:t>is</a:t>
            </a:r>
            <a:r>
              <a:rPr kumimoji="0" lang="de-CH" sz="2400" b="1" i="0" u="none" strike="noStrike" kern="1200" cap="none" spc="0" normalizeH="0" noProof="0" dirty="0">
                <a:ln>
                  <a:noFill/>
                </a:ln>
                <a:solidFill>
                  <a:prstClr val="black"/>
                </a:solidFill>
                <a:effectLst/>
                <a:uLnTx/>
                <a:uFillTx/>
                <a:latin typeface="+mj-lt"/>
              </a:rPr>
              <a:t> </a:t>
            </a:r>
            <a:r>
              <a:rPr kumimoji="0" lang="de-CH" sz="2400" b="1" i="0" u="none" strike="noStrike" kern="1200" cap="none" spc="0" normalizeH="0" noProof="0" dirty="0" err="1">
                <a:ln>
                  <a:noFill/>
                </a:ln>
                <a:solidFill>
                  <a:prstClr val="black"/>
                </a:solidFill>
                <a:effectLst/>
                <a:uLnTx/>
                <a:uFillTx/>
                <a:latin typeface="+mj-lt"/>
              </a:rPr>
              <a:t>the</a:t>
            </a:r>
            <a:r>
              <a:rPr kumimoji="0" lang="de-CH" sz="2400" b="1" i="0" u="none" strike="noStrike" kern="1200" cap="none" spc="0" normalizeH="0" noProof="0" dirty="0">
                <a:ln>
                  <a:noFill/>
                </a:ln>
                <a:solidFill>
                  <a:prstClr val="black"/>
                </a:solidFill>
                <a:effectLst/>
                <a:uLnTx/>
                <a:uFillTx/>
                <a:latin typeface="+mj-lt"/>
              </a:rPr>
              <a:t> </a:t>
            </a:r>
            <a:r>
              <a:rPr kumimoji="0" lang="de-CH" sz="2400" b="1" i="0" u="none" strike="noStrike" kern="1200" cap="none" spc="0" normalizeH="0" noProof="0" dirty="0" err="1">
                <a:ln>
                  <a:noFill/>
                </a:ln>
                <a:solidFill>
                  <a:prstClr val="black"/>
                </a:solidFill>
                <a:effectLst/>
                <a:uLnTx/>
                <a:uFillTx/>
                <a:latin typeface="+mj-lt"/>
              </a:rPr>
              <a:t>case</a:t>
            </a:r>
            <a:r>
              <a:rPr lang="de-CH" sz="2400" dirty="0">
                <a:solidFill>
                  <a:prstClr val="black"/>
                </a:solidFill>
                <a:latin typeface="+mj-lt"/>
              </a:rPr>
              <a:t>.</a:t>
            </a:r>
            <a:endParaRPr kumimoji="0" lang="de-CH" sz="2400" b="0" i="0" u="none" strike="noStrike" kern="1200" cap="none" spc="0" normalizeH="0" baseline="0" noProof="0" dirty="0">
              <a:ln>
                <a:noFill/>
              </a:ln>
              <a:solidFill>
                <a:prstClr val="black"/>
              </a:solidFill>
              <a:effectLst/>
              <a:uLnTx/>
              <a:uFillTx/>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2400" b="0" i="0" u="none" strike="noStrike" kern="1200" cap="none" spc="0" normalizeH="0" baseline="0" noProof="0" dirty="0">
              <a:ln>
                <a:noFill/>
              </a:ln>
              <a:solidFill>
                <a:prstClr val="black"/>
              </a:solidFill>
              <a:effectLst/>
              <a:uLnTx/>
              <a:uFillTx/>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0" u="none" strike="noStrike" kern="1200" cap="none" spc="0" normalizeH="0" baseline="0" noProof="0" dirty="0">
                <a:ln>
                  <a:noFill/>
                </a:ln>
                <a:solidFill>
                  <a:prstClr val="black"/>
                </a:solidFill>
                <a:effectLst/>
                <a:uLnTx/>
                <a:uFillTx/>
                <a:latin typeface="+mj-lt"/>
              </a:rPr>
              <a:t>	</a:t>
            </a:r>
            <a:r>
              <a:rPr kumimoji="0" lang="de-CH" sz="2400" b="0" i="1" u="none" strike="noStrike" kern="1200" cap="none" spc="0" normalizeH="0" baseline="0" noProof="0" dirty="0">
                <a:ln>
                  <a:noFill/>
                </a:ln>
                <a:solidFill>
                  <a:prstClr val="black"/>
                </a:solidFill>
                <a:effectLst/>
                <a:uLnTx/>
                <a:uFillTx/>
                <a:latin typeface="+mj-lt"/>
              </a:rPr>
              <a:t>Do </a:t>
            </a:r>
            <a:r>
              <a:rPr kumimoji="0" lang="de-CH" sz="2400" b="0" i="1" u="none" strike="noStrike" kern="1200" cap="none" spc="0" normalizeH="0" baseline="0" noProof="0" dirty="0" err="1">
                <a:ln>
                  <a:noFill/>
                </a:ln>
                <a:solidFill>
                  <a:prstClr val="black"/>
                </a:solidFill>
                <a:effectLst/>
                <a:uLnTx/>
                <a:uFillTx/>
                <a:latin typeface="+mj-lt"/>
              </a:rPr>
              <a:t>researchers</a:t>
            </a:r>
            <a:r>
              <a:rPr kumimoji="0" lang="de-CH" sz="2400" b="0" i="1" u="none" strike="noStrike" kern="1200" cap="none" spc="0" normalizeH="0" baseline="0" noProof="0" dirty="0">
                <a:ln>
                  <a:noFill/>
                </a:ln>
                <a:solidFill>
                  <a:prstClr val="black"/>
                </a:solidFill>
                <a:effectLst/>
                <a:uLnTx/>
                <a:uFillTx/>
                <a:latin typeface="+mj-lt"/>
              </a:rPr>
              <a:t> </a:t>
            </a:r>
            <a:r>
              <a:rPr kumimoji="0" lang="de-CH" sz="2400" b="0" i="1" u="none" strike="noStrike" kern="1200" cap="none" spc="0" normalizeH="0" baseline="0" noProof="0" dirty="0" err="1">
                <a:ln>
                  <a:noFill/>
                </a:ln>
                <a:solidFill>
                  <a:prstClr val="black"/>
                </a:solidFill>
                <a:effectLst/>
                <a:uLnTx/>
                <a:uFillTx/>
                <a:latin typeface="+mj-lt"/>
              </a:rPr>
              <a:t>know</a:t>
            </a:r>
            <a:r>
              <a:rPr kumimoji="0" lang="de-CH" sz="2400" b="0" i="1" u="none" strike="noStrike" kern="1200" cap="none" spc="0" normalizeH="0" baseline="0" noProof="0" dirty="0">
                <a:ln>
                  <a:noFill/>
                </a:ln>
                <a:solidFill>
                  <a:prstClr val="black"/>
                </a:solidFill>
                <a:effectLst/>
                <a:uLnTx/>
                <a:uFillTx/>
                <a:latin typeface="+mj-lt"/>
              </a:rPr>
              <a:t> </a:t>
            </a:r>
            <a:r>
              <a:rPr kumimoji="0" lang="de-CH" sz="2400" b="0" i="1" u="none" strike="noStrike" kern="1200" cap="none" spc="0" normalizeH="0" baseline="0" noProof="0" dirty="0" err="1">
                <a:ln>
                  <a:noFill/>
                </a:ln>
                <a:solidFill>
                  <a:prstClr val="black"/>
                </a:solidFill>
                <a:effectLst/>
                <a:uLnTx/>
                <a:uFillTx/>
                <a:latin typeface="+mj-lt"/>
              </a:rPr>
              <a:t>this</a:t>
            </a:r>
            <a:r>
              <a:rPr kumimoji="0" lang="de-CH" sz="2400" b="0" i="1" u="none" strike="noStrike" kern="1200" cap="none" spc="0" normalizeH="0" baseline="0" noProof="0" dirty="0">
                <a:ln>
                  <a:noFill/>
                </a:ln>
                <a:solidFill>
                  <a:prstClr val="black"/>
                </a:solidFill>
                <a:effectLst/>
                <a:uLnTx/>
                <a:uFillTx/>
                <a:latin typeface="+mj-lt"/>
              </a:rPr>
              <a:t>? </a:t>
            </a:r>
            <a:r>
              <a:rPr kumimoji="0" lang="de-CH" sz="2400" b="0" i="0" u="none" strike="noStrike" kern="1200" cap="none" spc="0" normalizeH="0" baseline="0" noProof="0" dirty="0">
                <a:ln>
                  <a:noFill/>
                </a:ln>
                <a:solidFill>
                  <a:prstClr val="black"/>
                </a:solidFill>
                <a:effectLst/>
                <a:uLnTx/>
                <a:uFillTx/>
                <a:latin typeface="+mj-lt"/>
              </a:rPr>
              <a:t>Edelsbrunner &amp; Thurn (2024)</a:t>
            </a:r>
          </a:p>
        </p:txBody>
      </p:sp>
      <p:pic>
        <p:nvPicPr>
          <p:cNvPr id="4" name="Grafik 3"/>
          <p:cNvPicPr>
            <a:picLocks noChangeAspect="1"/>
          </p:cNvPicPr>
          <p:nvPr/>
        </p:nvPicPr>
        <p:blipFill>
          <a:blip r:embed="rId3"/>
          <a:stretch>
            <a:fillRect/>
          </a:stretch>
        </p:blipFill>
        <p:spPr>
          <a:xfrm>
            <a:off x="6491886" y="4365104"/>
            <a:ext cx="4443623" cy="1099637"/>
          </a:xfrm>
          <a:prstGeom prst="rect">
            <a:avLst/>
          </a:prstGeom>
        </p:spPr>
      </p:pic>
      <p:pic>
        <p:nvPicPr>
          <p:cNvPr id="5" name="Grafik 4"/>
          <p:cNvPicPr>
            <a:picLocks noChangeAspect="1"/>
          </p:cNvPicPr>
          <p:nvPr/>
        </p:nvPicPr>
        <p:blipFill rotWithShape="1">
          <a:blip r:embed="rId4"/>
          <a:srcRect r="1256"/>
          <a:stretch/>
        </p:blipFill>
        <p:spPr>
          <a:xfrm>
            <a:off x="1193799" y="4406289"/>
            <a:ext cx="4197422" cy="1058452"/>
          </a:xfrm>
          <a:prstGeom prst="rect">
            <a:avLst/>
          </a:prstGeom>
        </p:spPr>
      </p:pic>
      <p:sp>
        <p:nvSpPr>
          <p:cNvPr id="3" name="Rechteck 2"/>
          <p:cNvSpPr/>
          <p:nvPr/>
        </p:nvSpPr>
        <p:spPr>
          <a:xfrm>
            <a:off x="707278" y="5599148"/>
            <a:ext cx="2957096" cy="5654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
                <a:ea typeface="+mn-ea"/>
                <a:cs typeface="+mn-cs"/>
              </a:rPr>
              <a:t>50 articles from education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CH" sz="1800" b="0" i="0" u="none" strike="noStrike" kern="1200" cap="none" spc="0" normalizeH="0" baseline="0" noProof="0">
                <a:ln>
                  <a:noFill/>
                </a:ln>
                <a:solidFill>
                  <a:prstClr val="black"/>
                </a:solidFill>
                <a:effectLst/>
                <a:uLnTx/>
                <a:uFillTx/>
                <a:latin typeface="Ari"/>
                <a:ea typeface="+mn-ea"/>
                <a:cs typeface="+mn-cs"/>
              </a:rPr>
              <a:t>(IF: M </a:t>
            </a:r>
            <a:r>
              <a:rPr kumimoji="0" lang="en-US" sz="1800" b="0" i="0" u="none" strike="noStrike" kern="1200" cap="none" spc="0" normalizeH="0" baseline="0" noProof="0">
                <a:ln>
                  <a:noFill/>
                </a:ln>
                <a:solidFill>
                  <a:prstClr val="black"/>
                </a:solidFill>
                <a:effectLst/>
                <a:uLnTx/>
                <a:uFillTx/>
                <a:latin typeface="Ari"/>
                <a:ea typeface="+mn-ea"/>
                <a:cs typeface="+mn-cs"/>
              </a:rPr>
              <a:t>= 3.14, SD  = 1.16)</a:t>
            </a:r>
          </a:p>
        </p:txBody>
      </p:sp>
      <p:sp>
        <p:nvSpPr>
          <p:cNvPr id="6" name="Rechteck 5"/>
          <p:cNvSpPr/>
          <p:nvPr/>
        </p:nvSpPr>
        <p:spPr>
          <a:xfrm>
            <a:off x="3907769" y="5626219"/>
            <a:ext cx="1783168" cy="511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
                <a:ea typeface="+mn-ea"/>
                <a:cs typeface="+mn-cs"/>
              </a:rPr>
              <a:t>528 hypotheses</a:t>
            </a:r>
          </a:p>
        </p:txBody>
      </p:sp>
      <p:sp>
        <p:nvSpPr>
          <p:cNvPr id="7" name="Rechteck 6"/>
          <p:cNvSpPr/>
          <p:nvPr/>
        </p:nvSpPr>
        <p:spPr>
          <a:xfrm>
            <a:off x="6177727" y="5626219"/>
            <a:ext cx="1783168" cy="511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
                <a:ea typeface="+mn-ea"/>
                <a:cs typeface="+mn-cs"/>
              </a:rPr>
              <a:t>253 (48%)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
                <a:ea typeface="+mn-ea"/>
                <a:cs typeface="+mn-cs"/>
              </a:rPr>
              <a:t>non-significant</a:t>
            </a:r>
          </a:p>
        </p:txBody>
      </p:sp>
      <p:sp>
        <p:nvSpPr>
          <p:cNvPr id="8" name="Rechteck 7"/>
          <p:cNvSpPr/>
          <p:nvPr/>
        </p:nvSpPr>
        <p:spPr>
          <a:xfrm>
            <a:off x="8447685" y="5632234"/>
            <a:ext cx="2862000" cy="511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
                <a:ea typeface="+mn-ea"/>
                <a:cs typeface="+mn-cs"/>
              </a:rPr>
              <a:t>142 (53%)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
                <a:ea typeface="+mn-ea"/>
                <a:cs typeface="+mn-cs"/>
              </a:rPr>
              <a:t>"no effect"-interpretation</a:t>
            </a:r>
          </a:p>
        </p:txBody>
      </p:sp>
      <p:cxnSp>
        <p:nvCxnSpPr>
          <p:cNvPr id="10" name="Gerade Verbindung mit Pfeil 9"/>
          <p:cNvCxnSpPr>
            <a:stCxn id="3" idx="3"/>
            <a:endCxn id="6" idx="1"/>
          </p:cNvCxnSpPr>
          <p:nvPr/>
        </p:nvCxnSpPr>
        <p:spPr>
          <a:xfrm>
            <a:off x="3664374" y="5881891"/>
            <a:ext cx="2433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Gerade Verbindung mit Pfeil 11"/>
          <p:cNvCxnSpPr>
            <a:stCxn id="6" idx="3"/>
            <a:endCxn id="7" idx="1"/>
          </p:cNvCxnSpPr>
          <p:nvPr/>
        </p:nvCxnSpPr>
        <p:spPr>
          <a:xfrm>
            <a:off x="5690937" y="5881891"/>
            <a:ext cx="4867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p:cNvCxnSpPr>
            <a:stCxn id="7" idx="3"/>
            <a:endCxn id="8" idx="1"/>
          </p:cNvCxnSpPr>
          <p:nvPr/>
        </p:nvCxnSpPr>
        <p:spPr>
          <a:xfrm>
            <a:off x="7960895" y="5881891"/>
            <a:ext cx="486790" cy="6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hteck 12">
            <a:extLst>
              <a:ext uri="{FF2B5EF4-FFF2-40B4-BE49-F238E27FC236}">
                <a16:creationId xmlns:a16="http://schemas.microsoft.com/office/drawing/2014/main" id="{3022BFF7-3E0B-483F-9150-D234000EE749}"/>
              </a:ext>
            </a:extLst>
          </p:cNvPr>
          <p:cNvSpPr/>
          <p:nvPr/>
        </p:nvSpPr>
        <p:spPr>
          <a:xfrm>
            <a:off x="119336" y="620689"/>
            <a:ext cx="11953328" cy="5739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64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4BACC6">
                    <a:lumMod val="40000"/>
                    <a:lumOff val="60000"/>
                  </a:srgbClr>
                </a:solidFill>
                <a:latin typeface="Arial" panose="020B0604020202020204" pitchFamily="34" charset="0"/>
                <a:cs typeface="Arial" panose="020B0604020202020204" pitchFamily="34" charset="0"/>
              </a:rPr>
              <a:t> </a:t>
            </a:r>
            <a:r>
              <a:rPr lang="en-US" sz="2200" b="1" i="1">
                <a:solidFill>
                  <a:srgbClr val="4BACC6">
                    <a:lumMod val="40000"/>
                    <a:lumOff val="60000"/>
                  </a:srgbClr>
                </a:solidFill>
                <a:latin typeface="Arial" panose="020B0604020202020204" pitchFamily="34" charset="0"/>
                <a:cs typeface="Arial" panose="020B0604020202020204" pitchFamily="34" charset="0"/>
              </a:rPr>
              <a:t>p</a:t>
            </a:r>
            <a:r>
              <a:rPr lang="en-US" sz="2200" b="1">
                <a:solidFill>
                  <a:srgbClr val="4BACC6">
                    <a:lumMod val="40000"/>
                    <a:lumOff val="60000"/>
                  </a:srgbClr>
                </a:solidFill>
                <a:latin typeface="Arial" panose="020B0604020202020204" pitchFamily="34" charset="0"/>
                <a:cs typeface="Arial" panose="020B0604020202020204" pitchFamily="34" charset="0"/>
              </a:rPr>
              <a:t>-values indicate whether our Hypotheses are correct  </a:t>
            </a:r>
            <a:r>
              <a:rPr lang="en-US" sz="2200" b="1">
                <a:solidFill>
                  <a:prstClr val="white"/>
                </a:solidFill>
                <a:latin typeface="Arial" panose="020B0604020202020204" pitchFamily="34" charset="0"/>
                <a:cs typeface="Arial" panose="020B0604020202020204" pitchFamily="34" charset="0"/>
              </a:rPr>
              <a:t>           </a:t>
            </a:r>
            <a:r>
              <a:rPr lang="en-US" sz="2200" b="1" i="1">
                <a:solidFill>
                  <a:prstClr val="white"/>
                </a:solidFill>
                <a:latin typeface="Arial" panose="020B0604020202020204" pitchFamily="34" charset="0"/>
                <a:cs typeface="Arial" panose="020B0604020202020204" pitchFamily="34" charset="0"/>
              </a:rPr>
              <a:t>“A significant p-value – my study was successful!”</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45</a:t>
            </a:fld>
            <a:endParaRPr lang="de-CH">
              <a:solidFill>
                <a:prstClr val="black">
                  <a:tint val="75000"/>
                </a:prstClr>
              </a:solidFill>
            </a:endParaRPr>
          </a:p>
        </p:txBody>
      </p:sp>
      <p:pic>
        <p:nvPicPr>
          <p:cNvPr id="8" name="Grafik 7">
            <a:extLst>
              <a:ext uri="{FF2B5EF4-FFF2-40B4-BE49-F238E27FC236}">
                <a16:creationId xmlns:a16="http://schemas.microsoft.com/office/drawing/2014/main" id="{710EFAF8-05D0-4BDF-BDE5-5B72EF7BC7F5}"/>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9" name="Rechteck 8">
            <a:extLst>
              <a:ext uri="{FF2B5EF4-FFF2-40B4-BE49-F238E27FC236}">
                <a16:creationId xmlns:a16="http://schemas.microsoft.com/office/drawing/2014/main" id="{131AA61D-28A3-42DA-BA04-2D0E909386BC}"/>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7996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832092"/>
          </a:xfrm>
          <a:prstGeom prst="rect">
            <a:avLst/>
          </a:prstGeom>
          <a:noFill/>
        </p:spPr>
        <p:txBody>
          <a:bodyPr wrap="square" rtlCol="0">
            <a:spAutoFit/>
          </a:bodyPr>
          <a:lstStyle/>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srgbClr val="00B050"/>
                </a:solidFill>
                <a:latin typeface="Arial" panose="020B0604020202020204" pitchFamily="34" charset="0"/>
                <a:cs typeface="Arial" panose="020B0604020202020204" pitchFamily="34" charset="0"/>
              </a:rPr>
              <a:t> </a:t>
            </a:r>
            <a:r>
              <a:rPr lang="en-US" sz="2200" b="1" i="1" dirty="0">
                <a:solidFill>
                  <a:srgbClr val="00B050"/>
                </a:solidFill>
                <a:latin typeface="Arial" panose="020B0604020202020204" pitchFamily="34" charset="0"/>
                <a:cs typeface="Arial" panose="020B0604020202020204" pitchFamily="34" charset="0"/>
              </a:rPr>
              <a:t>p</a:t>
            </a:r>
            <a:r>
              <a:rPr lang="en-US" sz="2200" b="1" dirty="0">
                <a:solidFill>
                  <a:srgbClr val="00B050"/>
                </a:solidFill>
                <a:latin typeface="Arial" panose="020B0604020202020204" pitchFamily="34" charset="0"/>
                <a:cs typeface="Arial" panose="020B0604020202020204" pitchFamily="34" charset="0"/>
              </a:rPr>
              <a:t>-values indicate nothing</a:t>
            </a:r>
            <a:r>
              <a:rPr lang="en-US" sz="2200" b="1" dirty="0">
                <a:latin typeface="Arial" panose="020B0604020202020204" pitchFamily="34" charset="0"/>
                <a:cs typeface="Arial" panose="020B0604020202020204" pitchFamily="34" charset="0"/>
              </a:rPr>
              <a:t> our Hypotheses are correct        </a:t>
            </a:r>
            <a:r>
              <a:rPr lang="en-US" sz="2200" b="1" dirty="0">
                <a:solidFill>
                  <a:srgbClr val="00B050"/>
                </a:solidFill>
                <a:latin typeface="Arial" panose="020B0604020202020204" pitchFamily="34" charset="0"/>
                <a:cs typeface="Arial" panose="020B0604020202020204" pitchFamily="34" charset="0"/>
              </a:rPr>
              <a:t>     </a:t>
            </a:r>
            <a:r>
              <a:rPr lang="en-US" sz="2200" b="1" i="1" dirty="0">
                <a:solidFill>
                  <a:prstClr val="white"/>
                </a:solidFill>
                <a:latin typeface="Arial" panose="020B0604020202020204" pitchFamily="34" charset="0"/>
                <a:cs typeface="Arial" panose="020B0604020202020204" pitchFamily="34" charset="0"/>
              </a:rPr>
              <a:t>“A significant p-value – not as important as careful data analyses and interpretations!”</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dirty="0">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46</a:t>
            </a:fld>
            <a:endParaRPr lang="de-CH">
              <a:solidFill>
                <a:prstClr val="black">
                  <a:tint val="75000"/>
                </a:prstClr>
              </a:solidFill>
            </a:endParaRPr>
          </a:p>
        </p:txBody>
      </p:sp>
      <p:pic>
        <p:nvPicPr>
          <p:cNvPr id="6" name="Grafik 5">
            <a:extLst>
              <a:ext uri="{FF2B5EF4-FFF2-40B4-BE49-F238E27FC236}">
                <a16:creationId xmlns:a16="http://schemas.microsoft.com/office/drawing/2014/main" id="{911A24D4-264F-463B-AA27-30DBA8810DD4}"/>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832BACB7-4FB1-4D59-B2FB-BF6F63962639}"/>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1559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832092"/>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nothing </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FF66FF"/>
                </a:solidFill>
                <a:latin typeface="Arial" panose="020B0604020202020204" pitchFamily="34" charset="0"/>
                <a:cs typeface="Arial" panose="020B0604020202020204" pitchFamily="34" charset="0"/>
              </a:rPr>
              <a:t>Participants with missing data should not be analyzed            </a:t>
            </a:r>
            <a:r>
              <a:rPr lang="en-US" sz="2200" b="1" i="1">
                <a:solidFill>
                  <a:prstClr val="white"/>
                </a:solidFill>
                <a:latin typeface="Arial" panose="020B0604020202020204" pitchFamily="34" charset="0"/>
                <a:cs typeface="Arial" panose="020B0604020202020204" pitchFamily="34" charset="0"/>
              </a:rPr>
              <a:t>“This one missed an assessment, let’s drop him/her         from  the datafile!”</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47</a:t>
            </a:fld>
            <a:endParaRPr lang="de-CH">
              <a:solidFill>
                <a:prstClr val="black">
                  <a:tint val="75000"/>
                </a:prstClr>
              </a:solidFill>
            </a:endParaRPr>
          </a:p>
        </p:txBody>
      </p:sp>
      <p:pic>
        <p:nvPicPr>
          <p:cNvPr id="6" name="Grafik 5">
            <a:extLst>
              <a:ext uri="{FF2B5EF4-FFF2-40B4-BE49-F238E27FC236}">
                <a16:creationId xmlns:a16="http://schemas.microsoft.com/office/drawing/2014/main" id="{6F193E56-AF3B-44AC-98DB-C289E40797A0}"/>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9F5A390B-9B4F-4B7D-8C64-D23EE088B8B0}"/>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929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A8D253B-4A5D-471A-9D6E-85265316D1C5}" type="slidenum">
              <a:rPr lang="de-CH" smtClean="0">
                <a:solidFill>
                  <a:prstClr val="black">
                    <a:tint val="75000"/>
                  </a:prstClr>
                </a:solidFill>
              </a:rPr>
              <a:pPr/>
              <a:t>48</a:t>
            </a:fld>
            <a:endParaRPr lang="de-CH">
              <a:solidFill>
                <a:prstClr val="black">
                  <a:tint val="75000"/>
                </a:prstClr>
              </a:solidFill>
            </a:endParaRPr>
          </a:p>
        </p:txBody>
      </p:sp>
      <p:sp>
        <p:nvSpPr>
          <p:cNvPr id="8" name="Rectangle 7"/>
          <p:cNvSpPr/>
          <p:nvPr/>
        </p:nvSpPr>
        <p:spPr>
          <a:xfrm>
            <a:off x="1559496" y="421414"/>
            <a:ext cx="9342784" cy="584775"/>
          </a:xfrm>
          <a:prstGeom prst="rect">
            <a:avLst/>
          </a:prstGeom>
        </p:spPr>
        <p:txBody>
          <a:bodyPr wrap="square">
            <a:spAutoFit/>
          </a:bodyPr>
          <a:lstStyle/>
          <a:p>
            <a:pPr algn="ctr"/>
            <a:r>
              <a:rPr lang="de-CH" sz="3200">
                <a:latin typeface="Arial" panose="020B0604020202020204" pitchFamily="34" charset="0"/>
                <a:cs typeface="Arial" panose="020B0604020202020204" pitchFamily="34" charset="0"/>
              </a:rPr>
              <a:t>Handling Missing data</a:t>
            </a:r>
          </a:p>
        </p:txBody>
      </p:sp>
      <p:sp>
        <p:nvSpPr>
          <p:cNvPr id="2" name="TextBox 1"/>
          <p:cNvSpPr txBox="1"/>
          <p:nvPr/>
        </p:nvSpPr>
        <p:spPr>
          <a:xfrm>
            <a:off x="1271464" y="1844825"/>
            <a:ext cx="8928992" cy="2585323"/>
          </a:xfrm>
          <a:prstGeom prst="rect">
            <a:avLst/>
          </a:prstGeom>
          <a:noFill/>
        </p:spPr>
        <p:txBody>
          <a:bodyPr wrap="square" rtlCol="0">
            <a:spAutoFit/>
          </a:bodyPr>
          <a:lstStyle/>
          <a:p>
            <a:r>
              <a:rPr lang="de-CH" dirty="0"/>
              <a:t>Scenario:</a:t>
            </a:r>
          </a:p>
          <a:p>
            <a:r>
              <a:rPr lang="de-CH" dirty="0" err="1"/>
              <a:t>Participants</a:t>
            </a:r>
            <a:r>
              <a:rPr lang="de-CH" dirty="0"/>
              <a:t> miss </a:t>
            </a:r>
            <a:r>
              <a:rPr lang="de-CH" dirty="0" err="1"/>
              <a:t>one</a:t>
            </a:r>
            <a:r>
              <a:rPr lang="de-CH" dirty="0"/>
              <a:t> </a:t>
            </a:r>
            <a:r>
              <a:rPr lang="de-CH" dirty="0" err="1"/>
              <a:t>assessment</a:t>
            </a:r>
            <a:r>
              <a:rPr lang="de-CH" dirty="0"/>
              <a:t> (e.g., </a:t>
            </a:r>
            <a:r>
              <a:rPr lang="de-CH" dirty="0" err="1"/>
              <a:t>pre</a:t>
            </a:r>
            <a:r>
              <a:rPr lang="de-CH" dirty="0"/>
              <a:t>- </a:t>
            </a:r>
            <a:r>
              <a:rPr lang="de-CH" dirty="0" err="1"/>
              <a:t>or</a:t>
            </a:r>
            <a:r>
              <a:rPr lang="de-CH" dirty="0"/>
              <a:t> </a:t>
            </a:r>
            <a:r>
              <a:rPr lang="de-CH" dirty="0" err="1"/>
              <a:t>posttest</a:t>
            </a:r>
            <a:r>
              <a:rPr lang="de-CH" dirty="0"/>
              <a:t>)</a:t>
            </a:r>
          </a:p>
          <a:p>
            <a:r>
              <a:rPr lang="de-CH" dirty="0" err="1"/>
              <a:t>or</a:t>
            </a:r>
            <a:r>
              <a:rPr lang="de-CH" dirty="0"/>
              <a:t> do not </a:t>
            </a:r>
            <a:r>
              <a:rPr lang="de-CH" dirty="0" err="1"/>
              <a:t>answer</a:t>
            </a:r>
            <a:r>
              <a:rPr lang="de-CH" dirty="0"/>
              <a:t> all </a:t>
            </a:r>
            <a:r>
              <a:rPr lang="de-CH" dirty="0" err="1"/>
              <a:t>questions</a:t>
            </a:r>
            <a:r>
              <a:rPr lang="de-CH" dirty="0"/>
              <a:t>/</a:t>
            </a:r>
            <a:r>
              <a:rPr lang="de-CH" dirty="0" err="1"/>
              <a:t>items</a:t>
            </a:r>
            <a:r>
              <a:rPr lang="de-CH" dirty="0"/>
              <a:t> </a:t>
            </a:r>
            <a:r>
              <a:rPr lang="de-CH" dirty="0" err="1"/>
              <a:t>of</a:t>
            </a:r>
            <a:r>
              <a:rPr lang="de-CH" dirty="0"/>
              <a:t> a </a:t>
            </a:r>
            <a:r>
              <a:rPr lang="de-CH" dirty="0" err="1"/>
              <a:t>questionnaire</a:t>
            </a:r>
            <a:r>
              <a:rPr lang="de-CH" dirty="0"/>
              <a:t>/</a:t>
            </a:r>
            <a:r>
              <a:rPr lang="de-CH" dirty="0" err="1"/>
              <a:t>test</a:t>
            </a:r>
            <a:endParaRPr lang="de-CH" dirty="0"/>
          </a:p>
          <a:p>
            <a:endParaRPr lang="de-CH" dirty="0"/>
          </a:p>
          <a:p>
            <a:r>
              <a:rPr lang="de-CH" dirty="0"/>
              <a:t>Option 1:</a:t>
            </a:r>
          </a:p>
          <a:p>
            <a:r>
              <a:rPr lang="de-CH" dirty="0"/>
              <a:t>Delete </a:t>
            </a:r>
            <a:r>
              <a:rPr lang="de-CH" dirty="0" err="1"/>
              <a:t>these</a:t>
            </a:r>
            <a:r>
              <a:rPr lang="de-CH" dirty="0"/>
              <a:t> </a:t>
            </a:r>
            <a:r>
              <a:rPr lang="de-CH" dirty="0" err="1"/>
              <a:t>participants</a:t>
            </a:r>
            <a:endParaRPr lang="de-CH" dirty="0"/>
          </a:p>
          <a:p>
            <a:endParaRPr lang="de-CH" dirty="0"/>
          </a:p>
          <a:p>
            <a:r>
              <a:rPr lang="de-CH" dirty="0"/>
              <a:t>Option 2:</a:t>
            </a:r>
          </a:p>
          <a:p>
            <a:r>
              <a:rPr lang="de-CH" dirty="0" err="1"/>
              <a:t>Analyze</a:t>
            </a:r>
            <a:r>
              <a:rPr lang="de-CH" dirty="0"/>
              <a:t> </a:t>
            </a:r>
            <a:r>
              <a:rPr lang="de-CH" dirty="0" err="1"/>
              <a:t>the</a:t>
            </a:r>
            <a:r>
              <a:rPr lang="de-CH" dirty="0"/>
              <a:t> </a:t>
            </a:r>
            <a:r>
              <a:rPr lang="de-CH" dirty="0" err="1"/>
              <a:t>available</a:t>
            </a:r>
            <a:r>
              <a:rPr lang="de-CH" dirty="0"/>
              <a:t> </a:t>
            </a:r>
            <a:r>
              <a:rPr lang="de-CH" dirty="0" err="1"/>
              <a:t>data</a:t>
            </a:r>
            <a:endParaRPr lang="de-CH" dirty="0"/>
          </a:p>
        </p:txBody>
      </p:sp>
      <p:sp>
        <p:nvSpPr>
          <p:cNvPr id="5" name="Rechteck 4">
            <a:extLst>
              <a:ext uri="{FF2B5EF4-FFF2-40B4-BE49-F238E27FC236}">
                <a16:creationId xmlns:a16="http://schemas.microsoft.com/office/drawing/2014/main" id="{1884B4F3-CF45-4605-B63B-99EEEB321253}"/>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49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A8D253B-4A5D-471A-9D6E-85265316D1C5}" type="slidenum">
              <a:rPr lang="de-CH" smtClean="0">
                <a:solidFill>
                  <a:prstClr val="black">
                    <a:tint val="75000"/>
                  </a:prstClr>
                </a:solidFill>
              </a:rPr>
              <a:pPr/>
              <a:t>49</a:t>
            </a:fld>
            <a:endParaRPr lang="de-CH">
              <a:solidFill>
                <a:prstClr val="black">
                  <a:tint val="75000"/>
                </a:prstClr>
              </a:solidFill>
            </a:endParaRPr>
          </a:p>
        </p:txBody>
      </p:sp>
      <p:sp>
        <p:nvSpPr>
          <p:cNvPr id="8" name="Rectangle 7"/>
          <p:cNvSpPr/>
          <p:nvPr/>
        </p:nvSpPr>
        <p:spPr>
          <a:xfrm>
            <a:off x="1559496" y="421414"/>
            <a:ext cx="9342784" cy="584775"/>
          </a:xfrm>
          <a:prstGeom prst="rect">
            <a:avLst/>
          </a:prstGeom>
        </p:spPr>
        <p:txBody>
          <a:bodyPr wrap="square">
            <a:spAutoFit/>
          </a:bodyPr>
          <a:lstStyle/>
          <a:p>
            <a:pPr algn="ctr"/>
            <a:r>
              <a:rPr lang="de-CH" sz="3200">
                <a:latin typeface="Arial" panose="020B0604020202020204" pitchFamily="34" charset="0"/>
                <a:cs typeface="Arial" panose="020B0604020202020204" pitchFamily="34" charset="0"/>
              </a:rPr>
              <a:t>Handling Missing data</a:t>
            </a:r>
          </a:p>
        </p:txBody>
      </p:sp>
      <p:sp>
        <p:nvSpPr>
          <p:cNvPr id="2" name="TextBox 1"/>
          <p:cNvSpPr txBox="1"/>
          <p:nvPr/>
        </p:nvSpPr>
        <p:spPr>
          <a:xfrm>
            <a:off x="326654" y="944773"/>
            <a:ext cx="11856640" cy="5693866"/>
          </a:xfrm>
          <a:prstGeom prst="rect">
            <a:avLst/>
          </a:prstGeom>
          <a:noFill/>
        </p:spPr>
        <p:txBody>
          <a:bodyPr wrap="square" rtlCol="0">
            <a:spAutoFit/>
          </a:bodyPr>
          <a:lstStyle/>
          <a:p>
            <a:r>
              <a:rPr lang="de-CH" sz="1400" dirty="0"/>
              <a:t>Scenario A:</a:t>
            </a:r>
          </a:p>
          <a:p>
            <a:r>
              <a:rPr lang="de-CH" sz="1400" dirty="0"/>
              <a:t>A </a:t>
            </a:r>
            <a:r>
              <a:rPr lang="de-CH" sz="1400" dirty="0" err="1"/>
              <a:t>participant</a:t>
            </a:r>
            <a:r>
              <a:rPr lang="de-CH" sz="1400" dirty="0"/>
              <a:t> </a:t>
            </a:r>
            <a:r>
              <a:rPr lang="de-CH" sz="1400" dirty="0" err="1"/>
              <a:t>misses</a:t>
            </a:r>
            <a:r>
              <a:rPr lang="de-CH" sz="1400" dirty="0"/>
              <a:t> </a:t>
            </a:r>
            <a:r>
              <a:rPr lang="de-CH" sz="1400" dirty="0" err="1"/>
              <a:t>the</a:t>
            </a:r>
            <a:r>
              <a:rPr lang="de-CH" sz="1400" dirty="0"/>
              <a:t> </a:t>
            </a:r>
            <a:r>
              <a:rPr lang="de-CH" sz="1400" dirty="0" err="1"/>
              <a:t>session</a:t>
            </a:r>
            <a:r>
              <a:rPr lang="de-CH" sz="1400" dirty="0"/>
              <a:t> in </a:t>
            </a:r>
            <a:r>
              <a:rPr lang="de-CH" sz="1400" dirty="0" err="1"/>
              <a:t>which</a:t>
            </a:r>
            <a:r>
              <a:rPr lang="de-CH" sz="1400" dirty="0"/>
              <a:t> </a:t>
            </a:r>
            <a:r>
              <a:rPr lang="de-CH" sz="1400" dirty="0" err="1"/>
              <a:t>they</a:t>
            </a:r>
            <a:r>
              <a:rPr lang="de-CH" sz="1400" dirty="0"/>
              <a:t> </a:t>
            </a:r>
            <a:r>
              <a:rPr lang="de-CH" sz="1400" dirty="0" err="1"/>
              <a:t>worked</a:t>
            </a:r>
            <a:r>
              <a:rPr lang="de-CH" sz="1400" dirty="0"/>
              <a:t> on </a:t>
            </a:r>
            <a:r>
              <a:rPr lang="de-CH" sz="1400" dirty="0" err="1"/>
              <a:t>the</a:t>
            </a:r>
            <a:r>
              <a:rPr lang="de-CH" sz="1400" dirty="0"/>
              <a:t> </a:t>
            </a:r>
            <a:r>
              <a:rPr lang="de-CH" sz="1400" dirty="0" err="1"/>
              <a:t>posttest</a:t>
            </a:r>
            <a:r>
              <a:rPr lang="de-CH" sz="1400" dirty="0"/>
              <a:t>.</a:t>
            </a:r>
          </a:p>
          <a:p>
            <a:r>
              <a:rPr lang="de-CH" sz="1400" i="1" dirty="0" err="1"/>
              <a:t>What</a:t>
            </a:r>
            <a:r>
              <a:rPr lang="de-CH" sz="1400" i="1" dirty="0"/>
              <a:t> do </a:t>
            </a:r>
            <a:r>
              <a:rPr lang="de-CH" sz="1400" i="1" dirty="0" err="1"/>
              <a:t>you</a:t>
            </a:r>
            <a:r>
              <a:rPr lang="de-CH" sz="1400" i="1" dirty="0"/>
              <a:t> do </a:t>
            </a:r>
            <a:r>
              <a:rPr lang="de-CH" sz="1400" i="1" dirty="0" err="1"/>
              <a:t>with</a:t>
            </a:r>
            <a:r>
              <a:rPr lang="de-CH" sz="1400" i="1" dirty="0"/>
              <a:t> </a:t>
            </a:r>
            <a:r>
              <a:rPr lang="de-CH" sz="1400" i="1" dirty="0" err="1"/>
              <a:t>the</a:t>
            </a:r>
            <a:r>
              <a:rPr lang="de-CH" sz="1400" i="1" dirty="0"/>
              <a:t> </a:t>
            </a:r>
            <a:r>
              <a:rPr lang="de-CH" sz="1400" i="1" dirty="0" err="1"/>
              <a:t>data</a:t>
            </a:r>
            <a:r>
              <a:rPr lang="de-CH" sz="1400" i="1" dirty="0"/>
              <a:t> </a:t>
            </a:r>
            <a:r>
              <a:rPr lang="de-CH" sz="1400" i="1" dirty="0" err="1"/>
              <a:t>of</a:t>
            </a:r>
            <a:r>
              <a:rPr lang="de-CH" sz="1400" i="1" dirty="0"/>
              <a:t> </a:t>
            </a:r>
            <a:r>
              <a:rPr lang="de-CH" sz="1400" i="1" dirty="0" err="1"/>
              <a:t>that</a:t>
            </a:r>
            <a:r>
              <a:rPr lang="de-CH" sz="1400" i="1" dirty="0"/>
              <a:t> </a:t>
            </a:r>
            <a:r>
              <a:rPr lang="de-CH" sz="1400" i="1" dirty="0" err="1"/>
              <a:t>participant</a:t>
            </a:r>
            <a:r>
              <a:rPr lang="de-CH" sz="1400" i="1" dirty="0"/>
              <a:t>?</a:t>
            </a:r>
          </a:p>
          <a:p>
            <a:r>
              <a:rPr lang="de-CH" sz="1400" i="1" dirty="0" err="1"/>
              <a:t>If</a:t>
            </a:r>
            <a:r>
              <a:rPr lang="de-CH" sz="1400" i="1" dirty="0"/>
              <a:t> </a:t>
            </a:r>
            <a:r>
              <a:rPr lang="de-CH" sz="1400" i="1" dirty="0" err="1"/>
              <a:t>the</a:t>
            </a:r>
            <a:r>
              <a:rPr lang="de-CH" sz="1400" i="1" dirty="0"/>
              <a:t> </a:t>
            </a:r>
            <a:r>
              <a:rPr lang="de-CH" sz="1400" i="1" dirty="0" err="1"/>
              <a:t>data</a:t>
            </a:r>
            <a:r>
              <a:rPr lang="de-CH" sz="1400" i="1" dirty="0"/>
              <a:t> </a:t>
            </a:r>
            <a:r>
              <a:rPr lang="de-CH" sz="1400" i="1" dirty="0" err="1"/>
              <a:t>set</a:t>
            </a:r>
            <a:r>
              <a:rPr lang="de-CH" sz="1400" i="1" dirty="0"/>
              <a:t> </a:t>
            </a:r>
            <a:r>
              <a:rPr lang="de-CH" sz="1400" i="1" dirty="0" err="1"/>
              <a:t>is</a:t>
            </a:r>
            <a:r>
              <a:rPr lang="de-CH" sz="1400" i="1" dirty="0"/>
              <a:t> </a:t>
            </a:r>
            <a:r>
              <a:rPr lang="de-CH" sz="1400" i="1" dirty="0" err="1"/>
              <a:t>big</a:t>
            </a:r>
            <a:r>
              <a:rPr lang="de-CH" sz="1400" i="1" dirty="0"/>
              <a:t> </a:t>
            </a:r>
            <a:r>
              <a:rPr lang="de-CH" sz="1400" i="1" dirty="0" err="1"/>
              <a:t>enough</a:t>
            </a:r>
            <a:r>
              <a:rPr lang="de-CH" sz="1400" i="1" dirty="0"/>
              <a:t> – </a:t>
            </a:r>
            <a:r>
              <a:rPr lang="de-CH" sz="1400" i="1" dirty="0" err="1"/>
              <a:t>throw</a:t>
            </a:r>
            <a:r>
              <a:rPr lang="de-CH" sz="1400" i="1" dirty="0"/>
              <a:t> </a:t>
            </a:r>
            <a:r>
              <a:rPr lang="de-CH" sz="1400" i="1" dirty="0" err="1"/>
              <a:t>them</a:t>
            </a:r>
            <a:r>
              <a:rPr lang="de-CH" sz="1400" i="1" dirty="0"/>
              <a:t> out/</a:t>
            </a:r>
            <a:r>
              <a:rPr lang="de-CH" sz="1400" i="1" dirty="0" err="1"/>
              <a:t>don`t</a:t>
            </a:r>
            <a:r>
              <a:rPr lang="de-CH" sz="1400" i="1" dirty="0"/>
              <a:t> care.</a:t>
            </a:r>
          </a:p>
          <a:p>
            <a:r>
              <a:rPr lang="de-CH" sz="1400" i="1" dirty="0" err="1"/>
              <a:t>Evaluate</a:t>
            </a:r>
            <a:r>
              <a:rPr lang="de-CH" sz="1400" i="1" dirty="0"/>
              <a:t> </a:t>
            </a:r>
            <a:r>
              <a:rPr lang="de-CH" sz="1400" i="1" dirty="0" err="1"/>
              <a:t>the</a:t>
            </a:r>
            <a:r>
              <a:rPr lang="de-CH" sz="1400" i="1" dirty="0"/>
              <a:t> </a:t>
            </a:r>
            <a:r>
              <a:rPr lang="de-CH" sz="1400" i="1" dirty="0" err="1"/>
              <a:t>reason</a:t>
            </a:r>
            <a:r>
              <a:rPr lang="de-CH" sz="1400" i="1" dirty="0"/>
              <a:t>: </a:t>
            </a:r>
            <a:r>
              <a:rPr lang="de-CH" sz="1400" i="1" dirty="0" err="1"/>
              <a:t>What</a:t>
            </a:r>
            <a:r>
              <a:rPr lang="de-CH" sz="1400" i="1" dirty="0"/>
              <a:t> </a:t>
            </a:r>
            <a:r>
              <a:rPr lang="de-CH" sz="1400" i="1" dirty="0" err="1"/>
              <a:t>data</a:t>
            </a:r>
            <a:r>
              <a:rPr lang="de-CH" sz="1400" i="1" dirty="0"/>
              <a:t> </a:t>
            </a:r>
            <a:r>
              <a:rPr lang="de-CH" sz="1400" i="1" dirty="0" err="1"/>
              <a:t>did</a:t>
            </a:r>
            <a:r>
              <a:rPr lang="de-CH" sz="1400" i="1" dirty="0"/>
              <a:t> </a:t>
            </a:r>
            <a:r>
              <a:rPr lang="de-CH" sz="1400" i="1" dirty="0" err="1"/>
              <a:t>you</a:t>
            </a:r>
            <a:r>
              <a:rPr lang="de-CH" sz="1400" i="1" dirty="0"/>
              <a:t> </a:t>
            </a:r>
            <a:r>
              <a:rPr lang="de-CH" sz="1400" i="1" dirty="0" err="1"/>
              <a:t>ahve</a:t>
            </a:r>
            <a:r>
              <a:rPr lang="de-CH" sz="1400" i="1" dirty="0"/>
              <a:t> </a:t>
            </a:r>
            <a:r>
              <a:rPr lang="de-CH" sz="1400" i="1" dirty="0" err="1"/>
              <a:t>of</a:t>
            </a:r>
            <a:r>
              <a:rPr lang="de-CH" sz="1400" i="1" dirty="0"/>
              <a:t> </a:t>
            </a:r>
            <a:r>
              <a:rPr lang="de-CH" sz="1400" i="1" dirty="0" err="1"/>
              <a:t>that</a:t>
            </a:r>
            <a:r>
              <a:rPr lang="de-CH" sz="1400" i="1" dirty="0"/>
              <a:t> </a:t>
            </a:r>
            <a:r>
              <a:rPr lang="de-CH" sz="1400" i="1" dirty="0" err="1"/>
              <a:t>person</a:t>
            </a:r>
            <a:r>
              <a:rPr lang="de-CH" sz="1400" i="1" dirty="0"/>
              <a:t>?</a:t>
            </a:r>
          </a:p>
          <a:p>
            <a:r>
              <a:rPr lang="de-CH" sz="1400" b="1" i="1" dirty="0" err="1"/>
              <a:t>If</a:t>
            </a:r>
            <a:r>
              <a:rPr lang="de-CH" sz="1400" b="1" i="1" dirty="0"/>
              <a:t> </a:t>
            </a:r>
            <a:r>
              <a:rPr lang="de-CH" sz="1400" b="1" i="1" dirty="0" err="1"/>
              <a:t>you</a:t>
            </a:r>
            <a:r>
              <a:rPr lang="de-CH" sz="1400" b="1" i="1" dirty="0"/>
              <a:t> </a:t>
            </a:r>
            <a:r>
              <a:rPr lang="de-CH" sz="1400" b="1" i="1" dirty="0" err="1"/>
              <a:t>only</a:t>
            </a:r>
            <a:r>
              <a:rPr lang="de-CH" sz="1400" b="1" i="1" dirty="0"/>
              <a:t> </a:t>
            </a:r>
            <a:r>
              <a:rPr lang="de-CH" sz="1400" b="1" i="1" dirty="0" err="1"/>
              <a:t>have</a:t>
            </a:r>
            <a:r>
              <a:rPr lang="de-CH" sz="1400" b="1" i="1" dirty="0"/>
              <a:t> a </a:t>
            </a:r>
            <a:r>
              <a:rPr lang="de-CH" sz="1400" b="1" i="1" dirty="0" err="1"/>
              <a:t>pretest</a:t>
            </a:r>
            <a:r>
              <a:rPr lang="de-CH" sz="1400" b="1" i="1" dirty="0"/>
              <a:t>, </a:t>
            </a:r>
            <a:r>
              <a:rPr lang="de-CH" sz="1400" b="1" i="1" dirty="0" err="1"/>
              <a:t>that</a:t>
            </a:r>
            <a:r>
              <a:rPr lang="de-CH" sz="1400" b="1" i="1" dirty="0"/>
              <a:t> </a:t>
            </a:r>
            <a:r>
              <a:rPr lang="de-CH" sz="1400" b="1" i="1" dirty="0" err="1"/>
              <a:t>could</a:t>
            </a:r>
            <a:r>
              <a:rPr lang="de-CH" sz="1400" b="1" i="1" dirty="0"/>
              <a:t> still </a:t>
            </a:r>
            <a:r>
              <a:rPr lang="de-CH" sz="1400" b="1" i="1" dirty="0" err="1"/>
              <a:t>be</a:t>
            </a:r>
            <a:r>
              <a:rPr lang="de-CH" sz="1400" b="1" i="1" dirty="0"/>
              <a:t> </a:t>
            </a:r>
            <a:r>
              <a:rPr lang="de-CH" sz="1400" b="1" i="1" dirty="0" err="1"/>
              <a:t>helpful</a:t>
            </a:r>
            <a:r>
              <a:rPr lang="de-CH" sz="1400" b="1" i="1" dirty="0"/>
              <a:t>! «</a:t>
            </a:r>
            <a:r>
              <a:rPr lang="de-CH" sz="1400" b="1" i="1" dirty="0" err="1"/>
              <a:t>Bayesian</a:t>
            </a:r>
            <a:r>
              <a:rPr lang="de-CH" sz="1400" b="1" i="1" dirty="0"/>
              <a:t> </a:t>
            </a:r>
            <a:r>
              <a:rPr lang="de-CH" sz="1400" b="1" i="1" dirty="0" err="1"/>
              <a:t>approach</a:t>
            </a:r>
            <a:r>
              <a:rPr lang="de-CH" sz="1400" b="1" i="1" dirty="0"/>
              <a:t>» – </a:t>
            </a:r>
            <a:r>
              <a:rPr lang="de-CH" sz="1400" b="1" i="1" dirty="0" err="1"/>
              <a:t>predict</a:t>
            </a:r>
            <a:r>
              <a:rPr lang="de-CH" sz="1400" b="1" i="1" dirty="0"/>
              <a:t> </a:t>
            </a:r>
            <a:r>
              <a:rPr lang="de-CH" sz="1400" b="1" i="1" dirty="0" err="1"/>
              <a:t>what</a:t>
            </a:r>
            <a:r>
              <a:rPr lang="de-CH" sz="1400" b="1" i="1" dirty="0"/>
              <a:t> </a:t>
            </a:r>
            <a:r>
              <a:rPr lang="de-CH" sz="1400" b="1" i="1" dirty="0" err="1"/>
              <a:t>would</a:t>
            </a:r>
            <a:r>
              <a:rPr lang="de-CH" sz="1400" b="1" i="1" dirty="0"/>
              <a:t> </a:t>
            </a:r>
            <a:r>
              <a:rPr lang="de-CH" sz="1400" b="1" i="1" dirty="0" err="1"/>
              <a:t>have</a:t>
            </a:r>
            <a:r>
              <a:rPr lang="de-CH" sz="1400" b="1" i="1" dirty="0"/>
              <a:t> </a:t>
            </a:r>
            <a:r>
              <a:rPr lang="de-CH" sz="1400" b="1" i="1" dirty="0" err="1"/>
              <a:t>been</a:t>
            </a:r>
            <a:r>
              <a:rPr lang="de-CH" sz="1400" b="1" i="1" dirty="0"/>
              <a:t> </a:t>
            </a:r>
            <a:r>
              <a:rPr lang="de-CH" sz="1400" b="1" i="1" dirty="0" err="1"/>
              <a:t>there</a:t>
            </a:r>
            <a:r>
              <a:rPr lang="de-CH" sz="1400" b="1" i="1" dirty="0"/>
              <a:t>?</a:t>
            </a:r>
            <a:endParaRPr lang="de-CH" sz="1400" b="1" dirty="0"/>
          </a:p>
          <a:p>
            <a:endParaRPr lang="de-CH" sz="1400" dirty="0"/>
          </a:p>
          <a:p>
            <a:r>
              <a:rPr lang="de-CH" sz="1400" dirty="0"/>
              <a:t>Scenario B:</a:t>
            </a:r>
          </a:p>
          <a:p>
            <a:r>
              <a:rPr lang="de-CH" sz="1400" dirty="0"/>
              <a:t>A </a:t>
            </a:r>
            <a:r>
              <a:rPr lang="de-CH" sz="1400" dirty="0" err="1"/>
              <a:t>participant</a:t>
            </a:r>
            <a:r>
              <a:rPr lang="de-CH" sz="1400" dirty="0"/>
              <a:t> </a:t>
            </a:r>
            <a:r>
              <a:rPr lang="de-CH" sz="1400" dirty="0" err="1"/>
              <a:t>does</a:t>
            </a:r>
            <a:r>
              <a:rPr lang="de-CH" sz="1400" dirty="0"/>
              <a:t> not </a:t>
            </a:r>
            <a:r>
              <a:rPr lang="de-CH" sz="1400" dirty="0" err="1"/>
              <a:t>fill</a:t>
            </a:r>
            <a:r>
              <a:rPr lang="de-CH" sz="1400" dirty="0"/>
              <a:t> out all </a:t>
            </a:r>
            <a:r>
              <a:rPr lang="de-CH" sz="1400" dirty="0" err="1"/>
              <a:t>items</a:t>
            </a:r>
            <a:r>
              <a:rPr lang="de-CH" sz="1400" dirty="0"/>
              <a:t> </a:t>
            </a:r>
            <a:r>
              <a:rPr lang="de-CH" sz="1400" dirty="0" err="1"/>
              <a:t>of</a:t>
            </a:r>
            <a:r>
              <a:rPr lang="de-CH" sz="1400" dirty="0"/>
              <a:t> </a:t>
            </a:r>
            <a:r>
              <a:rPr lang="de-CH" sz="1400" dirty="0" err="1"/>
              <a:t>the</a:t>
            </a:r>
            <a:r>
              <a:rPr lang="de-CH" sz="1400" dirty="0"/>
              <a:t> </a:t>
            </a:r>
            <a:r>
              <a:rPr lang="de-CH" sz="1400" dirty="0" err="1"/>
              <a:t>posttest</a:t>
            </a:r>
            <a:r>
              <a:rPr lang="de-CH" sz="1400" dirty="0"/>
              <a:t>.</a:t>
            </a:r>
          </a:p>
          <a:p>
            <a:r>
              <a:rPr lang="de-CH" sz="1400" i="1" dirty="0" err="1"/>
              <a:t>What</a:t>
            </a:r>
            <a:r>
              <a:rPr lang="de-CH" sz="1400" i="1" dirty="0"/>
              <a:t> do </a:t>
            </a:r>
            <a:r>
              <a:rPr lang="de-CH" sz="1400" i="1" dirty="0" err="1"/>
              <a:t>you</a:t>
            </a:r>
            <a:r>
              <a:rPr lang="de-CH" sz="1400" i="1" dirty="0"/>
              <a:t> do </a:t>
            </a:r>
            <a:r>
              <a:rPr lang="de-CH" sz="1400" i="1" dirty="0" err="1"/>
              <a:t>with</a:t>
            </a:r>
            <a:r>
              <a:rPr lang="de-CH" sz="1400" i="1" dirty="0"/>
              <a:t> </a:t>
            </a:r>
            <a:r>
              <a:rPr lang="de-CH" sz="1400" i="1" dirty="0" err="1"/>
              <a:t>the</a:t>
            </a:r>
            <a:r>
              <a:rPr lang="de-CH" sz="1400" i="1" dirty="0"/>
              <a:t> </a:t>
            </a:r>
            <a:r>
              <a:rPr lang="de-CH" sz="1400" i="1" dirty="0" err="1"/>
              <a:t>data</a:t>
            </a:r>
            <a:r>
              <a:rPr lang="de-CH" sz="1400" i="1" dirty="0"/>
              <a:t> </a:t>
            </a:r>
            <a:r>
              <a:rPr lang="de-CH" sz="1400" i="1" dirty="0" err="1"/>
              <a:t>of</a:t>
            </a:r>
            <a:r>
              <a:rPr lang="de-CH" sz="1400" i="1" dirty="0"/>
              <a:t> </a:t>
            </a:r>
            <a:r>
              <a:rPr lang="de-CH" sz="1400" i="1" dirty="0" err="1"/>
              <a:t>that</a:t>
            </a:r>
            <a:r>
              <a:rPr lang="de-CH" sz="1400" i="1" dirty="0"/>
              <a:t> </a:t>
            </a:r>
            <a:r>
              <a:rPr lang="de-CH" sz="1400" i="1" dirty="0" err="1"/>
              <a:t>participant</a:t>
            </a:r>
            <a:r>
              <a:rPr lang="de-CH" sz="1400" i="1" dirty="0"/>
              <a:t>?</a:t>
            </a:r>
          </a:p>
          <a:p>
            <a:pPr marL="285750" indent="-285750">
              <a:buFontTx/>
              <a:buChar char="-"/>
            </a:pPr>
            <a:r>
              <a:rPr lang="de-CH" sz="1400" i="1" dirty="0"/>
              <a:t>Check </a:t>
            </a:r>
            <a:r>
              <a:rPr lang="de-CH" sz="1400" i="1" dirty="0" err="1"/>
              <a:t>the</a:t>
            </a:r>
            <a:r>
              <a:rPr lang="de-CH" sz="1400" i="1" dirty="0"/>
              <a:t> </a:t>
            </a:r>
            <a:r>
              <a:rPr lang="de-CH" sz="1400" i="1" dirty="0" err="1"/>
              <a:t>research</a:t>
            </a:r>
            <a:r>
              <a:rPr lang="de-CH" sz="1400" i="1" dirty="0"/>
              <a:t> </a:t>
            </a:r>
            <a:r>
              <a:rPr lang="de-CH" sz="1400" i="1" dirty="0" err="1"/>
              <a:t>question</a:t>
            </a:r>
            <a:r>
              <a:rPr lang="de-CH" sz="1400" i="1" dirty="0"/>
              <a:t>: Learning </a:t>
            </a:r>
            <a:r>
              <a:rPr lang="de-CH" sz="1400" i="1" dirty="0" err="1"/>
              <a:t>gain</a:t>
            </a:r>
            <a:r>
              <a:rPr lang="de-CH" sz="1400" i="1" dirty="0"/>
              <a:t> -&gt; </a:t>
            </a:r>
            <a:r>
              <a:rPr lang="de-CH" sz="1400" i="1" dirty="0" err="1"/>
              <a:t>throw</a:t>
            </a:r>
            <a:r>
              <a:rPr lang="de-CH" sz="1400" i="1" dirty="0"/>
              <a:t> out. Maybe </a:t>
            </a:r>
            <a:r>
              <a:rPr lang="de-CH" sz="1400" i="1" dirty="0" err="1"/>
              <a:t>use</a:t>
            </a:r>
            <a:r>
              <a:rPr lang="de-CH" sz="1400" i="1" dirty="0"/>
              <a:t> </a:t>
            </a:r>
            <a:r>
              <a:rPr lang="de-CH" sz="1400" i="1" dirty="0" err="1"/>
              <a:t>the</a:t>
            </a:r>
            <a:r>
              <a:rPr lang="de-CH" sz="1400" i="1" dirty="0"/>
              <a:t> </a:t>
            </a:r>
            <a:r>
              <a:rPr lang="de-CH" sz="1400" i="1" dirty="0" err="1"/>
              <a:t>parts</a:t>
            </a:r>
            <a:r>
              <a:rPr lang="de-CH" sz="1400" i="1" dirty="0"/>
              <a:t> </a:t>
            </a:r>
            <a:r>
              <a:rPr lang="de-CH" sz="1400" i="1" dirty="0" err="1"/>
              <a:t>that</a:t>
            </a:r>
            <a:r>
              <a:rPr lang="de-CH" sz="1400" i="1" dirty="0"/>
              <a:t> </a:t>
            </a:r>
            <a:r>
              <a:rPr lang="de-CH" sz="1400" i="1" dirty="0" err="1"/>
              <a:t>are</a:t>
            </a:r>
            <a:r>
              <a:rPr lang="de-CH" sz="1400" i="1" dirty="0"/>
              <a:t> </a:t>
            </a:r>
            <a:r>
              <a:rPr lang="de-CH" sz="1400" i="1" dirty="0" err="1"/>
              <a:t>filled</a:t>
            </a:r>
            <a:r>
              <a:rPr lang="de-CH" sz="1400" i="1" dirty="0"/>
              <a:t> out </a:t>
            </a:r>
            <a:r>
              <a:rPr lang="de-CH" sz="1400" i="1" dirty="0" err="1"/>
              <a:t>properly</a:t>
            </a:r>
            <a:r>
              <a:rPr lang="de-CH" sz="1400" i="1" dirty="0"/>
              <a:t>? </a:t>
            </a:r>
            <a:r>
              <a:rPr lang="de-CH" sz="1400" i="1" dirty="0" err="1"/>
              <a:t>Utilize</a:t>
            </a:r>
            <a:r>
              <a:rPr lang="de-CH" sz="1400" i="1" dirty="0"/>
              <a:t> </a:t>
            </a:r>
            <a:r>
              <a:rPr lang="de-CH" sz="1400" i="1" dirty="0" err="1"/>
              <a:t>as</a:t>
            </a:r>
            <a:r>
              <a:rPr lang="de-CH" sz="1400" i="1" dirty="0"/>
              <a:t> </a:t>
            </a:r>
            <a:r>
              <a:rPr lang="de-CH" sz="1400" i="1" dirty="0" err="1"/>
              <a:t>much</a:t>
            </a:r>
            <a:r>
              <a:rPr lang="de-CH" sz="1400" i="1" dirty="0"/>
              <a:t> </a:t>
            </a:r>
            <a:r>
              <a:rPr lang="de-CH" sz="1400" i="1" dirty="0" err="1"/>
              <a:t>data</a:t>
            </a:r>
            <a:r>
              <a:rPr lang="de-CH" sz="1400" i="1" dirty="0"/>
              <a:t> </a:t>
            </a:r>
            <a:r>
              <a:rPr lang="de-CH" sz="1400" i="1" dirty="0" err="1"/>
              <a:t>as</a:t>
            </a:r>
            <a:r>
              <a:rPr lang="de-CH" sz="1400" i="1" dirty="0"/>
              <a:t> </a:t>
            </a:r>
            <a:r>
              <a:rPr lang="de-CH" sz="1400" i="1" dirty="0" err="1"/>
              <a:t>we</a:t>
            </a:r>
            <a:r>
              <a:rPr lang="de-CH" sz="1400" i="1" dirty="0"/>
              <a:t> </a:t>
            </a:r>
            <a:r>
              <a:rPr lang="de-CH" sz="1400" i="1" dirty="0" err="1"/>
              <a:t>can</a:t>
            </a:r>
            <a:r>
              <a:rPr lang="de-CH" sz="1400" i="1" dirty="0"/>
              <a:t>? But: Many </a:t>
            </a:r>
            <a:r>
              <a:rPr lang="de-CH" sz="1400" i="1" dirty="0" err="1"/>
              <a:t>statistical</a:t>
            </a:r>
            <a:r>
              <a:rPr lang="de-CH" sz="1400" i="1" dirty="0"/>
              <a:t> </a:t>
            </a:r>
            <a:r>
              <a:rPr lang="de-CH" sz="1400" i="1" dirty="0" err="1"/>
              <a:t>estimators</a:t>
            </a:r>
            <a:r>
              <a:rPr lang="de-CH" sz="1400" i="1" dirty="0"/>
              <a:t> will </a:t>
            </a:r>
            <a:r>
              <a:rPr lang="de-CH" sz="1400" i="1" dirty="0" err="1"/>
              <a:t>throw</a:t>
            </a:r>
            <a:r>
              <a:rPr lang="de-CH" sz="1400" i="1" dirty="0"/>
              <a:t> </a:t>
            </a:r>
            <a:r>
              <a:rPr lang="de-CH" sz="1400" i="1" dirty="0" err="1"/>
              <a:t>partialyl</a:t>
            </a:r>
            <a:r>
              <a:rPr lang="de-CH" sz="1400" i="1" dirty="0"/>
              <a:t> </a:t>
            </a:r>
            <a:r>
              <a:rPr lang="de-CH" sz="1400" i="1" dirty="0" err="1"/>
              <a:t>missing</a:t>
            </a:r>
            <a:r>
              <a:rPr lang="de-CH" sz="1400" i="1" dirty="0"/>
              <a:t> </a:t>
            </a:r>
            <a:r>
              <a:rPr lang="de-CH" sz="1400" i="1" dirty="0" err="1"/>
              <a:t>data</a:t>
            </a:r>
            <a:r>
              <a:rPr lang="de-CH" sz="1400" i="1" dirty="0"/>
              <a:t> out.</a:t>
            </a:r>
          </a:p>
          <a:p>
            <a:pPr marL="285750" indent="-285750">
              <a:buFontTx/>
              <a:buChar char="-"/>
            </a:pPr>
            <a:r>
              <a:rPr lang="de-CH" sz="1400" b="1" i="1" dirty="0" err="1"/>
              <a:t>Don`t</a:t>
            </a:r>
            <a:r>
              <a:rPr lang="de-CH" sz="1400" b="1" i="1" dirty="0"/>
              <a:t> </a:t>
            </a:r>
            <a:r>
              <a:rPr lang="de-CH" sz="1400" b="1" i="1" dirty="0" err="1"/>
              <a:t>know</a:t>
            </a:r>
            <a:r>
              <a:rPr lang="de-CH" sz="1400" b="1" i="1" dirty="0"/>
              <a:t> </a:t>
            </a:r>
            <a:r>
              <a:rPr lang="de-CH" sz="1400" b="1" i="1" dirty="0" err="1"/>
              <a:t>the</a:t>
            </a:r>
            <a:r>
              <a:rPr lang="de-CH" sz="1400" b="1" i="1" dirty="0"/>
              <a:t> </a:t>
            </a:r>
            <a:r>
              <a:rPr lang="de-CH" sz="1400" b="1" i="1" dirty="0" err="1"/>
              <a:t>reasons</a:t>
            </a:r>
            <a:r>
              <a:rPr lang="de-CH" sz="1400" b="1" i="1" dirty="0"/>
              <a:t> </a:t>
            </a:r>
            <a:r>
              <a:rPr lang="de-CH" sz="1400" b="1" i="1" dirty="0" err="1"/>
              <a:t>for</a:t>
            </a:r>
            <a:r>
              <a:rPr lang="de-CH" sz="1400" b="1" i="1" dirty="0"/>
              <a:t> </a:t>
            </a:r>
            <a:r>
              <a:rPr lang="de-CH" sz="1400" b="1" i="1" dirty="0" err="1"/>
              <a:t>the</a:t>
            </a:r>
            <a:r>
              <a:rPr lang="de-CH" sz="1400" b="1" i="1" dirty="0"/>
              <a:t> </a:t>
            </a:r>
            <a:r>
              <a:rPr lang="de-CH" sz="1400" b="1" i="1" dirty="0" err="1"/>
              <a:t>missingness</a:t>
            </a:r>
            <a:r>
              <a:rPr lang="de-CH" sz="1400" b="1" i="1" dirty="0"/>
              <a:t> (!) </a:t>
            </a:r>
            <a:r>
              <a:rPr lang="de-CH" sz="1400" i="1" dirty="0"/>
              <a:t>– </a:t>
            </a:r>
            <a:r>
              <a:rPr lang="de-CH" sz="1400" i="1" dirty="0" err="1"/>
              <a:t>compute</a:t>
            </a:r>
            <a:r>
              <a:rPr lang="de-CH" sz="1400" i="1" dirty="0"/>
              <a:t> a </a:t>
            </a:r>
            <a:r>
              <a:rPr lang="de-CH" sz="1400" i="1" dirty="0" err="1"/>
              <a:t>mean</a:t>
            </a:r>
            <a:r>
              <a:rPr lang="de-CH" sz="1400" i="1" dirty="0"/>
              <a:t> </a:t>
            </a:r>
            <a:r>
              <a:rPr lang="de-CH" sz="1400" i="1" dirty="0" err="1"/>
              <a:t>scores</a:t>
            </a:r>
            <a:r>
              <a:rPr lang="de-CH" sz="1400" i="1" dirty="0"/>
              <a:t> </a:t>
            </a:r>
            <a:r>
              <a:rPr lang="de-CH" sz="1400" i="1" dirty="0" err="1"/>
              <a:t>of</a:t>
            </a:r>
            <a:r>
              <a:rPr lang="de-CH" sz="1400" i="1" dirty="0"/>
              <a:t> </a:t>
            </a:r>
            <a:r>
              <a:rPr lang="de-CH" sz="1400" i="1" dirty="0" err="1"/>
              <a:t>the</a:t>
            </a:r>
            <a:r>
              <a:rPr lang="de-CH" sz="1400" i="1" dirty="0"/>
              <a:t> </a:t>
            </a:r>
            <a:r>
              <a:rPr lang="de-CH" sz="1400" i="1" dirty="0" err="1"/>
              <a:t>avilable</a:t>
            </a:r>
            <a:r>
              <a:rPr lang="de-CH" sz="1400" i="1" dirty="0"/>
              <a:t> </a:t>
            </a:r>
            <a:r>
              <a:rPr lang="de-CH" sz="1400" i="1" dirty="0" err="1"/>
              <a:t>responses</a:t>
            </a:r>
            <a:endParaRPr lang="de-CH" sz="1400" i="1" dirty="0"/>
          </a:p>
          <a:p>
            <a:endParaRPr lang="de-CH" sz="1400" dirty="0"/>
          </a:p>
          <a:p>
            <a:r>
              <a:rPr lang="de-CH" sz="1400" dirty="0"/>
              <a:t>Scenario C:</a:t>
            </a:r>
          </a:p>
          <a:p>
            <a:r>
              <a:rPr lang="de-CH" sz="1400" dirty="0" err="1"/>
              <a:t>It</a:t>
            </a:r>
            <a:r>
              <a:rPr lang="de-CH" sz="1400" dirty="0"/>
              <a:t> </a:t>
            </a:r>
            <a:r>
              <a:rPr lang="de-CH" sz="1400" dirty="0" err="1"/>
              <a:t>appears</a:t>
            </a:r>
            <a:r>
              <a:rPr lang="de-CH" sz="1400" dirty="0"/>
              <a:t> </a:t>
            </a:r>
            <a:r>
              <a:rPr lang="de-CH" sz="1400" dirty="0" err="1"/>
              <a:t>that</a:t>
            </a:r>
            <a:r>
              <a:rPr lang="de-CH" sz="1400" dirty="0"/>
              <a:t> a </a:t>
            </a:r>
            <a:r>
              <a:rPr lang="de-CH" sz="1400" dirty="0" err="1"/>
              <a:t>participant`s</a:t>
            </a:r>
            <a:r>
              <a:rPr lang="de-CH" sz="1400" dirty="0"/>
              <a:t> </a:t>
            </a:r>
            <a:r>
              <a:rPr lang="de-CH" sz="1400" dirty="0" err="1"/>
              <a:t>responses</a:t>
            </a:r>
            <a:r>
              <a:rPr lang="de-CH" sz="1400" dirty="0"/>
              <a:t> on </a:t>
            </a:r>
            <a:r>
              <a:rPr lang="de-CH" sz="1400" dirty="0" err="1"/>
              <a:t>the</a:t>
            </a:r>
            <a:r>
              <a:rPr lang="de-CH" sz="1400" dirty="0"/>
              <a:t> </a:t>
            </a:r>
            <a:r>
              <a:rPr lang="de-CH" sz="1400" dirty="0" err="1"/>
              <a:t>posttest</a:t>
            </a:r>
            <a:r>
              <a:rPr lang="de-CH" sz="1400" dirty="0"/>
              <a:t> </a:t>
            </a:r>
            <a:r>
              <a:rPr lang="de-CH" sz="1400" dirty="0" err="1"/>
              <a:t>are</a:t>
            </a:r>
            <a:r>
              <a:rPr lang="de-CH" sz="1400" dirty="0"/>
              <a:t> not </a:t>
            </a:r>
            <a:r>
              <a:rPr lang="de-CH" sz="1400" dirty="0" err="1"/>
              <a:t>trustworthy</a:t>
            </a:r>
            <a:r>
              <a:rPr lang="de-CH" sz="1400" dirty="0"/>
              <a:t>.</a:t>
            </a:r>
          </a:p>
          <a:p>
            <a:r>
              <a:rPr lang="de-CH" sz="1400" i="1" dirty="0" err="1"/>
              <a:t>What</a:t>
            </a:r>
            <a:r>
              <a:rPr lang="de-CH" sz="1400" i="1" dirty="0"/>
              <a:t> do </a:t>
            </a:r>
            <a:r>
              <a:rPr lang="de-CH" sz="1400" i="1" dirty="0" err="1"/>
              <a:t>you</a:t>
            </a:r>
            <a:r>
              <a:rPr lang="de-CH" sz="1400" i="1" dirty="0"/>
              <a:t> do </a:t>
            </a:r>
            <a:r>
              <a:rPr lang="de-CH" sz="1400" i="1" dirty="0" err="1"/>
              <a:t>with</a:t>
            </a:r>
            <a:r>
              <a:rPr lang="de-CH" sz="1400" i="1" dirty="0"/>
              <a:t> </a:t>
            </a:r>
            <a:r>
              <a:rPr lang="de-CH" sz="1400" i="1" dirty="0" err="1"/>
              <a:t>the</a:t>
            </a:r>
            <a:r>
              <a:rPr lang="de-CH" sz="1400" i="1" dirty="0"/>
              <a:t> </a:t>
            </a:r>
            <a:r>
              <a:rPr lang="de-CH" sz="1400" i="1" dirty="0" err="1"/>
              <a:t>data</a:t>
            </a:r>
            <a:r>
              <a:rPr lang="de-CH" sz="1400" i="1" dirty="0"/>
              <a:t> </a:t>
            </a:r>
            <a:r>
              <a:rPr lang="de-CH" sz="1400" i="1" dirty="0" err="1"/>
              <a:t>of</a:t>
            </a:r>
            <a:r>
              <a:rPr lang="de-CH" sz="1400" i="1" dirty="0"/>
              <a:t> </a:t>
            </a:r>
            <a:r>
              <a:rPr lang="de-CH" sz="1400" i="1" dirty="0" err="1"/>
              <a:t>that</a:t>
            </a:r>
            <a:r>
              <a:rPr lang="de-CH" sz="1400" i="1" dirty="0"/>
              <a:t> </a:t>
            </a:r>
            <a:r>
              <a:rPr lang="de-CH" sz="1400" i="1" dirty="0" err="1"/>
              <a:t>participant</a:t>
            </a:r>
            <a:r>
              <a:rPr lang="de-CH" sz="1400" i="1" dirty="0"/>
              <a:t>?</a:t>
            </a:r>
          </a:p>
          <a:p>
            <a:endParaRPr lang="de-CH" sz="1400" i="1" dirty="0"/>
          </a:p>
          <a:p>
            <a:pPr marL="285750" indent="-285750">
              <a:buFontTx/>
              <a:buChar char="-"/>
            </a:pPr>
            <a:r>
              <a:rPr lang="de-CH" sz="1400" i="1" dirty="0" err="1"/>
              <a:t>Step</a:t>
            </a:r>
            <a:r>
              <a:rPr lang="de-CH" sz="1400" i="1" dirty="0"/>
              <a:t> 1: </a:t>
            </a:r>
            <a:r>
              <a:rPr lang="de-CH" sz="1400" i="1" dirty="0" err="1"/>
              <a:t>Determine</a:t>
            </a:r>
            <a:r>
              <a:rPr lang="de-CH" sz="1400" i="1" dirty="0"/>
              <a:t> </a:t>
            </a:r>
            <a:r>
              <a:rPr lang="de-CH" sz="1400" i="1" dirty="0" err="1"/>
              <a:t>whether</a:t>
            </a:r>
            <a:r>
              <a:rPr lang="de-CH" sz="1400" i="1" dirty="0"/>
              <a:t> </a:t>
            </a:r>
            <a:r>
              <a:rPr lang="de-CH" sz="1400" i="1" dirty="0" err="1"/>
              <a:t>the</a:t>
            </a:r>
            <a:r>
              <a:rPr lang="de-CH" sz="1400" i="1" dirty="0"/>
              <a:t> </a:t>
            </a:r>
            <a:r>
              <a:rPr lang="de-CH" sz="1400" i="1" dirty="0" err="1"/>
              <a:t>data</a:t>
            </a:r>
            <a:r>
              <a:rPr lang="de-CH" sz="1400" i="1" dirty="0"/>
              <a:t> </a:t>
            </a:r>
            <a:r>
              <a:rPr lang="de-CH" sz="1400" i="1" dirty="0" err="1"/>
              <a:t>are</a:t>
            </a:r>
            <a:r>
              <a:rPr lang="de-CH" sz="1400" i="1" dirty="0"/>
              <a:t> </a:t>
            </a:r>
            <a:r>
              <a:rPr lang="de-CH" sz="1400" i="1" dirty="0" err="1"/>
              <a:t>trustworthy</a:t>
            </a:r>
            <a:r>
              <a:rPr lang="de-CH" sz="1400" i="1" dirty="0"/>
              <a:t> – </a:t>
            </a:r>
            <a:r>
              <a:rPr lang="de-CH" sz="1400" i="1" dirty="0" err="1"/>
              <a:t>statistically</a:t>
            </a:r>
            <a:r>
              <a:rPr lang="de-CH" sz="1400" i="1" dirty="0"/>
              <a:t>.</a:t>
            </a:r>
          </a:p>
          <a:p>
            <a:pPr marL="285750" indent="-285750">
              <a:buFontTx/>
              <a:buChar char="-"/>
            </a:pPr>
            <a:r>
              <a:rPr lang="de-CH" sz="1400" i="1" dirty="0" err="1"/>
              <a:t>If</a:t>
            </a:r>
            <a:r>
              <a:rPr lang="de-CH" sz="1400" i="1" dirty="0"/>
              <a:t> </a:t>
            </a:r>
            <a:r>
              <a:rPr lang="de-CH" sz="1400" i="1" dirty="0" err="1"/>
              <a:t>unsure</a:t>
            </a:r>
            <a:r>
              <a:rPr lang="de-CH" sz="1400" i="1" dirty="0"/>
              <a:t>: </a:t>
            </a:r>
            <a:r>
              <a:rPr lang="de-CH" sz="1400" i="1" dirty="0" err="1"/>
              <a:t>Shouldn`t</a:t>
            </a:r>
            <a:r>
              <a:rPr lang="de-CH" sz="1400" i="1" dirty="0"/>
              <a:t> </a:t>
            </a:r>
            <a:r>
              <a:rPr lang="de-CH" sz="1400" i="1" dirty="0" err="1"/>
              <a:t>throw</a:t>
            </a:r>
            <a:r>
              <a:rPr lang="de-CH" sz="1400" i="1" dirty="0"/>
              <a:t> </a:t>
            </a:r>
            <a:r>
              <a:rPr lang="de-CH" sz="1400" i="1" dirty="0" err="1"/>
              <a:t>them</a:t>
            </a:r>
            <a:r>
              <a:rPr lang="de-CH" sz="1400" i="1" dirty="0"/>
              <a:t> out. Maybe </a:t>
            </a:r>
            <a:r>
              <a:rPr lang="de-CH" sz="1400" i="1" dirty="0" err="1"/>
              <a:t>trustworthiness</a:t>
            </a:r>
            <a:r>
              <a:rPr lang="de-CH" sz="1400" i="1" dirty="0"/>
              <a:t> </a:t>
            </a:r>
            <a:r>
              <a:rPr lang="de-CH" sz="1400" i="1" dirty="0" err="1"/>
              <a:t>doesn`t</a:t>
            </a:r>
            <a:r>
              <a:rPr lang="de-CH" sz="1400" i="1" dirty="0"/>
              <a:t> </a:t>
            </a:r>
          </a:p>
          <a:p>
            <a:pPr marL="285750" indent="-285750">
              <a:buFontTx/>
              <a:buChar char="-"/>
            </a:pPr>
            <a:r>
              <a:rPr lang="de-CH" sz="1400" i="1" dirty="0"/>
              <a:t>Cheating: </a:t>
            </a:r>
            <a:r>
              <a:rPr lang="de-CH" sz="1400" i="1" dirty="0" err="1"/>
              <a:t>Throw</a:t>
            </a:r>
            <a:r>
              <a:rPr lang="de-CH" sz="1400" i="1" dirty="0"/>
              <a:t> </a:t>
            </a:r>
            <a:r>
              <a:rPr lang="de-CH" sz="1400" i="1" dirty="0" err="1"/>
              <a:t>the</a:t>
            </a:r>
            <a:r>
              <a:rPr lang="de-CH" sz="1400" i="1" dirty="0"/>
              <a:t> </a:t>
            </a:r>
            <a:r>
              <a:rPr lang="de-CH" sz="1400" i="1" dirty="0" err="1"/>
              <a:t>data</a:t>
            </a:r>
            <a:r>
              <a:rPr lang="de-CH" sz="1400" i="1" dirty="0"/>
              <a:t> out. E.g. </a:t>
            </a:r>
            <a:r>
              <a:rPr lang="de-CH" sz="1400" i="1" dirty="0" err="1"/>
              <a:t>learning</a:t>
            </a:r>
            <a:r>
              <a:rPr lang="de-CH" sz="1400" i="1" dirty="0"/>
              <a:t> </a:t>
            </a:r>
            <a:r>
              <a:rPr lang="de-CH" sz="1400" i="1" dirty="0" err="1"/>
              <a:t>gain</a:t>
            </a:r>
            <a:r>
              <a:rPr lang="de-CH" sz="1400" i="1" dirty="0"/>
              <a:t>: Needs </a:t>
            </a:r>
            <a:r>
              <a:rPr lang="de-CH" sz="1400" i="1" dirty="0" err="1"/>
              <a:t>to</a:t>
            </a:r>
            <a:r>
              <a:rPr lang="de-CH" sz="1400" i="1" dirty="0"/>
              <a:t> </a:t>
            </a:r>
            <a:r>
              <a:rPr lang="de-CH" sz="1400" i="1" dirty="0" err="1"/>
              <a:t>be</a:t>
            </a:r>
            <a:r>
              <a:rPr lang="de-CH" sz="1400" i="1" dirty="0"/>
              <a:t> </a:t>
            </a:r>
            <a:r>
              <a:rPr lang="de-CH" sz="1400" i="1" dirty="0" err="1"/>
              <a:t>thrown</a:t>
            </a:r>
            <a:r>
              <a:rPr lang="de-CH" sz="1400" i="1" dirty="0"/>
              <a:t> out.</a:t>
            </a:r>
          </a:p>
          <a:p>
            <a:pPr marL="285750" indent="-285750">
              <a:buFontTx/>
              <a:buChar char="-"/>
            </a:pPr>
            <a:r>
              <a:rPr lang="de-CH" sz="1400" i="1" dirty="0"/>
              <a:t>Lack </a:t>
            </a:r>
            <a:r>
              <a:rPr lang="de-CH" sz="1400" i="1" dirty="0" err="1"/>
              <a:t>of</a:t>
            </a:r>
            <a:r>
              <a:rPr lang="de-CH" sz="1400" i="1" dirty="0"/>
              <a:t> </a:t>
            </a:r>
            <a:r>
              <a:rPr lang="de-CH" sz="1400" i="1" dirty="0" err="1"/>
              <a:t>trustworthniess</a:t>
            </a:r>
            <a:r>
              <a:rPr lang="de-CH" sz="1400" i="1" dirty="0"/>
              <a:t> </a:t>
            </a:r>
            <a:r>
              <a:rPr lang="de-CH" sz="1400" i="1" dirty="0" err="1"/>
              <a:t>may</a:t>
            </a:r>
            <a:r>
              <a:rPr lang="de-CH" sz="1400" i="1" dirty="0"/>
              <a:t> </a:t>
            </a:r>
            <a:r>
              <a:rPr lang="de-CH" sz="1400" i="1" dirty="0" err="1"/>
              <a:t>cancel</a:t>
            </a:r>
            <a:r>
              <a:rPr lang="de-CH" sz="1400" i="1" dirty="0"/>
              <a:t> out?</a:t>
            </a:r>
          </a:p>
          <a:p>
            <a:pPr marL="285750" indent="-285750">
              <a:buFontTx/>
              <a:buChar char="-"/>
            </a:pPr>
            <a:r>
              <a:rPr lang="de-CH" sz="1400" i="1" dirty="0"/>
              <a:t>Do </a:t>
            </a:r>
            <a:r>
              <a:rPr lang="de-CH" sz="1400" i="1" dirty="0" err="1"/>
              <a:t>we</a:t>
            </a:r>
            <a:r>
              <a:rPr lang="de-CH" sz="1400" i="1" dirty="0"/>
              <a:t> </a:t>
            </a:r>
            <a:r>
              <a:rPr lang="de-CH" sz="1400" i="1" dirty="0" err="1"/>
              <a:t>throw</a:t>
            </a:r>
            <a:r>
              <a:rPr lang="de-CH" sz="1400" i="1" dirty="0"/>
              <a:t> out </a:t>
            </a:r>
            <a:r>
              <a:rPr lang="de-CH" sz="1400" i="1" dirty="0" err="1"/>
              <a:t>outlierts</a:t>
            </a:r>
            <a:r>
              <a:rPr lang="de-CH" sz="1400" i="1" dirty="0"/>
              <a:t>? </a:t>
            </a:r>
            <a:r>
              <a:rPr lang="de-CH" sz="1400" i="1" dirty="0" err="1"/>
              <a:t>What`s</a:t>
            </a:r>
            <a:r>
              <a:rPr lang="de-CH" sz="1400" i="1" dirty="0"/>
              <a:t> </a:t>
            </a:r>
            <a:r>
              <a:rPr lang="de-CH" sz="1400" i="1" dirty="0" err="1"/>
              <a:t>the</a:t>
            </a:r>
            <a:r>
              <a:rPr lang="de-CH" sz="1400" i="1" dirty="0"/>
              <a:t> </a:t>
            </a:r>
            <a:r>
              <a:rPr lang="de-CH" sz="1400" i="1" dirty="0" err="1"/>
              <a:t>difference</a:t>
            </a:r>
            <a:r>
              <a:rPr lang="de-CH" sz="1400" i="1" dirty="0"/>
              <a:t> </a:t>
            </a:r>
            <a:r>
              <a:rPr lang="de-CH" sz="1400" i="1" dirty="0" err="1"/>
              <a:t>between</a:t>
            </a:r>
            <a:r>
              <a:rPr lang="de-CH" sz="1400" i="1" dirty="0"/>
              <a:t> </a:t>
            </a:r>
            <a:r>
              <a:rPr lang="de-CH" sz="1400" i="1" dirty="0" err="1"/>
              <a:t>outliers</a:t>
            </a:r>
            <a:r>
              <a:rPr lang="de-CH" sz="1400" i="1" dirty="0"/>
              <a:t> and non-</a:t>
            </a:r>
            <a:r>
              <a:rPr lang="de-CH" sz="1400" i="1" dirty="0" err="1"/>
              <a:t>trustworthy</a:t>
            </a:r>
            <a:r>
              <a:rPr lang="de-CH" sz="1400" i="1" dirty="0"/>
              <a:t>?</a:t>
            </a:r>
          </a:p>
          <a:p>
            <a:pPr marL="285750" indent="-285750">
              <a:buFontTx/>
              <a:buChar char="-"/>
            </a:pPr>
            <a:r>
              <a:rPr lang="de-CH" sz="1400" i="1" dirty="0"/>
              <a:t>Ideal </a:t>
            </a:r>
            <a:r>
              <a:rPr lang="de-CH" sz="1400" i="1" dirty="0" err="1"/>
              <a:t>condition</a:t>
            </a:r>
            <a:r>
              <a:rPr lang="de-CH" sz="1400" i="1" dirty="0"/>
              <a:t> vs. </a:t>
            </a:r>
            <a:r>
              <a:rPr lang="de-CH" sz="1400" i="1" dirty="0" err="1"/>
              <a:t>ecological</a:t>
            </a:r>
            <a:r>
              <a:rPr lang="de-CH" sz="1400" i="1" dirty="0"/>
              <a:t> </a:t>
            </a:r>
            <a:r>
              <a:rPr lang="de-CH" sz="1400" i="1" dirty="0" err="1"/>
              <a:t>validity</a:t>
            </a:r>
            <a:r>
              <a:rPr lang="de-CH" sz="1400" i="1" dirty="0"/>
              <a:t> -&gt; </a:t>
            </a:r>
          </a:p>
          <a:p>
            <a:endParaRPr lang="de-CH" sz="1400" dirty="0"/>
          </a:p>
          <a:p>
            <a:endParaRPr lang="de-CH" sz="1400" dirty="0"/>
          </a:p>
        </p:txBody>
      </p:sp>
      <p:sp>
        <p:nvSpPr>
          <p:cNvPr id="5" name="Rechteck 4">
            <a:extLst>
              <a:ext uri="{FF2B5EF4-FFF2-40B4-BE49-F238E27FC236}">
                <a16:creationId xmlns:a16="http://schemas.microsoft.com/office/drawing/2014/main" id="{1884B4F3-CF45-4605-B63B-99EEEB321253}"/>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3636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154984"/>
          </a:xfrm>
          <a:prstGeom prst="rect">
            <a:avLst/>
          </a:prstGeom>
          <a:noFill/>
        </p:spPr>
        <p:txBody>
          <a:bodyPr wrap="square" rtlCol="0">
            <a:spAutoFit/>
          </a:bodyPr>
          <a:lstStyle/>
          <a:p>
            <a:pPr marL="514350" indent="-514350">
              <a:buFontTx/>
              <a:buAutoNum type="romanUcParenR"/>
            </a:pPr>
            <a:r>
              <a:rPr lang="en-US" sz="2200" b="1" dirty="0">
                <a:solidFill>
                  <a:srgbClr val="FF0000"/>
                </a:solidFill>
                <a:latin typeface="Arial" panose="020B0604020202020204" pitchFamily="34" charset="0"/>
                <a:cs typeface="Arial" panose="020B0604020202020204" pitchFamily="34" charset="0"/>
              </a:rPr>
              <a:t>Statistics comes after data collection                                               </a:t>
            </a:r>
            <a:r>
              <a:rPr lang="en-US" sz="2200" b="1" i="1" dirty="0">
                <a:solidFill>
                  <a:prstClr val="white"/>
                </a:solidFill>
                <a:latin typeface="Arial" panose="020B0604020202020204" pitchFamily="34" charset="0"/>
                <a:cs typeface="Arial" panose="020B0604020202020204" pitchFamily="34" charset="0"/>
              </a:rPr>
              <a:t>“Now I have my data, let’s look for a model and analyze!”</a:t>
            </a:r>
          </a:p>
          <a:p>
            <a:pPr marL="514350" indent="-514350">
              <a:buFontTx/>
              <a:buAutoNum type="romanUcParen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 </a:t>
            </a:r>
            <a:r>
              <a:rPr lang="en-US" sz="2200" b="1" i="1" dirty="0">
                <a:solidFill>
                  <a:prstClr val="white">
                    <a:lumMod val="50000"/>
                  </a:prstClr>
                </a:solidFill>
                <a:latin typeface="Arial" panose="020B0604020202020204" pitchFamily="34" charset="0"/>
                <a:cs typeface="Arial" panose="020B0604020202020204" pitchFamily="34" charset="0"/>
              </a:rPr>
              <a:t>p</a:t>
            </a:r>
            <a:r>
              <a:rPr lang="en-US" sz="2200" b="1" dirty="0">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There is one statistical model for each study design</a:t>
            </a:r>
          </a:p>
        </p:txBody>
      </p:sp>
      <p:sp>
        <p:nvSpPr>
          <p:cNvPr id="3" name="Slide Number Placeholder 2"/>
          <p:cNvSpPr>
            <a:spLocks noGrp="1"/>
          </p:cNvSpPr>
          <p:nvPr>
            <p:ph type="sldNum" sz="quarter" idx="12"/>
          </p:nvPr>
        </p:nvSpPr>
        <p:spPr/>
        <p:txBody>
          <a:bodyPr/>
          <a:lstStyle/>
          <a:p>
            <a:fld id="{D73300DC-6F81-4257-9104-8FC6944C3589}" type="slidenum">
              <a:rPr lang="de-CH">
                <a:solidFill>
                  <a:prstClr val="black">
                    <a:tint val="75000"/>
                  </a:prstClr>
                </a:solidFill>
              </a:rPr>
              <a:pPr/>
              <a:t>5</a:t>
            </a:fld>
            <a:endParaRPr lang="de-CH">
              <a:solidFill>
                <a:prstClr val="black">
                  <a:tint val="75000"/>
                </a:prstClr>
              </a:solidFill>
            </a:endParaRPr>
          </a:p>
        </p:txBody>
      </p:sp>
      <p:pic>
        <p:nvPicPr>
          <p:cNvPr id="6" name="Grafik 5">
            <a:extLst>
              <a:ext uri="{FF2B5EF4-FFF2-40B4-BE49-F238E27FC236}">
                <a16:creationId xmlns:a16="http://schemas.microsoft.com/office/drawing/2014/main" id="{65080DE1-1EF4-4B17-899B-4CBD9C3891C7}"/>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8F1A650F-4A5A-4E54-93F4-B2038998AE49}"/>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5755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A8D253B-4A5D-471A-9D6E-85265316D1C5}" type="slidenum">
              <a:rPr lang="de-CH" smtClean="0">
                <a:solidFill>
                  <a:prstClr val="black">
                    <a:tint val="75000"/>
                  </a:prstClr>
                </a:solidFill>
              </a:rPr>
              <a:pPr/>
              <a:t>50</a:t>
            </a:fld>
            <a:endParaRPr lang="de-CH">
              <a:solidFill>
                <a:prstClr val="black">
                  <a:tint val="75000"/>
                </a:prstClr>
              </a:solidFill>
            </a:endParaRPr>
          </a:p>
        </p:txBody>
      </p:sp>
      <p:sp>
        <p:nvSpPr>
          <p:cNvPr id="2" name="TextBox 1"/>
          <p:cNvSpPr txBox="1"/>
          <p:nvPr/>
        </p:nvSpPr>
        <p:spPr>
          <a:xfrm>
            <a:off x="2567608" y="1844825"/>
            <a:ext cx="5976664" cy="2585323"/>
          </a:xfrm>
          <a:prstGeom prst="rect">
            <a:avLst/>
          </a:prstGeom>
          <a:noFill/>
        </p:spPr>
        <p:txBody>
          <a:bodyPr wrap="square" rtlCol="0">
            <a:spAutoFit/>
          </a:bodyPr>
          <a:lstStyle/>
          <a:p>
            <a:r>
              <a:rPr lang="de-CH"/>
              <a:t>Scenario:</a:t>
            </a:r>
          </a:p>
          <a:p>
            <a:r>
              <a:rPr lang="de-CH"/>
              <a:t>Participants miss one assessment (e.g., pre- or posttest)</a:t>
            </a:r>
          </a:p>
          <a:p>
            <a:r>
              <a:rPr lang="de-CH"/>
              <a:t>or do not answer all questions/items of a questionnaire/test</a:t>
            </a:r>
          </a:p>
          <a:p>
            <a:endParaRPr lang="de-CH"/>
          </a:p>
          <a:p>
            <a:r>
              <a:rPr lang="de-CH"/>
              <a:t>Option 1:</a:t>
            </a:r>
          </a:p>
          <a:p>
            <a:r>
              <a:rPr lang="de-CH"/>
              <a:t>Delete these participants</a:t>
            </a:r>
          </a:p>
          <a:p>
            <a:endParaRPr lang="de-CH"/>
          </a:p>
          <a:p>
            <a:r>
              <a:rPr lang="de-CH"/>
              <a:t>Option 2:</a:t>
            </a:r>
          </a:p>
          <a:p>
            <a:r>
              <a:rPr lang="de-CH"/>
              <a:t>Analyze the available data</a:t>
            </a:r>
          </a:p>
        </p:txBody>
      </p:sp>
      <p:sp>
        <p:nvSpPr>
          <p:cNvPr id="3" name="TextBox 2"/>
          <p:cNvSpPr txBox="1"/>
          <p:nvPr/>
        </p:nvSpPr>
        <p:spPr>
          <a:xfrm>
            <a:off x="7032104" y="3102984"/>
            <a:ext cx="1656184" cy="369332"/>
          </a:xfrm>
          <a:prstGeom prst="rect">
            <a:avLst/>
          </a:prstGeom>
          <a:noFill/>
        </p:spPr>
        <p:txBody>
          <a:bodyPr wrap="square" rtlCol="0">
            <a:spAutoFit/>
          </a:bodyPr>
          <a:lstStyle/>
          <a:p>
            <a:r>
              <a:rPr lang="de-CH"/>
              <a:t>Bad option</a:t>
            </a:r>
          </a:p>
        </p:txBody>
      </p:sp>
      <p:cxnSp>
        <p:nvCxnSpPr>
          <p:cNvPr id="5" name="Straight Arrow Connector 4"/>
          <p:cNvCxnSpPr/>
          <p:nvPr/>
        </p:nvCxnSpPr>
        <p:spPr>
          <a:xfrm flipH="1">
            <a:off x="5159896" y="3284984"/>
            <a:ext cx="1872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32104" y="4005064"/>
            <a:ext cx="1656184" cy="369332"/>
          </a:xfrm>
          <a:prstGeom prst="rect">
            <a:avLst/>
          </a:prstGeom>
          <a:noFill/>
        </p:spPr>
        <p:txBody>
          <a:bodyPr wrap="square" rtlCol="0">
            <a:spAutoFit/>
          </a:bodyPr>
          <a:lstStyle/>
          <a:p>
            <a:r>
              <a:rPr lang="de-CH"/>
              <a:t>Good option</a:t>
            </a:r>
          </a:p>
        </p:txBody>
      </p:sp>
      <p:cxnSp>
        <p:nvCxnSpPr>
          <p:cNvPr id="10" name="Straight Arrow Connector 9"/>
          <p:cNvCxnSpPr/>
          <p:nvPr/>
        </p:nvCxnSpPr>
        <p:spPr>
          <a:xfrm flipH="1">
            <a:off x="5159896" y="4187064"/>
            <a:ext cx="1872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897E38CF-2114-438F-8D5E-F63E12AE42CC}"/>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Rectangle 7">
            <a:extLst>
              <a:ext uri="{FF2B5EF4-FFF2-40B4-BE49-F238E27FC236}">
                <a16:creationId xmlns:a16="http://schemas.microsoft.com/office/drawing/2014/main" id="{A2702FD2-1512-45ED-A462-43E3D38AF7B5}"/>
              </a:ext>
            </a:extLst>
          </p:cNvPr>
          <p:cNvSpPr/>
          <p:nvPr/>
        </p:nvSpPr>
        <p:spPr>
          <a:xfrm>
            <a:off x="1559496" y="421414"/>
            <a:ext cx="9342784" cy="584775"/>
          </a:xfrm>
          <a:prstGeom prst="rect">
            <a:avLst/>
          </a:prstGeom>
        </p:spPr>
        <p:txBody>
          <a:bodyPr wrap="square">
            <a:spAutoFit/>
          </a:bodyPr>
          <a:lstStyle/>
          <a:p>
            <a:pPr algn="ctr"/>
            <a:r>
              <a:rPr lang="de-CH" sz="3200">
                <a:latin typeface="Arial" panose="020B0604020202020204" pitchFamily="34" charset="0"/>
                <a:cs typeface="Arial" panose="020B0604020202020204" pitchFamily="34" charset="0"/>
              </a:rPr>
              <a:t>Handling Missing data</a:t>
            </a:r>
          </a:p>
        </p:txBody>
      </p:sp>
    </p:spTree>
    <p:extLst>
      <p:ext uri="{BB962C8B-B14F-4D97-AF65-F5344CB8AC3E}">
        <p14:creationId xmlns:p14="http://schemas.microsoft.com/office/powerpoint/2010/main" val="20578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A8D253B-4A5D-471A-9D6E-85265316D1C5}" type="slidenum">
              <a:rPr lang="de-CH" smtClean="0">
                <a:solidFill>
                  <a:prstClr val="black">
                    <a:tint val="75000"/>
                  </a:prstClr>
                </a:solidFill>
              </a:rPr>
              <a:pPr/>
              <a:t>51</a:t>
            </a:fld>
            <a:endParaRPr lang="de-CH">
              <a:solidFill>
                <a:prstClr val="black">
                  <a:tint val="75000"/>
                </a:prstClr>
              </a:solidFill>
            </a:endParaRPr>
          </a:p>
        </p:txBody>
      </p:sp>
      <p:sp>
        <p:nvSpPr>
          <p:cNvPr id="2" name="TextBox 1"/>
          <p:cNvSpPr txBox="1"/>
          <p:nvPr/>
        </p:nvSpPr>
        <p:spPr>
          <a:xfrm>
            <a:off x="2567608" y="1344412"/>
            <a:ext cx="5976664" cy="1754326"/>
          </a:xfrm>
          <a:prstGeom prst="rect">
            <a:avLst/>
          </a:prstGeom>
          <a:noFill/>
        </p:spPr>
        <p:txBody>
          <a:bodyPr wrap="square" rtlCol="0">
            <a:spAutoFit/>
          </a:bodyPr>
          <a:lstStyle/>
          <a:p>
            <a:r>
              <a:rPr lang="de-CH" dirty="0"/>
              <a:t>Scenario:</a:t>
            </a:r>
          </a:p>
          <a:p>
            <a:r>
              <a:rPr lang="de-CH" dirty="0" err="1"/>
              <a:t>Participants</a:t>
            </a:r>
            <a:r>
              <a:rPr lang="de-CH" dirty="0"/>
              <a:t> miss </a:t>
            </a:r>
            <a:r>
              <a:rPr lang="de-CH" dirty="0" err="1"/>
              <a:t>one</a:t>
            </a:r>
            <a:r>
              <a:rPr lang="de-CH" dirty="0"/>
              <a:t> </a:t>
            </a:r>
            <a:r>
              <a:rPr lang="de-CH" dirty="0" err="1"/>
              <a:t>assessment</a:t>
            </a:r>
            <a:r>
              <a:rPr lang="de-CH" dirty="0"/>
              <a:t> (e.g., </a:t>
            </a:r>
            <a:r>
              <a:rPr lang="de-CH" dirty="0" err="1"/>
              <a:t>pre</a:t>
            </a:r>
            <a:r>
              <a:rPr lang="de-CH" dirty="0"/>
              <a:t>- </a:t>
            </a:r>
            <a:r>
              <a:rPr lang="de-CH" dirty="0" err="1"/>
              <a:t>or</a:t>
            </a:r>
            <a:r>
              <a:rPr lang="de-CH" dirty="0"/>
              <a:t> </a:t>
            </a:r>
            <a:r>
              <a:rPr lang="de-CH" dirty="0" err="1"/>
              <a:t>posttest</a:t>
            </a:r>
            <a:r>
              <a:rPr lang="de-CH" dirty="0"/>
              <a:t>)</a:t>
            </a:r>
          </a:p>
          <a:p>
            <a:r>
              <a:rPr lang="de-CH" dirty="0" err="1"/>
              <a:t>or</a:t>
            </a:r>
            <a:r>
              <a:rPr lang="de-CH" dirty="0"/>
              <a:t> do not </a:t>
            </a:r>
            <a:r>
              <a:rPr lang="de-CH" dirty="0" err="1"/>
              <a:t>answer</a:t>
            </a:r>
            <a:r>
              <a:rPr lang="de-CH" dirty="0"/>
              <a:t> all </a:t>
            </a:r>
            <a:r>
              <a:rPr lang="de-CH" dirty="0" err="1"/>
              <a:t>questions</a:t>
            </a:r>
            <a:r>
              <a:rPr lang="de-CH" dirty="0"/>
              <a:t>/</a:t>
            </a:r>
            <a:r>
              <a:rPr lang="de-CH" dirty="0" err="1"/>
              <a:t>items</a:t>
            </a:r>
            <a:r>
              <a:rPr lang="de-CH" dirty="0"/>
              <a:t> </a:t>
            </a:r>
            <a:r>
              <a:rPr lang="de-CH" dirty="0" err="1"/>
              <a:t>of</a:t>
            </a:r>
            <a:r>
              <a:rPr lang="de-CH" dirty="0"/>
              <a:t> a </a:t>
            </a:r>
            <a:r>
              <a:rPr lang="de-CH" dirty="0" err="1"/>
              <a:t>questionnaire</a:t>
            </a:r>
            <a:r>
              <a:rPr lang="de-CH" dirty="0"/>
              <a:t>/</a:t>
            </a:r>
            <a:r>
              <a:rPr lang="de-CH" dirty="0" err="1"/>
              <a:t>test</a:t>
            </a:r>
            <a:endParaRPr lang="de-CH" dirty="0"/>
          </a:p>
          <a:p>
            <a:endParaRPr lang="de-CH" dirty="0"/>
          </a:p>
          <a:p>
            <a:r>
              <a:rPr lang="de-CH" b="1" dirty="0"/>
              <a:t>Option 1:</a:t>
            </a:r>
          </a:p>
          <a:p>
            <a:r>
              <a:rPr lang="de-CH" b="1" dirty="0"/>
              <a:t>Delete </a:t>
            </a:r>
            <a:r>
              <a:rPr lang="de-CH" b="1" dirty="0" err="1"/>
              <a:t>these</a:t>
            </a:r>
            <a:r>
              <a:rPr lang="de-CH" b="1" dirty="0"/>
              <a:t> </a:t>
            </a:r>
            <a:r>
              <a:rPr lang="de-CH" b="1" dirty="0" err="1"/>
              <a:t>participants</a:t>
            </a:r>
            <a:endParaRPr lang="de-CH" b="1" dirty="0"/>
          </a:p>
        </p:txBody>
      </p:sp>
      <p:sp>
        <p:nvSpPr>
          <p:cNvPr id="4" name="TextBox 3"/>
          <p:cNvSpPr txBox="1"/>
          <p:nvPr/>
        </p:nvSpPr>
        <p:spPr>
          <a:xfrm>
            <a:off x="2567608" y="3236864"/>
            <a:ext cx="7344816" cy="2862322"/>
          </a:xfrm>
          <a:prstGeom prst="rect">
            <a:avLst/>
          </a:prstGeom>
          <a:noFill/>
        </p:spPr>
        <p:txBody>
          <a:bodyPr wrap="square" rtlCol="0">
            <a:spAutoFit/>
          </a:bodyPr>
          <a:lstStyle/>
          <a:p>
            <a:r>
              <a:rPr lang="de-CH" dirty="0"/>
              <a:t>This </a:t>
            </a:r>
            <a:r>
              <a:rPr lang="de-CH" dirty="0" err="1"/>
              <a:t>makes</a:t>
            </a:r>
            <a:r>
              <a:rPr lang="de-CH" dirty="0"/>
              <a:t> </a:t>
            </a:r>
            <a:r>
              <a:rPr lang="de-CH" dirty="0" err="1"/>
              <a:t>the</a:t>
            </a:r>
            <a:r>
              <a:rPr lang="de-CH" dirty="0"/>
              <a:t> </a:t>
            </a:r>
            <a:r>
              <a:rPr lang="de-CH" dirty="0" err="1"/>
              <a:t>assumption</a:t>
            </a:r>
            <a:r>
              <a:rPr lang="de-CH" dirty="0"/>
              <a:t> </a:t>
            </a:r>
            <a:r>
              <a:rPr lang="de-CH" dirty="0" err="1"/>
              <a:t>that</a:t>
            </a:r>
            <a:r>
              <a:rPr lang="de-CH" dirty="0"/>
              <a:t> </a:t>
            </a:r>
            <a:r>
              <a:rPr lang="de-CH" dirty="0" err="1"/>
              <a:t>participants</a:t>
            </a:r>
            <a:r>
              <a:rPr lang="de-CH" dirty="0"/>
              <a:t> </a:t>
            </a:r>
            <a:r>
              <a:rPr lang="de-CH" dirty="0" err="1"/>
              <a:t>with</a:t>
            </a:r>
            <a:r>
              <a:rPr lang="de-CH" dirty="0"/>
              <a:t> </a:t>
            </a:r>
            <a:r>
              <a:rPr lang="de-CH" dirty="0" err="1"/>
              <a:t>missing</a:t>
            </a:r>
            <a:r>
              <a:rPr lang="de-CH" dirty="0"/>
              <a:t> </a:t>
            </a:r>
            <a:r>
              <a:rPr lang="de-CH" dirty="0" err="1"/>
              <a:t>data</a:t>
            </a:r>
            <a:r>
              <a:rPr lang="de-CH" dirty="0"/>
              <a:t> </a:t>
            </a:r>
            <a:r>
              <a:rPr lang="de-CH" dirty="0" err="1"/>
              <a:t>are</a:t>
            </a:r>
            <a:r>
              <a:rPr lang="de-CH" dirty="0"/>
              <a:t> </a:t>
            </a:r>
            <a:r>
              <a:rPr lang="de-CH" dirty="0" err="1"/>
              <a:t>exactly</a:t>
            </a:r>
            <a:r>
              <a:rPr lang="de-CH" dirty="0"/>
              <a:t> </a:t>
            </a:r>
            <a:r>
              <a:rPr lang="de-CH" dirty="0" err="1"/>
              <a:t>the</a:t>
            </a:r>
            <a:r>
              <a:rPr lang="de-CH" dirty="0"/>
              <a:t> same </a:t>
            </a:r>
            <a:r>
              <a:rPr lang="de-CH" dirty="0" err="1"/>
              <a:t>as</a:t>
            </a:r>
            <a:r>
              <a:rPr lang="de-CH" dirty="0"/>
              <a:t> </a:t>
            </a:r>
            <a:r>
              <a:rPr lang="de-CH" dirty="0" err="1"/>
              <a:t>those</a:t>
            </a:r>
            <a:r>
              <a:rPr lang="de-CH" dirty="0"/>
              <a:t> </a:t>
            </a:r>
            <a:r>
              <a:rPr lang="de-CH" dirty="0" err="1"/>
              <a:t>with</a:t>
            </a:r>
            <a:r>
              <a:rPr lang="de-CH" dirty="0"/>
              <a:t> </a:t>
            </a:r>
            <a:r>
              <a:rPr lang="de-CH" dirty="0" err="1"/>
              <a:t>full</a:t>
            </a:r>
            <a:r>
              <a:rPr lang="de-CH" dirty="0"/>
              <a:t> </a:t>
            </a:r>
            <a:r>
              <a:rPr lang="de-CH" dirty="0" err="1"/>
              <a:t>data</a:t>
            </a:r>
            <a:r>
              <a:rPr lang="de-CH" dirty="0"/>
              <a:t> (</a:t>
            </a:r>
            <a:r>
              <a:rPr lang="de-CH" dirty="0" err="1"/>
              <a:t>missings</a:t>
            </a:r>
            <a:r>
              <a:rPr lang="de-CH" dirty="0"/>
              <a:t> </a:t>
            </a:r>
            <a:r>
              <a:rPr lang="de-CH" dirty="0" err="1"/>
              <a:t>are</a:t>
            </a:r>
            <a:r>
              <a:rPr lang="de-CH" dirty="0"/>
              <a:t> </a:t>
            </a:r>
            <a:r>
              <a:rPr lang="de-CH" i="1" dirty="0" err="1"/>
              <a:t>completely</a:t>
            </a:r>
            <a:r>
              <a:rPr lang="de-CH" i="1" dirty="0"/>
              <a:t> at </a:t>
            </a:r>
            <a:r>
              <a:rPr lang="de-CH" i="1" dirty="0" err="1"/>
              <a:t>random</a:t>
            </a:r>
            <a:r>
              <a:rPr lang="de-CH" dirty="0"/>
              <a:t>; MCAR).</a:t>
            </a:r>
          </a:p>
          <a:p>
            <a:endParaRPr lang="de-CH" dirty="0"/>
          </a:p>
          <a:p>
            <a:r>
              <a:rPr lang="de-CH" dirty="0"/>
              <a:t>In </a:t>
            </a:r>
            <a:r>
              <a:rPr lang="de-CH" dirty="0" err="1"/>
              <a:t>other</a:t>
            </a:r>
            <a:r>
              <a:rPr lang="de-CH" dirty="0"/>
              <a:t> </a:t>
            </a:r>
            <a:r>
              <a:rPr lang="de-CH" dirty="0" err="1"/>
              <a:t>words</a:t>
            </a:r>
            <a:r>
              <a:rPr lang="de-CH" dirty="0"/>
              <a:t>, </a:t>
            </a:r>
            <a:r>
              <a:rPr lang="de-CH" dirty="0" err="1"/>
              <a:t>they</a:t>
            </a:r>
            <a:r>
              <a:rPr lang="de-CH" dirty="0"/>
              <a:t> </a:t>
            </a:r>
            <a:r>
              <a:rPr lang="de-CH" dirty="0" err="1"/>
              <a:t>tend</a:t>
            </a:r>
            <a:r>
              <a:rPr lang="de-CH" dirty="0"/>
              <a:t> </a:t>
            </a:r>
            <a:r>
              <a:rPr lang="de-CH" dirty="0" err="1"/>
              <a:t>to</a:t>
            </a:r>
            <a:r>
              <a:rPr lang="de-CH" dirty="0"/>
              <a:t> </a:t>
            </a:r>
            <a:r>
              <a:rPr lang="de-CH" dirty="0" err="1"/>
              <a:t>have</a:t>
            </a:r>
            <a:r>
              <a:rPr lang="de-CH" dirty="0"/>
              <a:t> </a:t>
            </a:r>
            <a:r>
              <a:rPr lang="de-CH" dirty="0" err="1"/>
              <a:t>the</a:t>
            </a:r>
            <a:r>
              <a:rPr lang="de-CH" dirty="0"/>
              <a:t> same </a:t>
            </a:r>
            <a:r>
              <a:rPr lang="de-CH" dirty="0" err="1"/>
              <a:t>values</a:t>
            </a:r>
            <a:r>
              <a:rPr lang="de-CH" dirty="0"/>
              <a:t> on all variables </a:t>
            </a:r>
            <a:r>
              <a:rPr lang="de-CH" dirty="0" err="1"/>
              <a:t>that</a:t>
            </a:r>
            <a:r>
              <a:rPr lang="de-CH" dirty="0"/>
              <a:t> </a:t>
            </a:r>
            <a:r>
              <a:rPr lang="de-CH" dirty="0" err="1"/>
              <a:t>you</a:t>
            </a:r>
            <a:r>
              <a:rPr lang="de-CH" dirty="0"/>
              <a:t> </a:t>
            </a:r>
            <a:r>
              <a:rPr lang="de-CH" dirty="0" err="1"/>
              <a:t>have</a:t>
            </a:r>
            <a:r>
              <a:rPr lang="de-CH" dirty="0"/>
              <a:t> </a:t>
            </a:r>
            <a:r>
              <a:rPr lang="de-CH" dirty="0" err="1"/>
              <a:t>assessed</a:t>
            </a:r>
            <a:r>
              <a:rPr lang="de-CH" dirty="0"/>
              <a:t>, and on </a:t>
            </a:r>
            <a:r>
              <a:rPr lang="de-CH" dirty="0" err="1"/>
              <a:t>other</a:t>
            </a:r>
            <a:r>
              <a:rPr lang="de-CH" dirty="0"/>
              <a:t> non-</a:t>
            </a:r>
            <a:r>
              <a:rPr lang="de-CH" dirty="0" err="1"/>
              <a:t>assessed</a:t>
            </a:r>
            <a:r>
              <a:rPr lang="de-CH" dirty="0"/>
              <a:t> variables.</a:t>
            </a:r>
          </a:p>
          <a:p>
            <a:endParaRPr lang="de-CH" dirty="0"/>
          </a:p>
          <a:p>
            <a:r>
              <a:rPr lang="de-CH" dirty="0"/>
              <a:t>This </a:t>
            </a:r>
            <a:r>
              <a:rPr lang="de-CH" dirty="0" err="1"/>
              <a:t>is</a:t>
            </a:r>
            <a:r>
              <a:rPr lang="de-CH" dirty="0"/>
              <a:t> </a:t>
            </a:r>
            <a:r>
              <a:rPr lang="de-CH" dirty="0" err="1"/>
              <a:t>unrealistic</a:t>
            </a:r>
            <a:r>
              <a:rPr lang="de-CH" dirty="0"/>
              <a:t>, </a:t>
            </a:r>
            <a:r>
              <a:rPr lang="de-CH" dirty="0" err="1"/>
              <a:t>hinders</a:t>
            </a:r>
            <a:r>
              <a:rPr lang="de-CH" dirty="0"/>
              <a:t> </a:t>
            </a:r>
            <a:r>
              <a:rPr lang="de-CH" dirty="0" err="1"/>
              <a:t>generalizability</a:t>
            </a:r>
            <a:r>
              <a:rPr lang="de-CH" dirty="0"/>
              <a:t> and </a:t>
            </a:r>
            <a:r>
              <a:rPr lang="de-CH" dirty="0" err="1"/>
              <a:t>perhaps</a:t>
            </a:r>
            <a:r>
              <a:rPr lang="de-CH" dirty="0"/>
              <a:t> </a:t>
            </a:r>
            <a:r>
              <a:rPr lang="de-CH" dirty="0" err="1"/>
              <a:t>randomization</a:t>
            </a:r>
            <a:r>
              <a:rPr lang="de-CH" dirty="0"/>
              <a:t> (!).</a:t>
            </a:r>
          </a:p>
          <a:p>
            <a:endParaRPr lang="de-CH" dirty="0"/>
          </a:p>
          <a:p>
            <a:r>
              <a:rPr lang="de-CH" dirty="0"/>
              <a:t>And:</a:t>
            </a:r>
          </a:p>
          <a:p>
            <a:r>
              <a:rPr lang="de-CH" dirty="0" err="1"/>
              <a:t>Dropping</a:t>
            </a:r>
            <a:r>
              <a:rPr lang="de-CH" dirty="0"/>
              <a:t> </a:t>
            </a:r>
            <a:r>
              <a:rPr lang="de-CH" dirty="0" err="1"/>
              <a:t>data</a:t>
            </a:r>
            <a:r>
              <a:rPr lang="de-CH" dirty="0"/>
              <a:t> </a:t>
            </a:r>
            <a:r>
              <a:rPr lang="de-CH" dirty="0" err="1"/>
              <a:t>means</a:t>
            </a:r>
            <a:r>
              <a:rPr lang="de-CH" dirty="0"/>
              <a:t> </a:t>
            </a:r>
            <a:r>
              <a:rPr lang="de-CH" dirty="0" err="1"/>
              <a:t>dropping</a:t>
            </a:r>
            <a:r>
              <a:rPr lang="de-CH" dirty="0"/>
              <a:t> </a:t>
            </a:r>
            <a:r>
              <a:rPr lang="de-CH" dirty="0" err="1"/>
              <a:t>information</a:t>
            </a:r>
            <a:r>
              <a:rPr lang="de-CH" dirty="0"/>
              <a:t> and </a:t>
            </a:r>
            <a:r>
              <a:rPr lang="de-CH" dirty="0" err="1"/>
              <a:t>thereby</a:t>
            </a:r>
            <a:r>
              <a:rPr lang="de-CH" dirty="0"/>
              <a:t> </a:t>
            </a:r>
            <a:r>
              <a:rPr lang="de-CH" dirty="0" err="1"/>
              <a:t>decrease</a:t>
            </a:r>
            <a:r>
              <a:rPr lang="de-CH" dirty="0"/>
              <a:t> in Power.</a:t>
            </a:r>
          </a:p>
        </p:txBody>
      </p:sp>
      <p:sp>
        <p:nvSpPr>
          <p:cNvPr id="6" name="Rechteck 5">
            <a:extLst>
              <a:ext uri="{FF2B5EF4-FFF2-40B4-BE49-F238E27FC236}">
                <a16:creationId xmlns:a16="http://schemas.microsoft.com/office/drawing/2014/main" id="{DFEA36A8-FFFE-4A98-8138-E37CDCC26487}"/>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F21A7A84-CEDB-4E3B-9456-6BB699F3A1AD}"/>
              </a:ext>
            </a:extLst>
          </p:cNvPr>
          <p:cNvSpPr/>
          <p:nvPr/>
        </p:nvSpPr>
        <p:spPr>
          <a:xfrm>
            <a:off x="1559496" y="421414"/>
            <a:ext cx="9342784" cy="584775"/>
          </a:xfrm>
          <a:prstGeom prst="rect">
            <a:avLst/>
          </a:prstGeom>
        </p:spPr>
        <p:txBody>
          <a:bodyPr wrap="square">
            <a:spAutoFit/>
          </a:bodyPr>
          <a:lstStyle/>
          <a:p>
            <a:pPr algn="ctr"/>
            <a:r>
              <a:rPr lang="de-CH" sz="3200">
                <a:latin typeface="Arial" panose="020B0604020202020204" pitchFamily="34" charset="0"/>
                <a:cs typeface="Arial" panose="020B0604020202020204" pitchFamily="34" charset="0"/>
              </a:rPr>
              <a:t>Handling Missing data</a:t>
            </a:r>
          </a:p>
        </p:txBody>
      </p:sp>
    </p:spTree>
    <p:extLst>
      <p:ext uri="{BB962C8B-B14F-4D97-AF65-F5344CB8AC3E}">
        <p14:creationId xmlns:p14="http://schemas.microsoft.com/office/powerpoint/2010/main" val="4169658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A8D253B-4A5D-471A-9D6E-85265316D1C5}" type="slidenum">
              <a:rPr lang="de-CH" smtClean="0">
                <a:solidFill>
                  <a:prstClr val="black">
                    <a:tint val="75000"/>
                  </a:prstClr>
                </a:solidFill>
              </a:rPr>
              <a:pPr/>
              <a:t>52</a:t>
            </a:fld>
            <a:endParaRPr lang="de-CH">
              <a:solidFill>
                <a:prstClr val="black">
                  <a:tint val="75000"/>
                </a:prstClr>
              </a:solidFill>
            </a:endParaRPr>
          </a:p>
        </p:txBody>
      </p:sp>
      <p:sp>
        <p:nvSpPr>
          <p:cNvPr id="2" name="TextBox 1"/>
          <p:cNvSpPr txBox="1"/>
          <p:nvPr/>
        </p:nvSpPr>
        <p:spPr>
          <a:xfrm>
            <a:off x="2567608" y="1844824"/>
            <a:ext cx="5976664" cy="1754326"/>
          </a:xfrm>
          <a:prstGeom prst="rect">
            <a:avLst/>
          </a:prstGeom>
          <a:noFill/>
        </p:spPr>
        <p:txBody>
          <a:bodyPr wrap="square" rtlCol="0">
            <a:spAutoFit/>
          </a:bodyPr>
          <a:lstStyle/>
          <a:p>
            <a:r>
              <a:rPr lang="de-CH"/>
              <a:t>Scenario:</a:t>
            </a:r>
          </a:p>
          <a:p>
            <a:r>
              <a:rPr lang="de-CH"/>
              <a:t>Participants miss one assessment (e.g., pre- or posttest)</a:t>
            </a:r>
          </a:p>
          <a:p>
            <a:r>
              <a:rPr lang="de-CH"/>
              <a:t>or do not answer all questions/items of a questionnaire/test</a:t>
            </a:r>
          </a:p>
          <a:p>
            <a:endParaRPr lang="de-CH"/>
          </a:p>
          <a:p>
            <a:r>
              <a:rPr lang="de-CH" b="1"/>
              <a:t>Option 2:</a:t>
            </a:r>
          </a:p>
          <a:p>
            <a:r>
              <a:rPr lang="de-CH" b="1"/>
              <a:t>Analyze all available data</a:t>
            </a:r>
          </a:p>
        </p:txBody>
      </p:sp>
      <p:sp>
        <p:nvSpPr>
          <p:cNvPr id="4" name="TextBox 3"/>
          <p:cNvSpPr txBox="1"/>
          <p:nvPr/>
        </p:nvSpPr>
        <p:spPr>
          <a:xfrm>
            <a:off x="2567608" y="3861049"/>
            <a:ext cx="7966248" cy="2031325"/>
          </a:xfrm>
          <a:prstGeom prst="rect">
            <a:avLst/>
          </a:prstGeom>
          <a:noFill/>
        </p:spPr>
        <p:txBody>
          <a:bodyPr wrap="square" rtlCol="0">
            <a:spAutoFit/>
          </a:bodyPr>
          <a:lstStyle/>
          <a:p>
            <a:r>
              <a:rPr lang="de-CH"/>
              <a:t>There are two common and good ways to deal with partially missing data:</a:t>
            </a:r>
          </a:p>
          <a:p>
            <a:endParaRPr lang="de-CH"/>
          </a:p>
          <a:p>
            <a:r>
              <a:rPr lang="de-CH"/>
              <a:t>Full information maximum likelihood estimation -&gt; just use all data points that are there. Possible in SPSS (linear mixed model), R (linear mixed model; lme4, afex; structural equation or path model, lavaan package); Mplus software package</a:t>
            </a:r>
          </a:p>
          <a:p>
            <a:endParaRPr lang="de-CH"/>
          </a:p>
          <a:p>
            <a:r>
              <a:rPr lang="de-CH">
                <a:hlinkClick r:id="rId2"/>
              </a:rPr>
              <a:t>Multiple imputation</a:t>
            </a:r>
            <a:r>
              <a:rPr lang="de-CH"/>
              <a:t> (Stef van Buuren) -&gt; estimate missing data (yes, it’s ok)</a:t>
            </a:r>
          </a:p>
        </p:txBody>
      </p:sp>
      <p:sp>
        <p:nvSpPr>
          <p:cNvPr id="6" name="Rechteck 5">
            <a:extLst>
              <a:ext uri="{FF2B5EF4-FFF2-40B4-BE49-F238E27FC236}">
                <a16:creationId xmlns:a16="http://schemas.microsoft.com/office/drawing/2014/main" id="{4CCEF991-C51B-4CCC-B59A-F34F3B04B80A}"/>
              </a:ext>
            </a:extLst>
          </p:cNvPr>
          <p:cNvSpPr/>
          <p:nvPr/>
        </p:nvSpPr>
        <p:spPr>
          <a:xfrm>
            <a:off x="119336" y="404665"/>
            <a:ext cx="11953328" cy="58326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7">
            <a:extLst>
              <a:ext uri="{FF2B5EF4-FFF2-40B4-BE49-F238E27FC236}">
                <a16:creationId xmlns:a16="http://schemas.microsoft.com/office/drawing/2014/main" id="{617A00CA-7F46-419D-8521-80D8E5E7C5D2}"/>
              </a:ext>
            </a:extLst>
          </p:cNvPr>
          <p:cNvSpPr/>
          <p:nvPr/>
        </p:nvSpPr>
        <p:spPr>
          <a:xfrm>
            <a:off x="1559496" y="421414"/>
            <a:ext cx="9342784" cy="584775"/>
          </a:xfrm>
          <a:prstGeom prst="rect">
            <a:avLst/>
          </a:prstGeom>
        </p:spPr>
        <p:txBody>
          <a:bodyPr wrap="square">
            <a:spAutoFit/>
          </a:bodyPr>
          <a:lstStyle/>
          <a:p>
            <a:pPr algn="ctr"/>
            <a:r>
              <a:rPr lang="de-CH" sz="3200">
                <a:latin typeface="Arial" panose="020B0604020202020204" pitchFamily="34" charset="0"/>
                <a:cs typeface="Arial" panose="020B0604020202020204" pitchFamily="34" charset="0"/>
              </a:rPr>
              <a:t>Handling Missing data</a:t>
            </a:r>
          </a:p>
        </p:txBody>
      </p:sp>
      <p:sp>
        <p:nvSpPr>
          <p:cNvPr id="3" name="Rechteck 2">
            <a:extLst>
              <a:ext uri="{FF2B5EF4-FFF2-40B4-BE49-F238E27FC236}">
                <a16:creationId xmlns:a16="http://schemas.microsoft.com/office/drawing/2014/main" id="{CE5443F8-C977-4F12-BCD1-2573E251E504}"/>
              </a:ext>
            </a:extLst>
          </p:cNvPr>
          <p:cNvSpPr/>
          <p:nvPr/>
        </p:nvSpPr>
        <p:spPr>
          <a:xfrm>
            <a:off x="4079776" y="5768942"/>
            <a:ext cx="2743828" cy="369332"/>
          </a:xfrm>
          <a:prstGeom prst="rect">
            <a:avLst/>
          </a:prstGeom>
        </p:spPr>
        <p:txBody>
          <a:bodyPr wrap="none">
            <a:spAutoFit/>
          </a:bodyPr>
          <a:lstStyle/>
          <a:p>
            <a:r>
              <a:rPr lang="de-DE" dirty="0">
                <a:hlinkClick r:id="rId3"/>
              </a:rPr>
              <a:t>stefvanbuuren.name/</a:t>
            </a:r>
            <a:r>
              <a:rPr lang="de-DE" dirty="0" err="1">
                <a:hlinkClick r:id="rId3"/>
              </a:rPr>
              <a:t>fimd</a:t>
            </a:r>
            <a:r>
              <a:rPr lang="de-DE" dirty="0">
                <a:hlinkClick r:id="rId3"/>
              </a:rPr>
              <a:t>/</a:t>
            </a:r>
            <a:endParaRPr lang="de-DE" dirty="0"/>
          </a:p>
        </p:txBody>
      </p:sp>
    </p:spTree>
    <p:extLst>
      <p:ext uri="{BB962C8B-B14F-4D97-AF65-F5344CB8AC3E}">
        <p14:creationId xmlns:p14="http://schemas.microsoft.com/office/powerpoint/2010/main" val="3122442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832092"/>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nothing </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FF66FF"/>
                </a:solidFill>
                <a:latin typeface="Arial" panose="020B0604020202020204" pitchFamily="34" charset="0"/>
                <a:cs typeface="Arial" panose="020B0604020202020204" pitchFamily="34" charset="0"/>
              </a:rPr>
              <a:t>Participants with missing data should not be analyzed            </a:t>
            </a:r>
            <a:r>
              <a:rPr lang="en-US" sz="2200" b="1" i="1">
                <a:solidFill>
                  <a:prstClr val="white"/>
                </a:solidFill>
                <a:latin typeface="Arial" panose="020B0604020202020204" pitchFamily="34" charset="0"/>
                <a:cs typeface="Arial" panose="020B0604020202020204" pitchFamily="34" charset="0"/>
              </a:rPr>
              <a:t>“This one missed an assessment, let’s drop him/her         from  the datafile!”</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53</a:t>
            </a:fld>
            <a:endParaRPr lang="de-CH">
              <a:solidFill>
                <a:prstClr val="black">
                  <a:tint val="75000"/>
                </a:prstClr>
              </a:solidFill>
            </a:endParaRPr>
          </a:p>
        </p:txBody>
      </p:sp>
      <p:pic>
        <p:nvPicPr>
          <p:cNvPr id="5" name="Grafik 4">
            <a:extLst>
              <a:ext uri="{FF2B5EF4-FFF2-40B4-BE49-F238E27FC236}">
                <a16:creationId xmlns:a16="http://schemas.microsoft.com/office/drawing/2014/main" id="{C8B896C8-5DF3-8E58-98F9-817139617AE7}"/>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843620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832092"/>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nothing </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00B050"/>
                </a:solidFill>
                <a:latin typeface="Arial" panose="020B0604020202020204" pitchFamily="34" charset="0"/>
                <a:cs typeface="Arial" panose="020B0604020202020204" pitchFamily="34" charset="0"/>
              </a:rPr>
              <a:t>Participants with missing data should always be analyzed    </a:t>
            </a:r>
            <a:r>
              <a:rPr lang="en-US" sz="2200" b="1">
                <a:solidFill>
                  <a:srgbClr val="FF66FF"/>
                </a:solidFill>
                <a:latin typeface="Arial" panose="020B0604020202020204" pitchFamily="34" charset="0"/>
                <a:cs typeface="Arial" panose="020B0604020202020204" pitchFamily="34" charset="0"/>
              </a:rPr>
              <a:t>        </a:t>
            </a:r>
            <a:r>
              <a:rPr lang="en-US" sz="2200" b="1" i="1">
                <a:solidFill>
                  <a:prstClr val="white"/>
                </a:solidFill>
                <a:latin typeface="Arial" panose="020B0604020202020204" pitchFamily="34" charset="0"/>
                <a:cs typeface="Arial" panose="020B0604020202020204" pitchFamily="34" charset="0"/>
              </a:rPr>
              <a:t>“Let’s include all participants, the statistical algorithm will take care about everything!”</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54</a:t>
            </a:fld>
            <a:endParaRPr lang="de-CH">
              <a:solidFill>
                <a:prstClr val="black">
                  <a:tint val="75000"/>
                </a:prstClr>
              </a:solidFill>
            </a:endParaRPr>
          </a:p>
        </p:txBody>
      </p:sp>
      <p:pic>
        <p:nvPicPr>
          <p:cNvPr id="5" name="Grafik 4">
            <a:extLst>
              <a:ext uri="{FF2B5EF4-FFF2-40B4-BE49-F238E27FC236}">
                <a16:creationId xmlns:a16="http://schemas.microsoft.com/office/drawing/2014/main" id="{D1FBB4DA-9CFD-73DB-291F-91030FDD11AA}"/>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1612013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832092"/>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nothing </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always be analyzed</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00B0F0"/>
                </a:solidFill>
                <a:latin typeface="Arial" panose="020B0604020202020204" pitchFamily="34" charset="0"/>
                <a:cs typeface="Arial" panose="020B0604020202020204" pitchFamily="34" charset="0"/>
              </a:rPr>
              <a:t>Asking a statistician ensures everything’s right                        </a:t>
            </a:r>
            <a:r>
              <a:rPr lang="en-US" sz="2200" b="1" i="1">
                <a:solidFill>
                  <a:prstClr val="white"/>
                </a:solidFill>
                <a:latin typeface="Arial" panose="020B0604020202020204" pitchFamily="34" charset="0"/>
                <a:cs typeface="Arial" panose="020B0604020202020204" pitchFamily="34" charset="0"/>
              </a:rPr>
              <a:t>“Perhaps, I should ask someone with more experience how to analyze my data!”</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55</a:t>
            </a:fld>
            <a:endParaRPr lang="de-CH">
              <a:solidFill>
                <a:prstClr val="black">
                  <a:tint val="75000"/>
                </a:prstClr>
              </a:solidFill>
            </a:endParaRPr>
          </a:p>
        </p:txBody>
      </p:sp>
      <p:pic>
        <p:nvPicPr>
          <p:cNvPr id="5" name="Grafik 4">
            <a:extLst>
              <a:ext uri="{FF2B5EF4-FFF2-40B4-BE49-F238E27FC236}">
                <a16:creationId xmlns:a16="http://schemas.microsoft.com/office/drawing/2014/main" id="{33AAC50B-93EA-9AD0-B060-AE98CFB408D8}"/>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1153465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A8D253B-4A5D-471A-9D6E-85265316D1C5}" type="slidenum">
              <a:rPr lang="de-CH" smtClean="0">
                <a:solidFill>
                  <a:prstClr val="black">
                    <a:tint val="75000"/>
                  </a:prstClr>
                </a:solidFill>
              </a:rPr>
              <a:pPr/>
              <a:t>56</a:t>
            </a:fld>
            <a:endParaRPr lang="de-CH">
              <a:solidFill>
                <a:prstClr val="black">
                  <a:tint val="75000"/>
                </a:prst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069" y="1988841"/>
            <a:ext cx="3572374" cy="3324689"/>
          </a:xfrm>
          <a:prstGeom prst="rect">
            <a:avLst/>
          </a:prstGeom>
        </p:spPr>
      </p:pic>
      <p:sp>
        <p:nvSpPr>
          <p:cNvPr id="8" name="Rectangle 7"/>
          <p:cNvSpPr/>
          <p:nvPr/>
        </p:nvSpPr>
        <p:spPr>
          <a:xfrm>
            <a:off x="1519353" y="260649"/>
            <a:ext cx="9342784" cy="1200329"/>
          </a:xfrm>
          <a:prstGeom prst="rect">
            <a:avLst/>
          </a:prstGeom>
        </p:spPr>
        <p:txBody>
          <a:bodyPr wrap="square">
            <a:spAutoFit/>
          </a:bodyPr>
          <a:lstStyle/>
          <a:p>
            <a:r>
              <a:rPr lang="de-CH"/>
              <a:t>Silberzahn, R., et al. (2015). Crowdsourcing data analysis: Do soccer referees give more red cards to dark skin toned players? Center for Open Science, </a:t>
            </a:r>
            <a:r>
              <a:rPr lang="de-CH">
                <a:hlinkClick r:id="rId3"/>
              </a:rPr>
              <a:t>https://osf.io/j5v8f/</a:t>
            </a:r>
            <a:endParaRPr lang="de-CH"/>
          </a:p>
          <a:p>
            <a:pPr>
              <a:buFont typeface="Arial" panose="020B0604020202020204" pitchFamily="34" charset="0"/>
              <a:buChar char="•"/>
            </a:pPr>
            <a:r>
              <a:rPr lang="de-CH"/>
              <a:t>29 Teams of statisticians from all world</a:t>
            </a:r>
          </a:p>
          <a:p>
            <a:pPr>
              <a:buFont typeface="Arial" panose="020B0604020202020204" pitchFamily="34" charset="0"/>
              <a:buChar char="•"/>
            </a:pPr>
            <a:r>
              <a:rPr lang="de-CH"/>
              <a:t>Same dataset. Same question</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664" y="3845819"/>
            <a:ext cx="4381500" cy="2628900"/>
          </a:xfrm>
          <a:prstGeom prst="rect">
            <a:avLst/>
          </a:prstGeom>
        </p:spPr>
      </p:pic>
    </p:spTree>
    <p:extLst>
      <p:ext uri="{BB962C8B-B14F-4D97-AF65-F5344CB8AC3E}">
        <p14:creationId xmlns:p14="http://schemas.microsoft.com/office/powerpoint/2010/main" val="654776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A8D253B-4A5D-471A-9D6E-85265316D1C5}" type="slidenum">
              <a:rPr lang="de-CH" smtClean="0">
                <a:solidFill>
                  <a:prstClr val="black">
                    <a:tint val="75000"/>
                  </a:prstClr>
                </a:solidFill>
              </a:rPr>
              <a:pPr/>
              <a:t>57</a:t>
            </a:fld>
            <a:endParaRPr lang="de-CH">
              <a:solidFill>
                <a:prstClr val="black">
                  <a:tint val="75000"/>
                </a:prstClr>
              </a:solidFill>
            </a:endParaRPr>
          </a:p>
        </p:txBody>
      </p:sp>
      <p:sp>
        <p:nvSpPr>
          <p:cNvPr id="8" name="Rectangle 7"/>
          <p:cNvSpPr/>
          <p:nvPr/>
        </p:nvSpPr>
        <p:spPr>
          <a:xfrm>
            <a:off x="1519353" y="260648"/>
            <a:ext cx="9342784" cy="1754326"/>
          </a:xfrm>
          <a:prstGeom prst="rect">
            <a:avLst/>
          </a:prstGeom>
        </p:spPr>
        <p:txBody>
          <a:bodyPr wrap="square">
            <a:spAutoFit/>
          </a:bodyPr>
          <a:lstStyle/>
          <a:p>
            <a:r>
              <a:rPr lang="de-CH"/>
              <a:t>Silberzahn, R., et al. (2015). Crowdsourcing data analysis: Do soccer referees give more red cards to dark skin toned players? Center for Open Science, </a:t>
            </a:r>
            <a:r>
              <a:rPr lang="de-CH">
                <a:hlinkClick r:id="rId2"/>
              </a:rPr>
              <a:t>https://osf.io/j5v8f/</a:t>
            </a:r>
            <a:endParaRPr lang="de-CH"/>
          </a:p>
          <a:p>
            <a:pPr>
              <a:buFont typeface="Arial" panose="020B0604020202020204" pitchFamily="34" charset="0"/>
              <a:buChar char="•"/>
            </a:pPr>
            <a:r>
              <a:rPr lang="de-CH"/>
              <a:t>29 Teams of statisticians from all world</a:t>
            </a:r>
          </a:p>
          <a:p>
            <a:pPr>
              <a:buFont typeface="Arial" panose="020B0604020202020204" pitchFamily="34" charset="0"/>
              <a:buChar char="•"/>
            </a:pPr>
            <a:r>
              <a:rPr lang="de-CH"/>
              <a:t>Same dataset. Same question</a:t>
            </a:r>
          </a:p>
          <a:p>
            <a:pPr>
              <a:buFont typeface="Arial" panose="020B0604020202020204" pitchFamily="34" charset="0"/>
              <a:buChar char="•"/>
            </a:pPr>
            <a:endParaRPr lang="de-CH"/>
          </a:p>
          <a:p>
            <a:pPr>
              <a:buFont typeface="Arial" panose="020B0604020202020204" pitchFamily="34" charset="0"/>
              <a:buChar char="•"/>
            </a:pPr>
            <a:r>
              <a:rPr lang="de-CH"/>
              <a:t>What do they do?					What do they find?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984" y="2166952"/>
            <a:ext cx="9144000" cy="4126938"/>
          </a:xfrm>
          <a:prstGeom prst="rect">
            <a:avLst/>
          </a:prstGeom>
        </p:spPr>
      </p:pic>
    </p:spTree>
    <p:extLst>
      <p:ext uri="{BB962C8B-B14F-4D97-AF65-F5344CB8AC3E}">
        <p14:creationId xmlns:p14="http://schemas.microsoft.com/office/powerpoint/2010/main" val="1685023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832092"/>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nothing </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always be analyzed</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00B050"/>
                </a:solidFill>
                <a:latin typeface="Arial" panose="020B0604020202020204" pitchFamily="34" charset="0"/>
                <a:cs typeface="Arial" panose="020B0604020202020204" pitchFamily="34" charset="0"/>
              </a:rPr>
              <a:t>Asking a statistician is useful and brings up potential ideas                        </a:t>
            </a:r>
            <a:r>
              <a:rPr lang="en-US" sz="2200" b="1" i="1">
                <a:solidFill>
                  <a:prstClr val="white"/>
                </a:solidFill>
                <a:latin typeface="Arial" panose="020B0604020202020204" pitchFamily="34" charset="0"/>
                <a:cs typeface="Arial" panose="020B0604020202020204" pitchFamily="34" charset="0"/>
              </a:rPr>
              <a:t>“I should ask at least two people with more experience how to analyze my data!”</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58</a:t>
            </a:fld>
            <a:endParaRPr lang="de-CH">
              <a:solidFill>
                <a:prstClr val="black">
                  <a:tint val="75000"/>
                </a:prstClr>
              </a:solidFill>
            </a:endParaRPr>
          </a:p>
        </p:txBody>
      </p:sp>
      <p:pic>
        <p:nvPicPr>
          <p:cNvPr id="5" name="Grafik 4">
            <a:extLst>
              <a:ext uri="{FF2B5EF4-FFF2-40B4-BE49-F238E27FC236}">
                <a16:creationId xmlns:a16="http://schemas.microsoft.com/office/drawing/2014/main" id="{BD83B507-3FA0-D43A-FA45-F58BEB425AD1}"/>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3451364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nothing </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always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is useful and brings up potential ideas</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7030A0"/>
                </a:solidFill>
                <a:latin typeface="Arial" panose="020B0604020202020204" pitchFamily="34" charset="0"/>
                <a:cs typeface="Arial" panose="020B0604020202020204" pitchFamily="34" charset="0"/>
              </a:rPr>
              <a:t>There is one statistical model for each study design                </a:t>
            </a:r>
            <a:r>
              <a:rPr lang="en-US" sz="2200" b="1" i="1">
                <a:solidFill>
                  <a:prstClr val="white"/>
                </a:solidFill>
                <a:latin typeface="Arial" panose="020B0604020202020204" pitchFamily="34" charset="0"/>
                <a:cs typeface="Arial" panose="020B0604020202020204" pitchFamily="34" charset="0"/>
              </a:rPr>
              <a:t>“A repeated measures ANOVA is the </a:t>
            </a:r>
            <a:r>
              <a:rPr lang="en-US" sz="2200" b="1" i="1" u="sng">
                <a:solidFill>
                  <a:prstClr val="white"/>
                </a:solidFill>
                <a:latin typeface="Arial" panose="020B0604020202020204" pitchFamily="34" charset="0"/>
                <a:cs typeface="Arial" panose="020B0604020202020204" pitchFamily="34" charset="0"/>
              </a:rPr>
              <a:t>gold standard</a:t>
            </a:r>
            <a:r>
              <a:rPr lang="en-US" sz="2200" b="1" i="1">
                <a:solidFill>
                  <a:prstClr val="white"/>
                </a:solidFill>
                <a:latin typeface="Arial" panose="020B0604020202020204" pitchFamily="34" charset="0"/>
                <a:cs typeface="Arial" panose="020B0604020202020204" pitchFamily="34" charset="0"/>
              </a:rPr>
              <a:t>!”</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59</a:t>
            </a:fld>
            <a:endParaRPr lang="de-CH">
              <a:solidFill>
                <a:prstClr val="black">
                  <a:tint val="75000"/>
                </a:prstClr>
              </a:solidFill>
            </a:endParaRPr>
          </a:p>
        </p:txBody>
      </p:sp>
      <p:pic>
        <p:nvPicPr>
          <p:cNvPr id="5" name="Grafik 4">
            <a:extLst>
              <a:ext uri="{FF2B5EF4-FFF2-40B4-BE49-F238E27FC236}">
                <a16:creationId xmlns:a16="http://schemas.microsoft.com/office/drawing/2014/main" id="{CEB66C95-B872-7407-31FF-185AF502135E}"/>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2054934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154984"/>
          </a:xfrm>
          <a:prstGeom prst="rect">
            <a:avLst/>
          </a:prstGeom>
          <a:noFill/>
        </p:spPr>
        <p:txBody>
          <a:bodyPr wrap="square" rtlCol="0">
            <a:spAutoFit/>
          </a:bodyPr>
          <a:lstStyle/>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Statistics comes after data collection</a:t>
            </a:r>
          </a:p>
          <a:p>
            <a:pPr marL="514350" indent="-514350">
              <a:buFontTx/>
              <a:buAutoNum type="romanUcParen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srgbClr val="F79646">
                    <a:lumMod val="75000"/>
                  </a:srgbClr>
                </a:solidFill>
                <a:latin typeface="Arial" panose="020B0604020202020204" pitchFamily="34" charset="0"/>
                <a:cs typeface="Arial" panose="020B0604020202020204" pitchFamily="34" charset="0"/>
              </a:rPr>
              <a:t>30 participants per condition are great                                        </a:t>
            </a:r>
            <a:r>
              <a:rPr lang="en-US" sz="2200" b="1" i="1" dirty="0">
                <a:solidFill>
                  <a:prstClr val="white"/>
                </a:solidFill>
                <a:latin typeface="Arial" panose="020B0604020202020204" pitchFamily="34" charset="0"/>
                <a:cs typeface="Arial" panose="020B0604020202020204" pitchFamily="34" charset="0"/>
              </a:rPr>
              <a:t>“Let’s aim at 20-30 people in each group, that will be fine!”</a:t>
            </a:r>
          </a:p>
          <a:p>
            <a:pPr marL="514350" indent="-514350">
              <a:buFontTx/>
              <a:buAutoNum type="romanUcParen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 </a:t>
            </a:r>
            <a:r>
              <a:rPr lang="en-US" sz="2200" b="1" i="1" dirty="0">
                <a:solidFill>
                  <a:prstClr val="white">
                    <a:lumMod val="50000"/>
                  </a:prstClr>
                </a:solidFill>
                <a:latin typeface="Arial" panose="020B0604020202020204" pitchFamily="34" charset="0"/>
                <a:cs typeface="Arial" panose="020B0604020202020204" pitchFamily="34" charset="0"/>
              </a:rPr>
              <a:t>p</a:t>
            </a:r>
            <a:r>
              <a:rPr lang="en-US" sz="2200" b="1" dirty="0">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There is one statistical model for each study design</a:t>
            </a:r>
          </a:p>
        </p:txBody>
      </p:sp>
      <p:sp>
        <p:nvSpPr>
          <p:cNvPr id="3" name="Slide Number Placeholder 2"/>
          <p:cNvSpPr>
            <a:spLocks noGrp="1"/>
          </p:cNvSpPr>
          <p:nvPr>
            <p:ph type="sldNum" sz="quarter" idx="12"/>
          </p:nvPr>
        </p:nvSpPr>
        <p:spPr/>
        <p:txBody>
          <a:bodyPr/>
          <a:lstStyle/>
          <a:p>
            <a:fld id="{D73300DC-6F81-4257-9104-8FC6944C3589}" type="slidenum">
              <a:rPr lang="de-CH">
                <a:solidFill>
                  <a:prstClr val="black">
                    <a:tint val="75000"/>
                  </a:prstClr>
                </a:solidFill>
              </a:rPr>
              <a:pPr/>
              <a:t>6</a:t>
            </a:fld>
            <a:endParaRPr lang="de-CH">
              <a:solidFill>
                <a:prstClr val="black">
                  <a:tint val="75000"/>
                </a:prstClr>
              </a:solidFill>
            </a:endParaRPr>
          </a:p>
        </p:txBody>
      </p:sp>
      <p:pic>
        <p:nvPicPr>
          <p:cNvPr id="6" name="Grafik 5">
            <a:extLst>
              <a:ext uri="{FF2B5EF4-FFF2-40B4-BE49-F238E27FC236}">
                <a16:creationId xmlns:a16="http://schemas.microsoft.com/office/drawing/2014/main" id="{CB9844F1-26F0-401B-B907-1F86C55D3C1F}"/>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713DF0DF-07DC-4EFD-856C-FE14A255C1FD}"/>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2346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a:t>Common statistical tests</a:t>
            </a:r>
            <a:endParaRPr lang="de-CH" dirty="0"/>
          </a:p>
        </p:txBody>
      </p:sp>
      <p:sp>
        <p:nvSpPr>
          <p:cNvPr id="11" name="Rounded Rectangle 10"/>
          <p:cNvSpPr/>
          <p:nvPr/>
        </p:nvSpPr>
        <p:spPr>
          <a:xfrm>
            <a:off x="3145875" y="1379961"/>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t-Test</a:t>
            </a:r>
          </a:p>
        </p:txBody>
      </p:sp>
      <p:sp>
        <p:nvSpPr>
          <p:cNvPr id="16" name="Rounded Rectangle 15"/>
          <p:cNvSpPr/>
          <p:nvPr/>
        </p:nvSpPr>
        <p:spPr>
          <a:xfrm>
            <a:off x="4318296" y="1379961"/>
            <a:ext cx="987819"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solidFill>
                  <a:prstClr val="black"/>
                </a:solidFill>
                <a:latin typeface="Arial" panose="020B0604020202020204" pitchFamily="34" charset="0"/>
                <a:cs typeface="Arial" panose="020B0604020202020204" pitchFamily="34" charset="0"/>
              </a:rPr>
              <a:t>ANOVA</a:t>
            </a:r>
          </a:p>
        </p:txBody>
      </p:sp>
      <p:sp>
        <p:nvSpPr>
          <p:cNvPr id="17" name="Rounded Rectangle 16"/>
          <p:cNvSpPr/>
          <p:nvPr/>
        </p:nvSpPr>
        <p:spPr>
          <a:xfrm>
            <a:off x="5444918" y="1390099"/>
            <a:ext cx="1157340"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solidFill>
                  <a:prstClr val="black"/>
                </a:solidFill>
                <a:latin typeface="Arial" panose="020B0604020202020204" pitchFamily="34" charset="0"/>
                <a:cs typeface="Arial" panose="020B0604020202020204" pitchFamily="34" charset="0"/>
              </a:rPr>
              <a:t>MANOVA</a:t>
            </a:r>
          </a:p>
        </p:txBody>
      </p:sp>
      <p:sp>
        <p:nvSpPr>
          <p:cNvPr id="19" name="Rounded Rectangle 18"/>
          <p:cNvSpPr/>
          <p:nvPr/>
        </p:nvSpPr>
        <p:spPr>
          <a:xfrm>
            <a:off x="6754658" y="1379961"/>
            <a:ext cx="1157340"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solidFill>
                  <a:prstClr val="black"/>
                </a:solidFill>
                <a:latin typeface="Arial" panose="020B0604020202020204" pitchFamily="34" charset="0"/>
                <a:cs typeface="Arial" panose="020B0604020202020204" pitchFamily="34" charset="0"/>
              </a:rPr>
              <a:t>ANCOVA</a:t>
            </a:r>
          </a:p>
        </p:txBody>
      </p:sp>
      <p:sp>
        <p:nvSpPr>
          <p:cNvPr id="20" name="Rounded Rectangle 19"/>
          <p:cNvSpPr/>
          <p:nvPr/>
        </p:nvSpPr>
        <p:spPr>
          <a:xfrm>
            <a:off x="9338562" y="1390099"/>
            <a:ext cx="127683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a:solidFill>
                  <a:prstClr val="black"/>
                </a:solidFill>
                <a:latin typeface="Arial" panose="020B0604020202020204" pitchFamily="34" charset="0"/>
                <a:cs typeface="Arial" panose="020B0604020202020204" pitchFamily="34" charset="0"/>
              </a:rPr>
              <a:t>Multiple regression</a:t>
            </a:r>
            <a:endParaRPr lang="de-CH" sz="1600" dirty="0">
              <a:solidFill>
                <a:prstClr val="black"/>
              </a:solidFill>
              <a:latin typeface="Arial" panose="020B0604020202020204" pitchFamily="34" charset="0"/>
              <a:cs typeface="Arial" panose="020B0604020202020204" pitchFamily="34" charset="0"/>
            </a:endParaRPr>
          </a:p>
        </p:txBody>
      </p:sp>
      <p:sp>
        <p:nvSpPr>
          <p:cNvPr id="21" name="Rounded Rectangle 20"/>
          <p:cNvSpPr/>
          <p:nvPr/>
        </p:nvSpPr>
        <p:spPr>
          <a:xfrm>
            <a:off x="2001676" y="3351361"/>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prstClr val="black"/>
                </a:solidFill>
                <a:latin typeface="Arial" panose="020B0604020202020204" pitchFamily="34" charset="0"/>
                <a:cs typeface="Arial" panose="020B0604020202020204" pitchFamily="34" charset="0"/>
              </a:rPr>
              <a:t>Levels         </a:t>
            </a:r>
            <a:r>
              <a:rPr lang="de-CH">
                <a:solidFill>
                  <a:prstClr val="black"/>
                </a:solidFill>
                <a:latin typeface="Arial" panose="020B0604020202020204" pitchFamily="34" charset="0"/>
                <a:cs typeface="Arial" panose="020B0604020202020204" pitchFamily="34" charset="0"/>
              </a:rPr>
              <a:t>IV </a:t>
            </a:r>
            <a:r>
              <a:rPr lang="de-CH" dirty="0">
                <a:solidFill>
                  <a:prstClr val="black"/>
                </a:solidFill>
                <a:latin typeface="Arial" panose="020B0604020202020204" pitchFamily="34" charset="0"/>
                <a:cs typeface="Arial" panose="020B0604020202020204" pitchFamily="34" charset="0"/>
              </a:rPr>
              <a:t>1</a:t>
            </a:r>
          </a:p>
        </p:txBody>
      </p:sp>
      <p:sp>
        <p:nvSpPr>
          <p:cNvPr id="22" name="Rounded Rectangle 21"/>
          <p:cNvSpPr/>
          <p:nvPr/>
        </p:nvSpPr>
        <p:spPr>
          <a:xfrm>
            <a:off x="2001674" y="4087128"/>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prstClr val="black"/>
                </a:solidFill>
                <a:latin typeface="Arial" panose="020B0604020202020204" pitchFamily="34" charset="0"/>
                <a:cs typeface="Arial" panose="020B0604020202020204" pitchFamily="34" charset="0"/>
              </a:rPr>
              <a:t>Levels          </a:t>
            </a:r>
            <a:r>
              <a:rPr lang="de-CH" sz="1600">
                <a:solidFill>
                  <a:prstClr val="black"/>
                </a:solidFill>
                <a:latin typeface="Arial" panose="020B0604020202020204" pitchFamily="34" charset="0"/>
                <a:cs typeface="Arial" panose="020B0604020202020204" pitchFamily="34" charset="0"/>
              </a:rPr>
              <a:t>IV 2</a:t>
            </a:r>
            <a:endParaRPr lang="de-CH" sz="1600" dirty="0">
              <a:solidFill>
                <a:prstClr val="black"/>
              </a:solidFill>
              <a:latin typeface="Arial" panose="020B0604020202020204" pitchFamily="34" charset="0"/>
              <a:cs typeface="Arial" panose="020B0604020202020204" pitchFamily="34" charset="0"/>
            </a:endParaRPr>
          </a:p>
        </p:txBody>
      </p:sp>
      <p:sp>
        <p:nvSpPr>
          <p:cNvPr id="24" name="Rounded Rectangle 23"/>
          <p:cNvSpPr/>
          <p:nvPr/>
        </p:nvSpPr>
        <p:spPr>
          <a:xfrm>
            <a:off x="3129083"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2</a:t>
            </a:r>
          </a:p>
        </p:txBody>
      </p:sp>
      <p:sp>
        <p:nvSpPr>
          <p:cNvPr id="26" name="Rounded Rectangle 25"/>
          <p:cNvSpPr/>
          <p:nvPr/>
        </p:nvSpPr>
        <p:spPr>
          <a:xfrm>
            <a:off x="4315062"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27" name="Rounded Rectangle 26"/>
          <p:cNvSpPr/>
          <p:nvPr/>
        </p:nvSpPr>
        <p:spPr>
          <a:xfrm>
            <a:off x="4315061" y="407965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28" name="Rounded Rectangle 27"/>
          <p:cNvSpPr/>
          <p:nvPr/>
        </p:nvSpPr>
        <p:spPr>
          <a:xfrm>
            <a:off x="2001673" y="262647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700">
                <a:solidFill>
                  <a:prstClr val="black"/>
                </a:solidFill>
                <a:latin typeface="Arial" panose="020B0604020202020204" pitchFamily="34" charset="0"/>
                <a:cs typeface="Arial" panose="020B0604020202020204" pitchFamily="34" charset="0"/>
              </a:rPr>
              <a:t>Number </a:t>
            </a:r>
            <a:r>
              <a:rPr lang="de-CH">
                <a:solidFill>
                  <a:prstClr val="black"/>
                </a:solidFill>
                <a:latin typeface="Arial" panose="020B0604020202020204" pitchFamily="34" charset="0"/>
                <a:cs typeface="Arial" panose="020B0604020202020204" pitchFamily="34" charset="0"/>
              </a:rPr>
              <a:t>IVs</a:t>
            </a:r>
            <a:endParaRPr lang="de-CH" dirty="0">
              <a:solidFill>
                <a:prstClr val="black"/>
              </a:solidFill>
              <a:latin typeface="Arial" panose="020B0604020202020204" pitchFamily="34" charset="0"/>
              <a:cs typeface="Arial" panose="020B0604020202020204" pitchFamily="34" charset="0"/>
            </a:endParaRPr>
          </a:p>
        </p:txBody>
      </p:sp>
      <p:sp>
        <p:nvSpPr>
          <p:cNvPr id="29" name="Rounded Rectangle 28"/>
          <p:cNvSpPr/>
          <p:nvPr/>
        </p:nvSpPr>
        <p:spPr>
          <a:xfrm>
            <a:off x="3129082"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1</a:t>
            </a:r>
          </a:p>
        </p:txBody>
      </p:sp>
      <p:sp>
        <p:nvSpPr>
          <p:cNvPr id="30" name="Rounded Rectangle 29"/>
          <p:cNvSpPr/>
          <p:nvPr/>
        </p:nvSpPr>
        <p:spPr>
          <a:xfrm>
            <a:off x="4315063"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&gt;=1</a:t>
            </a:r>
          </a:p>
        </p:txBody>
      </p:sp>
      <p:sp>
        <p:nvSpPr>
          <p:cNvPr id="31" name="Rounded Rectangle 30"/>
          <p:cNvSpPr/>
          <p:nvPr/>
        </p:nvSpPr>
        <p:spPr>
          <a:xfrm>
            <a:off x="5526447"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&gt;=1</a:t>
            </a:r>
          </a:p>
        </p:txBody>
      </p:sp>
      <p:sp>
        <p:nvSpPr>
          <p:cNvPr id="32" name="Rounded Rectangle 31"/>
          <p:cNvSpPr/>
          <p:nvPr/>
        </p:nvSpPr>
        <p:spPr>
          <a:xfrm>
            <a:off x="6836187"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&gt;1</a:t>
            </a:r>
          </a:p>
        </p:txBody>
      </p:sp>
      <p:sp>
        <p:nvSpPr>
          <p:cNvPr id="33" name="Rounded Rectangle 32"/>
          <p:cNvSpPr/>
          <p:nvPr/>
        </p:nvSpPr>
        <p:spPr>
          <a:xfrm>
            <a:off x="9479835"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&gt;1</a:t>
            </a:r>
          </a:p>
        </p:txBody>
      </p:sp>
      <p:sp>
        <p:nvSpPr>
          <p:cNvPr id="34" name="Rounded Rectangle 33"/>
          <p:cNvSpPr/>
          <p:nvPr/>
        </p:nvSpPr>
        <p:spPr>
          <a:xfrm>
            <a:off x="8061731" y="1390099"/>
            <a:ext cx="1127873"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dirty="0">
                <a:solidFill>
                  <a:prstClr val="black"/>
                </a:solidFill>
                <a:latin typeface="Arial" panose="020B0604020202020204" pitchFamily="34" charset="0"/>
                <a:cs typeface="Arial" panose="020B0604020202020204" pitchFamily="34" charset="0"/>
              </a:rPr>
              <a:t>C</a:t>
            </a:r>
            <a:r>
              <a:rPr lang="de-CH" sz="1400">
                <a:solidFill>
                  <a:prstClr val="black"/>
                </a:solidFill>
                <a:latin typeface="Arial" panose="020B0604020202020204" pitchFamily="34" charset="0"/>
                <a:cs typeface="Arial" panose="020B0604020202020204" pitchFamily="34" charset="0"/>
              </a:rPr>
              <a:t>orrelation</a:t>
            </a:r>
            <a:endParaRPr lang="de-CH" sz="1400" dirty="0">
              <a:solidFill>
                <a:prstClr val="black"/>
              </a:solidFill>
              <a:latin typeface="Arial" panose="020B0604020202020204" pitchFamily="34" charset="0"/>
              <a:cs typeface="Arial" panose="020B0604020202020204" pitchFamily="34" charset="0"/>
            </a:endParaRPr>
          </a:p>
        </p:txBody>
      </p:sp>
      <p:sp>
        <p:nvSpPr>
          <p:cNvPr id="35" name="Rounded Rectangle 34"/>
          <p:cNvSpPr/>
          <p:nvPr/>
        </p:nvSpPr>
        <p:spPr>
          <a:xfrm>
            <a:off x="8128525"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1</a:t>
            </a:r>
          </a:p>
        </p:txBody>
      </p:sp>
      <p:sp>
        <p:nvSpPr>
          <p:cNvPr id="3" name="TextBox 2"/>
          <p:cNvSpPr txBox="1"/>
          <p:nvPr/>
        </p:nvSpPr>
        <p:spPr>
          <a:xfrm>
            <a:off x="5222230" y="2132856"/>
            <a:ext cx="1602715" cy="338554"/>
          </a:xfrm>
          <a:prstGeom prst="rect">
            <a:avLst/>
          </a:prstGeom>
          <a:noFill/>
          <a:ln>
            <a:solidFill>
              <a:schemeClr val="accent1">
                <a:lumMod val="75000"/>
              </a:schemeClr>
            </a:solidFill>
          </a:ln>
        </p:spPr>
        <p:txBody>
          <a:bodyPr wrap="square" rtlCol="0">
            <a:spAutoFit/>
          </a:bodyPr>
          <a:lstStyle/>
          <a:p>
            <a:pPr algn="ctr"/>
            <a:r>
              <a:rPr lang="de-CH" sz="1600">
                <a:solidFill>
                  <a:prstClr val="black"/>
                </a:solidFill>
                <a:latin typeface="Arial" panose="020B0604020202020204" pitchFamily="34" charset="0"/>
                <a:cs typeface="Arial" panose="020B0604020202020204" pitchFamily="34" charset="0"/>
              </a:rPr>
              <a:t>Multiple </a:t>
            </a:r>
            <a:r>
              <a:rPr lang="de-CH" sz="1600" dirty="0">
                <a:solidFill>
                  <a:prstClr val="black"/>
                </a:solidFill>
                <a:latin typeface="Arial" panose="020B0604020202020204" pitchFamily="34" charset="0"/>
                <a:cs typeface="Arial" panose="020B0604020202020204" pitchFamily="34" charset="0"/>
              </a:rPr>
              <a:t>AVs!</a:t>
            </a:r>
          </a:p>
        </p:txBody>
      </p:sp>
      <p:sp>
        <p:nvSpPr>
          <p:cNvPr id="36" name="Rounded Rectangle 35"/>
          <p:cNvSpPr/>
          <p:nvPr/>
        </p:nvSpPr>
        <p:spPr>
          <a:xfrm>
            <a:off x="9466967"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prstClr val="black"/>
                </a:solidFill>
                <a:latin typeface="Arial" panose="020B0604020202020204" pitchFamily="34" charset="0"/>
                <a:cs typeface="Arial" panose="020B0604020202020204" pitchFamily="34" charset="0"/>
              </a:rPr>
              <a:t>conti-nuous</a:t>
            </a:r>
            <a:endParaRPr lang="de-CH" dirty="0">
              <a:solidFill>
                <a:prstClr val="black"/>
              </a:solidFill>
              <a:latin typeface="Arial" panose="020B0604020202020204" pitchFamily="34" charset="0"/>
              <a:cs typeface="Arial" panose="020B0604020202020204" pitchFamily="34" charset="0"/>
            </a:endParaRPr>
          </a:p>
        </p:txBody>
      </p:sp>
      <p:sp>
        <p:nvSpPr>
          <p:cNvPr id="37" name="Rounded Rectangle 36"/>
          <p:cNvSpPr/>
          <p:nvPr/>
        </p:nvSpPr>
        <p:spPr>
          <a:xfrm>
            <a:off x="9466966" y="407965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prstClr val="black"/>
                </a:solidFill>
                <a:latin typeface="Arial" panose="020B0604020202020204" pitchFamily="34" charset="0"/>
                <a:cs typeface="Arial" panose="020B0604020202020204" pitchFamily="34" charset="0"/>
              </a:rPr>
              <a:t>&gt;=2/cont</a:t>
            </a:r>
            <a:r>
              <a:rPr lang="de-CH" dirty="0">
                <a:solidFill>
                  <a:prstClr val="black"/>
                </a:solidFill>
                <a:latin typeface="Arial" panose="020B0604020202020204" pitchFamily="34" charset="0"/>
                <a:cs typeface="Arial" panose="020B0604020202020204" pitchFamily="34" charset="0"/>
              </a:rPr>
              <a:t>.</a:t>
            </a:r>
          </a:p>
        </p:txBody>
      </p:sp>
      <p:sp>
        <p:nvSpPr>
          <p:cNvPr id="38" name="Rounded Rectangle 37"/>
          <p:cNvSpPr/>
          <p:nvPr/>
        </p:nvSpPr>
        <p:spPr>
          <a:xfrm>
            <a:off x="6836186" y="405697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prstClr val="black"/>
                </a:solidFill>
                <a:latin typeface="Arial" panose="020B0604020202020204" pitchFamily="34" charset="0"/>
                <a:cs typeface="Arial" panose="020B0604020202020204" pitchFamily="34" charset="0"/>
              </a:rPr>
              <a:t>conti-nuous</a:t>
            </a:r>
            <a:endParaRPr lang="de-CH" dirty="0">
              <a:solidFill>
                <a:prstClr val="black"/>
              </a:solidFill>
              <a:latin typeface="Arial" panose="020B0604020202020204" pitchFamily="34" charset="0"/>
              <a:cs typeface="Arial" panose="020B0604020202020204" pitchFamily="34" charset="0"/>
            </a:endParaRPr>
          </a:p>
        </p:txBody>
      </p:sp>
      <p:sp>
        <p:nvSpPr>
          <p:cNvPr id="39" name="Rounded Rectangle 38"/>
          <p:cNvSpPr/>
          <p:nvPr/>
        </p:nvSpPr>
        <p:spPr>
          <a:xfrm>
            <a:off x="5526446"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40" name="Rounded Rectangle 39"/>
          <p:cNvSpPr/>
          <p:nvPr/>
        </p:nvSpPr>
        <p:spPr>
          <a:xfrm>
            <a:off x="5526445" y="407965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41" name="Rounded Rectangle 40"/>
          <p:cNvSpPr/>
          <p:nvPr/>
        </p:nvSpPr>
        <p:spPr>
          <a:xfrm>
            <a:off x="6823318"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44" name="Rounded Rectangle 43"/>
          <p:cNvSpPr/>
          <p:nvPr/>
        </p:nvSpPr>
        <p:spPr>
          <a:xfrm>
            <a:off x="8115656"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prstClr val="black"/>
                </a:solidFill>
                <a:latin typeface="Arial" panose="020B0604020202020204" pitchFamily="34" charset="0"/>
                <a:cs typeface="Arial" panose="020B0604020202020204" pitchFamily="34" charset="0"/>
              </a:rPr>
              <a:t>conti-nuous</a:t>
            </a:r>
            <a:endParaRPr lang="de-CH" dirty="0">
              <a:solidFill>
                <a:prstClr val="black"/>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4A8D253B-4A5D-471A-9D6E-85265316D1C5}" type="slidenum">
              <a:rPr lang="de-CH" smtClean="0">
                <a:solidFill>
                  <a:prstClr val="black">
                    <a:tint val="75000"/>
                  </a:prstClr>
                </a:solidFill>
              </a:rPr>
              <a:pPr/>
              <a:t>60</a:t>
            </a:fld>
            <a:endParaRPr lang="de-CH">
              <a:solidFill>
                <a:prstClr val="black">
                  <a:tint val="75000"/>
                </a:prstClr>
              </a:solidFill>
            </a:endParaRPr>
          </a:p>
        </p:txBody>
      </p:sp>
    </p:spTree>
    <p:extLst>
      <p:ext uri="{BB962C8B-B14F-4D97-AF65-F5344CB8AC3E}">
        <p14:creationId xmlns:p14="http://schemas.microsoft.com/office/powerpoint/2010/main" val="402837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a:t>Statistical tests</a:t>
            </a:r>
            <a:endParaRPr lang="de-CH" dirty="0"/>
          </a:p>
        </p:txBody>
      </p:sp>
      <p:sp>
        <p:nvSpPr>
          <p:cNvPr id="11" name="Rounded Rectangle 10"/>
          <p:cNvSpPr/>
          <p:nvPr/>
        </p:nvSpPr>
        <p:spPr>
          <a:xfrm>
            <a:off x="3145875" y="1379961"/>
            <a:ext cx="1020021" cy="576064"/>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t-Test</a:t>
            </a:r>
          </a:p>
        </p:txBody>
      </p:sp>
      <p:sp>
        <p:nvSpPr>
          <p:cNvPr id="21" name="Rounded Rectangle 20"/>
          <p:cNvSpPr/>
          <p:nvPr/>
        </p:nvSpPr>
        <p:spPr>
          <a:xfrm>
            <a:off x="2001676" y="3351361"/>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prstClr val="black"/>
                </a:solidFill>
                <a:latin typeface="Arial" panose="020B0604020202020204" pitchFamily="34" charset="0"/>
                <a:cs typeface="Arial" panose="020B0604020202020204" pitchFamily="34" charset="0"/>
              </a:rPr>
              <a:t>Levels         </a:t>
            </a:r>
            <a:r>
              <a:rPr lang="de-CH">
                <a:solidFill>
                  <a:prstClr val="black"/>
                </a:solidFill>
                <a:latin typeface="Arial" panose="020B0604020202020204" pitchFamily="34" charset="0"/>
                <a:cs typeface="Arial" panose="020B0604020202020204" pitchFamily="34" charset="0"/>
              </a:rPr>
              <a:t>IV </a:t>
            </a:r>
            <a:r>
              <a:rPr lang="de-CH" dirty="0">
                <a:solidFill>
                  <a:prstClr val="black"/>
                </a:solidFill>
                <a:latin typeface="Arial" panose="020B0604020202020204" pitchFamily="34" charset="0"/>
                <a:cs typeface="Arial" panose="020B0604020202020204" pitchFamily="34" charset="0"/>
              </a:rPr>
              <a:t>1</a:t>
            </a:r>
          </a:p>
        </p:txBody>
      </p:sp>
      <p:sp>
        <p:nvSpPr>
          <p:cNvPr id="22" name="Rounded Rectangle 21"/>
          <p:cNvSpPr/>
          <p:nvPr/>
        </p:nvSpPr>
        <p:spPr>
          <a:xfrm>
            <a:off x="2001674" y="4087128"/>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prstClr val="black"/>
                </a:solidFill>
                <a:latin typeface="Arial" panose="020B0604020202020204" pitchFamily="34" charset="0"/>
                <a:cs typeface="Arial" panose="020B0604020202020204" pitchFamily="34" charset="0"/>
              </a:rPr>
              <a:t>Levels          </a:t>
            </a:r>
            <a:r>
              <a:rPr lang="de-CH" sz="1600">
                <a:solidFill>
                  <a:prstClr val="black"/>
                </a:solidFill>
                <a:latin typeface="Arial" panose="020B0604020202020204" pitchFamily="34" charset="0"/>
                <a:cs typeface="Arial" panose="020B0604020202020204" pitchFamily="34" charset="0"/>
              </a:rPr>
              <a:t>IV 2</a:t>
            </a:r>
            <a:endParaRPr lang="de-CH" sz="1600" dirty="0">
              <a:solidFill>
                <a:prstClr val="black"/>
              </a:solidFill>
              <a:latin typeface="Arial" panose="020B0604020202020204" pitchFamily="34" charset="0"/>
              <a:cs typeface="Arial" panose="020B0604020202020204" pitchFamily="34" charset="0"/>
            </a:endParaRPr>
          </a:p>
        </p:txBody>
      </p:sp>
      <p:sp>
        <p:nvSpPr>
          <p:cNvPr id="24" name="Rounded Rectangle 23"/>
          <p:cNvSpPr/>
          <p:nvPr/>
        </p:nvSpPr>
        <p:spPr>
          <a:xfrm>
            <a:off x="3129083" y="3343889"/>
            <a:ext cx="1020021" cy="576064"/>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2</a:t>
            </a:r>
          </a:p>
        </p:txBody>
      </p:sp>
      <p:sp>
        <p:nvSpPr>
          <p:cNvPr id="28" name="Rounded Rectangle 27"/>
          <p:cNvSpPr/>
          <p:nvPr/>
        </p:nvSpPr>
        <p:spPr>
          <a:xfrm>
            <a:off x="2001673" y="262647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700">
                <a:solidFill>
                  <a:prstClr val="black"/>
                </a:solidFill>
                <a:latin typeface="Arial" panose="020B0604020202020204" pitchFamily="34" charset="0"/>
                <a:cs typeface="Arial" panose="020B0604020202020204" pitchFamily="34" charset="0"/>
              </a:rPr>
              <a:t>Number</a:t>
            </a:r>
            <a:r>
              <a:rPr lang="de-CH">
                <a:solidFill>
                  <a:prstClr val="black"/>
                </a:solidFill>
                <a:latin typeface="Arial" panose="020B0604020202020204" pitchFamily="34" charset="0"/>
                <a:cs typeface="Arial" panose="020B0604020202020204" pitchFamily="34" charset="0"/>
              </a:rPr>
              <a:t>IVs</a:t>
            </a:r>
            <a:endParaRPr lang="de-CH" dirty="0">
              <a:solidFill>
                <a:prstClr val="black"/>
              </a:solidFill>
              <a:latin typeface="Arial" panose="020B0604020202020204" pitchFamily="34" charset="0"/>
              <a:cs typeface="Arial" panose="020B0604020202020204" pitchFamily="34" charset="0"/>
            </a:endParaRPr>
          </a:p>
        </p:txBody>
      </p:sp>
      <p:sp>
        <p:nvSpPr>
          <p:cNvPr id="29" name="Rounded Rectangle 28"/>
          <p:cNvSpPr/>
          <p:nvPr/>
        </p:nvSpPr>
        <p:spPr>
          <a:xfrm>
            <a:off x="3129082" y="2619004"/>
            <a:ext cx="1020021" cy="576064"/>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1</a:t>
            </a:r>
          </a:p>
        </p:txBody>
      </p:sp>
      <p:sp>
        <p:nvSpPr>
          <p:cNvPr id="5" name="TextBox 4"/>
          <p:cNvSpPr txBox="1"/>
          <p:nvPr/>
        </p:nvSpPr>
        <p:spPr>
          <a:xfrm>
            <a:off x="4240384" y="2714453"/>
            <a:ext cx="1872208" cy="400110"/>
          </a:xfrm>
          <a:prstGeom prst="rect">
            <a:avLst/>
          </a:prstGeom>
          <a:noFill/>
          <a:ln>
            <a:solidFill>
              <a:schemeClr val="accent1">
                <a:lumMod val="75000"/>
              </a:schemeClr>
            </a:solidFill>
          </a:ln>
        </p:spPr>
        <p:txBody>
          <a:bodyPr wrap="square" rtlCol="0">
            <a:spAutoFit/>
          </a:bodyPr>
          <a:lstStyle/>
          <a:p>
            <a:pPr algn="ctr"/>
            <a:r>
              <a:rPr lang="de-CH" sz="2000">
                <a:solidFill>
                  <a:prstClr val="black"/>
                </a:solidFill>
                <a:latin typeface="Arial" panose="020B0604020202020204" pitchFamily="34" charset="0"/>
                <a:cs typeface="Arial" panose="020B0604020202020204" pitchFamily="34" charset="0"/>
              </a:rPr>
              <a:t>Gender</a:t>
            </a:r>
            <a:endParaRPr lang="de-CH" sz="2000" dirty="0">
              <a:solidFill>
                <a:prstClr val="black"/>
              </a:solidFill>
              <a:latin typeface="Arial" panose="020B0604020202020204" pitchFamily="34" charset="0"/>
              <a:cs typeface="Arial" panose="020B0604020202020204" pitchFamily="34" charset="0"/>
            </a:endParaRPr>
          </a:p>
        </p:txBody>
      </p:sp>
      <p:sp>
        <p:nvSpPr>
          <p:cNvPr id="41" name="TextBox 40"/>
          <p:cNvSpPr txBox="1"/>
          <p:nvPr/>
        </p:nvSpPr>
        <p:spPr>
          <a:xfrm>
            <a:off x="4247584" y="3462644"/>
            <a:ext cx="1872208" cy="338554"/>
          </a:xfrm>
          <a:prstGeom prst="rect">
            <a:avLst/>
          </a:prstGeom>
          <a:noFill/>
          <a:ln>
            <a:solidFill>
              <a:schemeClr val="accent1">
                <a:lumMod val="75000"/>
              </a:schemeClr>
            </a:solidFill>
          </a:ln>
        </p:spPr>
        <p:txBody>
          <a:bodyPr wrap="square" rtlCol="0">
            <a:spAutoFit/>
          </a:bodyPr>
          <a:lstStyle/>
          <a:p>
            <a:pPr algn="ctr"/>
            <a:r>
              <a:rPr lang="de-CH" sz="1600">
                <a:solidFill>
                  <a:prstClr val="black"/>
                </a:solidFill>
                <a:latin typeface="Arial" panose="020B0604020202020204" pitchFamily="34" charset="0"/>
                <a:cs typeface="Arial" panose="020B0604020202020204" pitchFamily="34" charset="0"/>
              </a:rPr>
              <a:t>male/female</a:t>
            </a:r>
            <a:endParaRPr lang="de-CH" sz="1600" dirty="0">
              <a:solidFill>
                <a:prstClr val="black"/>
              </a:solidFill>
              <a:latin typeface="Arial" panose="020B0604020202020204" pitchFamily="34" charset="0"/>
              <a:cs typeface="Arial" panose="020B0604020202020204" pitchFamily="34" charset="0"/>
            </a:endParaRPr>
          </a:p>
        </p:txBody>
      </p:sp>
      <p:sp>
        <p:nvSpPr>
          <p:cNvPr id="42" name="Rounded Rectangle 41"/>
          <p:cNvSpPr/>
          <p:nvPr/>
        </p:nvSpPr>
        <p:spPr>
          <a:xfrm>
            <a:off x="6640950" y="1379961"/>
            <a:ext cx="1020021" cy="576064"/>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a:solidFill>
                  <a:prstClr val="black"/>
                </a:solidFill>
                <a:latin typeface="Arial" panose="020B0604020202020204" pitchFamily="34" charset="0"/>
                <a:cs typeface="Arial" panose="020B0604020202020204" pitchFamily="34" charset="0"/>
              </a:rPr>
              <a:t>Result</a:t>
            </a:r>
            <a:endParaRPr lang="de-CH" sz="1400" dirty="0">
              <a:solidFill>
                <a:prstClr val="black"/>
              </a:solidFill>
              <a:latin typeface="Arial" panose="020B0604020202020204" pitchFamily="34" charset="0"/>
              <a:cs typeface="Arial" panose="020B0604020202020204" pitchFamily="34" charset="0"/>
            </a:endParaRPr>
          </a:p>
        </p:txBody>
      </p:sp>
      <p:cxnSp>
        <p:nvCxnSpPr>
          <p:cNvPr id="7" name="Straight Arrow Connector 6"/>
          <p:cNvCxnSpPr>
            <a:stCxn id="11" idx="3"/>
            <a:endCxn id="42" idx="1"/>
          </p:cNvCxnSpPr>
          <p:nvPr/>
        </p:nvCxnSpPr>
        <p:spPr>
          <a:xfrm>
            <a:off x="4165895" y="1667993"/>
            <a:ext cx="2475054" cy="0"/>
          </a:xfrm>
          <a:prstGeom prst="straightConnector1">
            <a:avLst/>
          </a:prstGeom>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2" idx="2"/>
            <a:endCxn id="44" idx="0"/>
          </p:cNvCxnSpPr>
          <p:nvPr/>
        </p:nvCxnSpPr>
        <p:spPr>
          <a:xfrm flipH="1">
            <a:off x="7150960" y="1956025"/>
            <a:ext cx="1" cy="1544868"/>
          </a:xfrm>
          <a:prstGeom prst="straightConnector1">
            <a:avLst/>
          </a:prstGeom>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214855" y="3500894"/>
            <a:ext cx="1872208" cy="276999"/>
          </a:xfrm>
          <a:prstGeom prst="rect">
            <a:avLst/>
          </a:prstGeom>
          <a:noFill/>
          <a:ln>
            <a:solidFill>
              <a:schemeClr val="accent1">
                <a:lumMod val="75000"/>
              </a:schemeClr>
            </a:solidFill>
          </a:ln>
        </p:spPr>
        <p:txBody>
          <a:bodyPr wrap="square" rtlCol="0">
            <a:spAutoFit/>
          </a:bodyPr>
          <a:lstStyle/>
          <a:p>
            <a:pPr algn="ctr"/>
            <a:r>
              <a:rPr lang="de-CH" sz="1200" i="1" dirty="0">
                <a:solidFill>
                  <a:prstClr val="black"/>
                </a:solidFill>
                <a:latin typeface="Arial" panose="020B0604020202020204" pitchFamily="34" charset="0"/>
                <a:cs typeface="Arial" panose="020B0604020202020204" pitchFamily="34" charset="0"/>
              </a:rPr>
              <a:t>t</a:t>
            </a:r>
            <a:r>
              <a:rPr lang="de-CH" sz="1200" baseline="-25000" dirty="0">
                <a:solidFill>
                  <a:prstClr val="black"/>
                </a:solidFill>
                <a:latin typeface="Arial" panose="020B0604020202020204" pitchFamily="34" charset="0"/>
                <a:cs typeface="Arial" panose="020B0604020202020204" pitchFamily="34" charset="0"/>
              </a:rPr>
              <a:t>47</a:t>
            </a:r>
            <a:r>
              <a:rPr lang="de-CH" sz="1200" dirty="0">
                <a:solidFill>
                  <a:prstClr val="black"/>
                </a:solidFill>
                <a:latin typeface="Arial" panose="020B0604020202020204" pitchFamily="34" charset="0"/>
                <a:cs typeface="Arial" panose="020B0604020202020204" pitchFamily="34" charset="0"/>
              </a:rPr>
              <a:t> = 2.11, </a:t>
            </a:r>
            <a:r>
              <a:rPr lang="de-CH" sz="1200" i="1" dirty="0">
                <a:solidFill>
                  <a:prstClr val="black"/>
                </a:solidFill>
                <a:latin typeface="Arial" panose="020B0604020202020204" pitchFamily="34" charset="0"/>
                <a:cs typeface="Arial" panose="020B0604020202020204" pitchFamily="34" charset="0"/>
              </a:rPr>
              <a:t>p</a:t>
            </a:r>
            <a:r>
              <a:rPr lang="de-CH" sz="1200" dirty="0">
                <a:solidFill>
                  <a:prstClr val="black"/>
                </a:solidFill>
                <a:latin typeface="Arial" panose="020B0604020202020204" pitchFamily="34" charset="0"/>
                <a:cs typeface="Arial" panose="020B0604020202020204" pitchFamily="34" charset="0"/>
              </a:rPr>
              <a:t> = .018</a:t>
            </a:r>
          </a:p>
        </p:txBody>
      </p:sp>
      <p:sp>
        <p:nvSpPr>
          <p:cNvPr id="8" name="Slide Number Placeholder 7"/>
          <p:cNvSpPr>
            <a:spLocks noGrp="1"/>
          </p:cNvSpPr>
          <p:nvPr>
            <p:ph type="sldNum" sz="quarter" idx="12"/>
          </p:nvPr>
        </p:nvSpPr>
        <p:spPr/>
        <p:txBody>
          <a:bodyPr/>
          <a:lstStyle/>
          <a:p>
            <a:fld id="{4A8D253B-4A5D-471A-9D6E-85265316D1C5}" type="slidenum">
              <a:rPr lang="de-CH" smtClean="0">
                <a:solidFill>
                  <a:prstClr val="black">
                    <a:tint val="75000"/>
                  </a:prstClr>
                </a:solidFill>
              </a:rPr>
              <a:pPr/>
              <a:t>61</a:t>
            </a:fld>
            <a:endParaRPr lang="de-CH">
              <a:solidFill>
                <a:prstClr val="black">
                  <a:tint val="75000"/>
                </a:prstClr>
              </a:solidFill>
            </a:endParaRPr>
          </a:p>
        </p:txBody>
      </p:sp>
    </p:spTree>
    <p:extLst>
      <p:ext uri="{BB962C8B-B14F-4D97-AF65-F5344CB8AC3E}">
        <p14:creationId xmlns:p14="http://schemas.microsoft.com/office/powerpoint/2010/main" val="989110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a:t>Statistical tests</a:t>
            </a:r>
            <a:endParaRPr lang="de-CH" dirty="0"/>
          </a:p>
        </p:txBody>
      </p:sp>
      <p:sp>
        <p:nvSpPr>
          <p:cNvPr id="16" name="Rounded Rectangle 15"/>
          <p:cNvSpPr/>
          <p:nvPr/>
        </p:nvSpPr>
        <p:spPr>
          <a:xfrm>
            <a:off x="4318296" y="1379961"/>
            <a:ext cx="987819" cy="576064"/>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solidFill>
                  <a:prstClr val="black"/>
                </a:solidFill>
                <a:latin typeface="Arial" panose="020B0604020202020204" pitchFamily="34" charset="0"/>
                <a:cs typeface="Arial" panose="020B0604020202020204" pitchFamily="34" charset="0"/>
              </a:rPr>
              <a:t>ANOVA</a:t>
            </a:r>
          </a:p>
        </p:txBody>
      </p:sp>
      <p:sp>
        <p:nvSpPr>
          <p:cNvPr id="26" name="Rounded Rectangle 25"/>
          <p:cNvSpPr/>
          <p:nvPr/>
        </p:nvSpPr>
        <p:spPr>
          <a:xfrm>
            <a:off x="4315062" y="3343889"/>
            <a:ext cx="1020021" cy="576064"/>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27" name="Rounded Rectangle 26"/>
          <p:cNvSpPr/>
          <p:nvPr/>
        </p:nvSpPr>
        <p:spPr>
          <a:xfrm>
            <a:off x="4315061" y="4079656"/>
            <a:ext cx="1020021" cy="576064"/>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30" name="Rounded Rectangle 29"/>
          <p:cNvSpPr/>
          <p:nvPr/>
        </p:nvSpPr>
        <p:spPr>
          <a:xfrm>
            <a:off x="4315063" y="2619004"/>
            <a:ext cx="1020021" cy="576064"/>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&gt;=1</a:t>
            </a:r>
          </a:p>
        </p:txBody>
      </p:sp>
      <p:sp>
        <p:nvSpPr>
          <p:cNvPr id="41" name="TextBox 40"/>
          <p:cNvSpPr txBox="1"/>
          <p:nvPr/>
        </p:nvSpPr>
        <p:spPr>
          <a:xfrm>
            <a:off x="5405686" y="2578203"/>
            <a:ext cx="1872208" cy="338554"/>
          </a:xfrm>
          <a:prstGeom prst="rect">
            <a:avLst/>
          </a:prstGeom>
          <a:noFill/>
          <a:ln>
            <a:solidFill>
              <a:schemeClr val="accent1">
                <a:lumMod val="75000"/>
              </a:schemeClr>
            </a:solidFill>
          </a:ln>
        </p:spPr>
        <p:txBody>
          <a:bodyPr wrap="square" rtlCol="0">
            <a:spAutoFit/>
          </a:bodyPr>
          <a:lstStyle/>
          <a:p>
            <a:pPr algn="ctr"/>
            <a:r>
              <a:rPr lang="de-CH" sz="1600">
                <a:solidFill>
                  <a:prstClr val="black"/>
                </a:solidFill>
                <a:latin typeface="Arial" panose="020B0604020202020204" pitchFamily="34" charset="0"/>
                <a:cs typeface="Arial" panose="020B0604020202020204" pitchFamily="34" charset="0"/>
              </a:rPr>
              <a:t>Gender</a:t>
            </a:r>
            <a:endParaRPr lang="de-CH" sz="1600" dirty="0">
              <a:solidFill>
                <a:prstClr val="black"/>
              </a:solidFill>
              <a:latin typeface="Arial" panose="020B0604020202020204" pitchFamily="34" charset="0"/>
              <a:cs typeface="Arial" panose="020B0604020202020204" pitchFamily="34" charset="0"/>
            </a:endParaRPr>
          </a:p>
        </p:txBody>
      </p:sp>
      <p:sp>
        <p:nvSpPr>
          <p:cNvPr id="42" name="TextBox 41"/>
          <p:cNvSpPr txBox="1"/>
          <p:nvPr/>
        </p:nvSpPr>
        <p:spPr>
          <a:xfrm>
            <a:off x="5405686" y="3462644"/>
            <a:ext cx="1872208" cy="338554"/>
          </a:xfrm>
          <a:prstGeom prst="rect">
            <a:avLst/>
          </a:prstGeom>
          <a:noFill/>
          <a:ln>
            <a:solidFill>
              <a:schemeClr val="accent1">
                <a:lumMod val="75000"/>
              </a:schemeClr>
            </a:solidFill>
          </a:ln>
        </p:spPr>
        <p:txBody>
          <a:bodyPr wrap="square" rtlCol="0">
            <a:spAutoFit/>
          </a:bodyPr>
          <a:lstStyle/>
          <a:p>
            <a:pPr algn="ctr"/>
            <a:r>
              <a:rPr lang="de-CH" sz="1600">
                <a:solidFill>
                  <a:prstClr val="black"/>
                </a:solidFill>
                <a:latin typeface="Arial" panose="020B0604020202020204" pitchFamily="34" charset="0"/>
                <a:cs typeface="Arial" panose="020B0604020202020204" pitchFamily="34" charset="0"/>
              </a:rPr>
              <a:t>male/female</a:t>
            </a:r>
            <a:endParaRPr lang="de-CH" sz="1600" dirty="0">
              <a:solidFill>
                <a:prstClr val="black"/>
              </a:solidFill>
              <a:latin typeface="Arial" panose="020B0604020202020204" pitchFamily="34" charset="0"/>
              <a:cs typeface="Arial" panose="020B0604020202020204" pitchFamily="34" charset="0"/>
            </a:endParaRPr>
          </a:p>
        </p:txBody>
      </p:sp>
      <p:sp>
        <p:nvSpPr>
          <p:cNvPr id="43" name="Rounded Rectangle 42"/>
          <p:cNvSpPr/>
          <p:nvPr/>
        </p:nvSpPr>
        <p:spPr>
          <a:xfrm>
            <a:off x="7799052" y="1379961"/>
            <a:ext cx="1020021" cy="576064"/>
          </a:xfrm>
          <a:prstGeom prst="round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a:solidFill>
                  <a:prstClr val="black"/>
                </a:solidFill>
                <a:latin typeface="Arial" panose="020B0604020202020204" pitchFamily="34" charset="0"/>
                <a:cs typeface="Arial" panose="020B0604020202020204" pitchFamily="34" charset="0"/>
              </a:rPr>
              <a:t>Result</a:t>
            </a:r>
            <a:endParaRPr lang="de-CH" sz="1400" dirty="0">
              <a:solidFill>
                <a:prstClr val="black"/>
              </a:solidFill>
              <a:latin typeface="Arial" panose="020B0604020202020204" pitchFamily="34" charset="0"/>
              <a:cs typeface="Arial" panose="020B0604020202020204" pitchFamily="34" charset="0"/>
            </a:endParaRPr>
          </a:p>
        </p:txBody>
      </p:sp>
      <p:cxnSp>
        <p:nvCxnSpPr>
          <p:cNvPr id="44" name="Straight Arrow Connector 43"/>
          <p:cNvCxnSpPr>
            <a:stCxn id="16" idx="3"/>
            <a:endCxn id="43" idx="1"/>
          </p:cNvCxnSpPr>
          <p:nvPr/>
        </p:nvCxnSpPr>
        <p:spPr>
          <a:xfrm>
            <a:off x="5306115" y="1667993"/>
            <a:ext cx="2492937" cy="0"/>
          </a:xfrm>
          <a:prstGeom prst="straightConnector1">
            <a:avLst/>
          </a:prstGeom>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3" idx="2"/>
            <a:endCxn id="46" idx="0"/>
          </p:cNvCxnSpPr>
          <p:nvPr/>
        </p:nvCxnSpPr>
        <p:spPr>
          <a:xfrm flipH="1">
            <a:off x="8309062" y="1956025"/>
            <a:ext cx="1" cy="1544868"/>
          </a:xfrm>
          <a:prstGeom prst="straightConnector1">
            <a:avLst/>
          </a:prstGeom>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372957" y="3500894"/>
            <a:ext cx="1872208" cy="276999"/>
          </a:xfrm>
          <a:prstGeom prst="rect">
            <a:avLst/>
          </a:prstGeom>
          <a:noFill/>
          <a:ln>
            <a:solidFill>
              <a:schemeClr val="accent1">
                <a:lumMod val="75000"/>
              </a:schemeClr>
            </a:solidFill>
          </a:ln>
        </p:spPr>
        <p:txBody>
          <a:bodyPr wrap="square" rtlCol="0">
            <a:spAutoFit/>
          </a:bodyPr>
          <a:lstStyle/>
          <a:p>
            <a:pPr algn="ctr"/>
            <a:r>
              <a:rPr lang="de-CH" sz="1200" i="1" dirty="0">
                <a:solidFill>
                  <a:prstClr val="black"/>
                </a:solidFill>
                <a:latin typeface="Arial" panose="020B0604020202020204" pitchFamily="34" charset="0"/>
                <a:cs typeface="Arial" panose="020B0604020202020204" pitchFamily="34" charset="0"/>
              </a:rPr>
              <a:t>F</a:t>
            </a:r>
            <a:r>
              <a:rPr lang="de-CH" sz="1200" baseline="-25000" dirty="0">
                <a:solidFill>
                  <a:prstClr val="black"/>
                </a:solidFill>
                <a:latin typeface="Arial" panose="020B0604020202020204" pitchFamily="34" charset="0"/>
                <a:cs typeface="Arial" panose="020B0604020202020204" pitchFamily="34" charset="0"/>
              </a:rPr>
              <a:t>1,47</a:t>
            </a:r>
            <a:r>
              <a:rPr lang="de-CH" sz="1200" dirty="0">
                <a:solidFill>
                  <a:prstClr val="black"/>
                </a:solidFill>
                <a:latin typeface="Arial" panose="020B0604020202020204" pitchFamily="34" charset="0"/>
                <a:cs typeface="Arial" panose="020B0604020202020204" pitchFamily="34" charset="0"/>
              </a:rPr>
              <a:t> = 2.11, </a:t>
            </a:r>
            <a:r>
              <a:rPr lang="de-CH" sz="1200" i="1" dirty="0">
                <a:solidFill>
                  <a:prstClr val="black"/>
                </a:solidFill>
                <a:latin typeface="Arial" panose="020B0604020202020204" pitchFamily="34" charset="0"/>
                <a:cs typeface="Arial" panose="020B0604020202020204" pitchFamily="34" charset="0"/>
              </a:rPr>
              <a:t>p</a:t>
            </a:r>
            <a:r>
              <a:rPr lang="de-CH" sz="1200" dirty="0">
                <a:solidFill>
                  <a:prstClr val="black"/>
                </a:solidFill>
                <a:latin typeface="Arial" panose="020B0604020202020204" pitchFamily="34" charset="0"/>
                <a:cs typeface="Arial" panose="020B0604020202020204" pitchFamily="34" charset="0"/>
              </a:rPr>
              <a:t> = .018</a:t>
            </a:r>
          </a:p>
        </p:txBody>
      </p:sp>
      <p:sp>
        <p:nvSpPr>
          <p:cNvPr id="48" name="TextBox 47"/>
          <p:cNvSpPr txBox="1"/>
          <p:nvPr/>
        </p:nvSpPr>
        <p:spPr>
          <a:xfrm>
            <a:off x="7383563" y="4229189"/>
            <a:ext cx="1872208" cy="276999"/>
          </a:xfrm>
          <a:prstGeom prst="rect">
            <a:avLst/>
          </a:prstGeom>
          <a:noFill/>
          <a:ln>
            <a:solidFill>
              <a:schemeClr val="accent1">
                <a:lumMod val="75000"/>
              </a:schemeClr>
            </a:solidFill>
          </a:ln>
        </p:spPr>
        <p:txBody>
          <a:bodyPr wrap="square" rtlCol="0">
            <a:spAutoFit/>
          </a:bodyPr>
          <a:lstStyle/>
          <a:p>
            <a:pPr algn="ctr"/>
            <a:r>
              <a:rPr lang="de-CH" sz="1200" i="1" dirty="0">
                <a:solidFill>
                  <a:prstClr val="black"/>
                </a:solidFill>
                <a:latin typeface="Arial" panose="020B0604020202020204" pitchFamily="34" charset="0"/>
                <a:cs typeface="Arial" panose="020B0604020202020204" pitchFamily="34" charset="0"/>
              </a:rPr>
              <a:t>F</a:t>
            </a:r>
            <a:r>
              <a:rPr lang="de-CH" sz="1200" baseline="-25000" dirty="0">
                <a:solidFill>
                  <a:prstClr val="black"/>
                </a:solidFill>
                <a:latin typeface="Arial" panose="020B0604020202020204" pitchFamily="34" charset="0"/>
                <a:cs typeface="Arial" panose="020B0604020202020204" pitchFamily="34" charset="0"/>
              </a:rPr>
              <a:t>2,46</a:t>
            </a:r>
            <a:r>
              <a:rPr lang="de-CH" sz="1200" dirty="0">
                <a:solidFill>
                  <a:prstClr val="black"/>
                </a:solidFill>
                <a:latin typeface="Arial" panose="020B0604020202020204" pitchFamily="34" charset="0"/>
                <a:cs typeface="Arial" panose="020B0604020202020204" pitchFamily="34" charset="0"/>
              </a:rPr>
              <a:t> = 0.90, </a:t>
            </a:r>
            <a:r>
              <a:rPr lang="de-CH" sz="1200" i="1" dirty="0">
                <a:solidFill>
                  <a:prstClr val="black"/>
                </a:solidFill>
                <a:latin typeface="Arial" panose="020B0604020202020204" pitchFamily="34" charset="0"/>
                <a:cs typeface="Arial" panose="020B0604020202020204" pitchFamily="34" charset="0"/>
              </a:rPr>
              <a:t>p</a:t>
            </a:r>
            <a:r>
              <a:rPr lang="de-CH" sz="1200" dirty="0">
                <a:solidFill>
                  <a:prstClr val="black"/>
                </a:solidFill>
                <a:latin typeface="Arial" panose="020B0604020202020204" pitchFamily="34" charset="0"/>
                <a:cs typeface="Arial" panose="020B0604020202020204" pitchFamily="34" charset="0"/>
              </a:rPr>
              <a:t> = .480</a:t>
            </a:r>
          </a:p>
        </p:txBody>
      </p:sp>
      <p:sp>
        <p:nvSpPr>
          <p:cNvPr id="49" name="TextBox 48"/>
          <p:cNvSpPr txBox="1"/>
          <p:nvPr/>
        </p:nvSpPr>
        <p:spPr>
          <a:xfrm>
            <a:off x="5405686" y="2916757"/>
            <a:ext cx="1872208" cy="338554"/>
          </a:xfrm>
          <a:prstGeom prst="rect">
            <a:avLst/>
          </a:prstGeom>
          <a:noFill/>
          <a:ln>
            <a:solidFill>
              <a:schemeClr val="accent1">
                <a:lumMod val="75000"/>
              </a:schemeClr>
            </a:solidFill>
          </a:ln>
        </p:spPr>
        <p:txBody>
          <a:bodyPr wrap="square" rtlCol="0">
            <a:spAutoFit/>
          </a:bodyPr>
          <a:lstStyle/>
          <a:p>
            <a:pPr algn="ctr"/>
            <a:r>
              <a:rPr lang="de-CH" sz="1600" dirty="0">
                <a:solidFill>
                  <a:prstClr val="black"/>
                </a:solidFill>
                <a:latin typeface="Arial" panose="020B0604020202020204" pitchFamily="34" charset="0"/>
                <a:cs typeface="Arial" panose="020B0604020202020204" pitchFamily="34" charset="0"/>
              </a:rPr>
              <a:t>Intervention</a:t>
            </a:r>
          </a:p>
        </p:txBody>
      </p:sp>
      <p:sp>
        <p:nvSpPr>
          <p:cNvPr id="50" name="TextBox 49"/>
          <p:cNvSpPr txBox="1"/>
          <p:nvPr/>
        </p:nvSpPr>
        <p:spPr>
          <a:xfrm>
            <a:off x="5415150" y="4113550"/>
            <a:ext cx="1872208" cy="523220"/>
          </a:xfrm>
          <a:prstGeom prst="rect">
            <a:avLst/>
          </a:prstGeom>
          <a:noFill/>
          <a:ln>
            <a:solidFill>
              <a:schemeClr val="accent1">
                <a:lumMod val="75000"/>
              </a:schemeClr>
            </a:solidFill>
          </a:ln>
        </p:spPr>
        <p:txBody>
          <a:bodyPr wrap="square" rtlCol="0">
            <a:spAutoFit/>
          </a:bodyPr>
          <a:lstStyle/>
          <a:p>
            <a:pPr algn="ctr"/>
            <a:r>
              <a:rPr lang="de-CH" sz="1400">
                <a:solidFill>
                  <a:prstClr val="black"/>
                </a:solidFill>
                <a:latin typeface="Arial" panose="020B0604020202020204" pitchFamily="34" charset="0"/>
                <a:cs typeface="Arial" panose="020B0604020202020204" pitchFamily="34" charset="0"/>
              </a:rPr>
              <a:t>Intervention group</a:t>
            </a:r>
          </a:p>
          <a:p>
            <a:pPr algn="ctr"/>
            <a:r>
              <a:rPr lang="de-CH" sz="1400">
                <a:solidFill>
                  <a:prstClr val="black"/>
                </a:solidFill>
                <a:latin typeface="Arial" panose="020B0604020202020204" pitchFamily="34" charset="0"/>
                <a:cs typeface="Arial" panose="020B0604020202020204" pitchFamily="34" charset="0"/>
              </a:rPr>
              <a:t>Control group</a:t>
            </a:r>
            <a:endParaRPr lang="de-CH" sz="1400" dirty="0">
              <a:solidFill>
                <a:prstClr val="black"/>
              </a:solidFill>
              <a:latin typeface="Arial" panose="020B0604020202020204" pitchFamily="34" charset="0"/>
              <a:cs typeface="Arial" panose="020B0604020202020204" pitchFamily="34" charset="0"/>
            </a:endParaRPr>
          </a:p>
        </p:txBody>
      </p:sp>
      <p:cxnSp>
        <p:nvCxnSpPr>
          <p:cNvPr id="51" name="Straight Arrow Connector 50"/>
          <p:cNvCxnSpPr>
            <a:stCxn id="46" idx="2"/>
            <a:endCxn id="48" idx="0"/>
          </p:cNvCxnSpPr>
          <p:nvPr/>
        </p:nvCxnSpPr>
        <p:spPr>
          <a:xfrm>
            <a:off x="8309061" y="3777892"/>
            <a:ext cx="10606" cy="451296"/>
          </a:xfrm>
          <a:prstGeom prst="straightConnector1">
            <a:avLst/>
          </a:prstGeom>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795792" y="3785439"/>
            <a:ext cx="1872208" cy="430887"/>
          </a:xfrm>
          <a:prstGeom prst="rect">
            <a:avLst/>
          </a:prstGeom>
          <a:noFill/>
          <a:ln>
            <a:solidFill>
              <a:schemeClr val="accent1">
                <a:lumMod val="75000"/>
              </a:schemeClr>
            </a:solidFill>
          </a:ln>
        </p:spPr>
        <p:txBody>
          <a:bodyPr wrap="square" rtlCol="0">
            <a:spAutoFit/>
          </a:bodyPr>
          <a:lstStyle/>
          <a:p>
            <a:pPr algn="ctr"/>
            <a:r>
              <a:rPr lang="de-CH" sz="1050" i="1" dirty="0">
                <a:solidFill>
                  <a:prstClr val="black"/>
                </a:solidFill>
                <a:latin typeface="Arial" panose="020B0604020202020204" pitchFamily="34" charset="0"/>
                <a:cs typeface="Arial" panose="020B0604020202020204" pitchFamily="34" charset="0"/>
              </a:rPr>
              <a:t>Interaction:</a:t>
            </a:r>
          </a:p>
          <a:p>
            <a:pPr algn="ctr"/>
            <a:r>
              <a:rPr lang="de-CH" sz="1050" i="1" dirty="0">
                <a:solidFill>
                  <a:prstClr val="black"/>
                </a:solidFill>
                <a:latin typeface="Arial" panose="020B0604020202020204" pitchFamily="34" charset="0"/>
                <a:cs typeface="Arial" panose="020B0604020202020204" pitchFamily="34" charset="0"/>
              </a:rPr>
              <a:t>F</a:t>
            </a:r>
            <a:r>
              <a:rPr lang="de-CH" sz="1050" baseline="-25000" dirty="0">
                <a:solidFill>
                  <a:prstClr val="black"/>
                </a:solidFill>
                <a:latin typeface="Arial" panose="020B0604020202020204" pitchFamily="34" charset="0"/>
                <a:cs typeface="Arial" panose="020B0604020202020204" pitchFamily="34" charset="0"/>
              </a:rPr>
              <a:t>5,43</a:t>
            </a:r>
            <a:r>
              <a:rPr lang="de-CH" sz="1050" dirty="0">
                <a:solidFill>
                  <a:prstClr val="black"/>
                </a:solidFill>
                <a:latin typeface="Arial" panose="020B0604020202020204" pitchFamily="34" charset="0"/>
                <a:cs typeface="Arial" panose="020B0604020202020204" pitchFamily="34" charset="0"/>
              </a:rPr>
              <a:t> = 5.43, </a:t>
            </a:r>
            <a:r>
              <a:rPr lang="de-CH" sz="1050" i="1" dirty="0">
                <a:solidFill>
                  <a:prstClr val="black"/>
                </a:solidFill>
                <a:latin typeface="Arial" panose="020B0604020202020204" pitchFamily="34" charset="0"/>
                <a:cs typeface="Arial" panose="020B0604020202020204" pitchFamily="34" charset="0"/>
              </a:rPr>
              <a:t>p</a:t>
            </a:r>
            <a:r>
              <a:rPr lang="de-CH" sz="1050" dirty="0">
                <a:solidFill>
                  <a:prstClr val="black"/>
                </a:solidFill>
                <a:latin typeface="Arial" panose="020B0604020202020204" pitchFamily="34" charset="0"/>
                <a:cs typeface="Arial" panose="020B0604020202020204" pitchFamily="34" charset="0"/>
              </a:rPr>
              <a:t> = .002</a:t>
            </a:r>
          </a:p>
        </p:txBody>
      </p:sp>
      <p:sp>
        <p:nvSpPr>
          <p:cNvPr id="6" name="Slide Number Placeholder 5"/>
          <p:cNvSpPr>
            <a:spLocks noGrp="1"/>
          </p:cNvSpPr>
          <p:nvPr>
            <p:ph type="sldNum" sz="quarter" idx="12"/>
          </p:nvPr>
        </p:nvSpPr>
        <p:spPr/>
        <p:txBody>
          <a:bodyPr/>
          <a:lstStyle/>
          <a:p>
            <a:fld id="{4A8D253B-4A5D-471A-9D6E-85265316D1C5}" type="slidenum">
              <a:rPr lang="de-CH" smtClean="0">
                <a:solidFill>
                  <a:prstClr val="black">
                    <a:tint val="75000"/>
                  </a:prstClr>
                </a:solidFill>
              </a:rPr>
              <a:pPr/>
              <a:t>62</a:t>
            </a:fld>
            <a:endParaRPr lang="de-CH">
              <a:solidFill>
                <a:prstClr val="black">
                  <a:tint val="75000"/>
                </a:prstClr>
              </a:solidFill>
            </a:endParaRPr>
          </a:p>
        </p:txBody>
      </p:sp>
      <p:sp>
        <p:nvSpPr>
          <p:cNvPr id="23" name="Rounded Rectangle 22"/>
          <p:cNvSpPr/>
          <p:nvPr/>
        </p:nvSpPr>
        <p:spPr>
          <a:xfrm>
            <a:off x="2001676" y="3351361"/>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prstClr val="black"/>
                </a:solidFill>
                <a:latin typeface="Arial" panose="020B0604020202020204" pitchFamily="34" charset="0"/>
                <a:cs typeface="Arial" panose="020B0604020202020204" pitchFamily="34" charset="0"/>
              </a:rPr>
              <a:t>Levels         </a:t>
            </a:r>
            <a:r>
              <a:rPr lang="de-CH">
                <a:solidFill>
                  <a:prstClr val="black"/>
                </a:solidFill>
                <a:latin typeface="Arial" panose="020B0604020202020204" pitchFamily="34" charset="0"/>
                <a:cs typeface="Arial" panose="020B0604020202020204" pitchFamily="34" charset="0"/>
              </a:rPr>
              <a:t>IV </a:t>
            </a:r>
            <a:r>
              <a:rPr lang="de-CH" dirty="0">
                <a:solidFill>
                  <a:prstClr val="black"/>
                </a:solidFill>
                <a:latin typeface="Arial" panose="020B0604020202020204" pitchFamily="34" charset="0"/>
                <a:cs typeface="Arial" panose="020B0604020202020204" pitchFamily="34" charset="0"/>
              </a:rPr>
              <a:t>1</a:t>
            </a:r>
          </a:p>
        </p:txBody>
      </p:sp>
      <p:sp>
        <p:nvSpPr>
          <p:cNvPr id="24" name="Rounded Rectangle 23"/>
          <p:cNvSpPr/>
          <p:nvPr/>
        </p:nvSpPr>
        <p:spPr>
          <a:xfrm>
            <a:off x="2001674" y="4087128"/>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prstClr val="black"/>
                </a:solidFill>
                <a:latin typeface="Arial" panose="020B0604020202020204" pitchFamily="34" charset="0"/>
                <a:cs typeface="Arial" panose="020B0604020202020204" pitchFamily="34" charset="0"/>
              </a:rPr>
              <a:t>Levels          </a:t>
            </a:r>
            <a:r>
              <a:rPr lang="de-CH" sz="1600">
                <a:solidFill>
                  <a:prstClr val="black"/>
                </a:solidFill>
                <a:latin typeface="Arial" panose="020B0604020202020204" pitchFamily="34" charset="0"/>
                <a:cs typeface="Arial" panose="020B0604020202020204" pitchFamily="34" charset="0"/>
              </a:rPr>
              <a:t>IV 2</a:t>
            </a:r>
            <a:endParaRPr lang="de-CH" sz="1600" dirty="0">
              <a:solidFill>
                <a:prstClr val="black"/>
              </a:solidFill>
              <a:latin typeface="Arial" panose="020B0604020202020204" pitchFamily="34" charset="0"/>
              <a:cs typeface="Arial" panose="020B0604020202020204" pitchFamily="34" charset="0"/>
            </a:endParaRPr>
          </a:p>
        </p:txBody>
      </p:sp>
      <p:sp>
        <p:nvSpPr>
          <p:cNvPr id="25" name="Rounded Rectangle 24"/>
          <p:cNvSpPr/>
          <p:nvPr/>
        </p:nvSpPr>
        <p:spPr>
          <a:xfrm>
            <a:off x="2001673" y="262647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700">
                <a:solidFill>
                  <a:prstClr val="black"/>
                </a:solidFill>
                <a:latin typeface="Arial" panose="020B0604020202020204" pitchFamily="34" charset="0"/>
                <a:cs typeface="Arial" panose="020B0604020202020204" pitchFamily="34" charset="0"/>
              </a:rPr>
              <a:t>Number</a:t>
            </a:r>
            <a:r>
              <a:rPr lang="de-CH">
                <a:solidFill>
                  <a:prstClr val="black"/>
                </a:solidFill>
                <a:latin typeface="Arial" panose="020B0604020202020204" pitchFamily="34" charset="0"/>
                <a:cs typeface="Arial" panose="020B0604020202020204" pitchFamily="34" charset="0"/>
              </a:rPr>
              <a:t>IVs</a:t>
            </a:r>
            <a:endParaRPr lang="de-CH"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0466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a:t>Common statistical tests</a:t>
            </a:r>
            <a:endParaRPr lang="de-CH" dirty="0"/>
          </a:p>
        </p:txBody>
      </p:sp>
      <p:sp>
        <p:nvSpPr>
          <p:cNvPr id="11" name="Rounded Rectangle 10"/>
          <p:cNvSpPr/>
          <p:nvPr/>
        </p:nvSpPr>
        <p:spPr>
          <a:xfrm>
            <a:off x="3145875" y="1379961"/>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t-Test</a:t>
            </a:r>
          </a:p>
        </p:txBody>
      </p:sp>
      <p:sp>
        <p:nvSpPr>
          <p:cNvPr id="16" name="Rounded Rectangle 15"/>
          <p:cNvSpPr/>
          <p:nvPr/>
        </p:nvSpPr>
        <p:spPr>
          <a:xfrm>
            <a:off x="4318296" y="1379961"/>
            <a:ext cx="987819"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solidFill>
                  <a:prstClr val="black"/>
                </a:solidFill>
                <a:latin typeface="Arial" panose="020B0604020202020204" pitchFamily="34" charset="0"/>
                <a:cs typeface="Arial" panose="020B0604020202020204" pitchFamily="34" charset="0"/>
              </a:rPr>
              <a:t>ANOVA</a:t>
            </a:r>
          </a:p>
        </p:txBody>
      </p:sp>
      <p:sp>
        <p:nvSpPr>
          <p:cNvPr id="17" name="Rounded Rectangle 16"/>
          <p:cNvSpPr/>
          <p:nvPr/>
        </p:nvSpPr>
        <p:spPr>
          <a:xfrm>
            <a:off x="5444918" y="1390099"/>
            <a:ext cx="1157340"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solidFill>
                  <a:prstClr val="black"/>
                </a:solidFill>
                <a:latin typeface="Arial" panose="020B0604020202020204" pitchFamily="34" charset="0"/>
                <a:cs typeface="Arial" panose="020B0604020202020204" pitchFamily="34" charset="0"/>
              </a:rPr>
              <a:t>MANOVA</a:t>
            </a:r>
          </a:p>
        </p:txBody>
      </p:sp>
      <p:sp>
        <p:nvSpPr>
          <p:cNvPr id="19" name="Rounded Rectangle 18"/>
          <p:cNvSpPr/>
          <p:nvPr/>
        </p:nvSpPr>
        <p:spPr>
          <a:xfrm>
            <a:off x="6754658" y="1379961"/>
            <a:ext cx="1157340"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dirty="0">
                <a:solidFill>
                  <a:prstClr val="black"/>
                </a:solidFill>
                <a:latin typeface="Arial" panose="020B0604020202020204" pitchFamily="34" charset="0"/>
                <a:cs typeface="Arial" panose="020B0604020202020204" pitchFamily="34" charset="0"/>
              </a:rPr>
              <a:t>ANCOVA</a:t>
            </a:r>
          </a:p>
        </p:txBody>
      </p:sp>
      <p:sp>
        <p:nvSpPr>
          <p:cNvPr id="20" name="Rounded Rectangle 19"/>
          <p:cNvSpPr/>
          <p:nvPr/>
        </p:nvSpPr>
        <p:spPr>
          <a:xfrm>
            <a:off x="9338562" y="1390099"/>
            <a:ext cx="127683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600">
                <a:solidFill>
                  <a:prstClr val="black"/>
                </a:solidFill>
                <a:latin typeface="Arial" panose="020B0604020202020204" pitchFamily="34" charset="0"/>
                <a:cs typeface="Arial" panose="020B0604020202020204" pitchFamily="34" charset="0"/>
              </a:rPr>
              <a:t>Multiple regression</a:t>
            </a:r>
            <a:endParaRPr lang="de-CH" sz="1600" dirty="0">
              <a:solidFill>
                <a:prstClr val="black"/>
              </a:solidFill>
              <a:latin typeface="Arial" panose="020B0604020202020204" pitchFamily="34" charset="0"/>
              <a:cs typeface="Arial" panose="020B0604020202020204" pitchFamily="34" charset="0"/>
            </a:endParaRPr>
          </a:p>
        </p:txBody>
      </p:sp>
      <p:sp>
        <p:nvSpPr>
          <p:cNvPr id="21" name="Rounded Rectangle 20"/>
          <p:cNvSpPr/>
          <p:nvPr/>
        </p:nvSpPr>
        <p:spPr>
          <a:xfrm>
            <a:off x="2001676" y="3351361"/>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prstClr val="black"/>
                </a:solidFill>
                <a:latin typeface="Arial" panose="020B0604020202020204" pitchFamily="34" charset="0"/>
                <a:cs typeface="Arial" panose="020B0604020202020204" pitchFamily="34" charset="0"/>
              </a:rPr>
              <a:t>Levels         </a:t>
            </a:r>
            <a:r>
              <a:rPr lang="de-CH">
                <a:solidFill>
                  <a:prstClr val="black"/>
                </a:solidFill>
                <a:latin typeface="Arial" panose="020B0604020202020204" pitchFamily="34" charset="0"/>
                <a:cs typeface="Arial" panose="020B0604020202020204" pitchFamily="34" charset="0"/>
              </a:rPr>
              <a:t>IV </a:t>
            </a:r>
            <a:r>
              <a:rPr lang="de-CH" dirty="0">
                <a:solidFill>
                  <a:prstClr val="black"/>
                </a:solidFill>
                <a:latin typeface="Arial" panose="020B0604020202020204" pitchFamily="34" charset="0"/>
                <a:cs typeface="Arial" panose="020B0604020202020204" pitchFamily="34" charset="0"/>
              </a:rPr>
              <a:t>1</a:t>
            </a:r>
          </a:p>
        </p:txBody>
      </p:sp>
      <p:sp>
        <p:nvSpPr>
          <p:cNvPr id="22" name="Rounded Rectangle 21"/>
          <p:cNvSpPr/>
          <p:nvPr/>
        </p:nvSpPr>
        <p:spPr>
          <a:xfrm>
            <a:off x="2001674" y="4087128"/>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900">
                <a:solidFill>
                  <a:prstClr val="black"/>
                </a:solidFill>
                <a:latin typeface="Arial" panose="020B0604020202020204" pitchFamily="34" charset="0"/>
                <a:cs typeface="Arial" panose="020B0604020202020204" pitchFamily="34" charset="0"/>
              </a:rPr>
              <a:t>Levels          </a:t>
            </a:r>
            <a:r>
              <a:rPr lang="de-CH" sz="1600">
                <a:solidFill>
                  <a:prstClr val="black"/>
                </a:solidFill>
                <a:latin typeface="Arial" panose="020B0604020202020204" pitchFamily="34" charset="0"/>
                <a:cs typeface="Arial" panose="020B0604020202020204" pitchFamily="34" charset="0"/>
              </a:rPr>
              <a:t>IV 2</a:t>
            </a:r>
            <a:endParaRPr lang="de-CH" sz="1600" dirty="0">
              <a:solidFill>
                <a:prstClr val="black"/>
              </a:solidFill>
              <a:latin typeface="Arial" panose="020B0604020202020204" pitchFamily="34" charset="0"/>
              <a:cs typeface="Arial" panose="020B0604020202020204" pitchFamily="34" charset="0"/>
            </a:endParaRPr>
          </a:p>
        </p:txBody>
      </p:sp>
      <p:sp>
        <p:nvSpPr>
          <p:cNvPr id="24" name="Rounded Rectangle 23"/>
          <p:cNvSpPr/>
          <p:nvPr/>
        </p:nvSpPr>
        <p:spPr>
          <a:xfrm>
            <a:off x="3129083"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2</a:t>
            </a:r>
          </a:p>
        </p:txBody>
      </p:sp>
      <p:sp>
        <p:nvSpPr>
          <p:cNvPr id="26" name="Rounded Rectangle 25"/>
          <p:cNvSpPr/>
          <p:nvPr/>
        </p:nvSpPr>
        <p:spPr>
          <a:xfrm>
            <a:off x="4315062"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27" name="Rounded Rectangle 26"/>
          <p:cNvSpPr/>
          <p:nvPr/>
        </p:nvSpPr>
        <p:spPr>
          <a:xfrm>
            <a:off x="4315061" y="407965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28" name="Rounded Rectangle 27"/>
          <p:cNvSpPr/>
          <p:nvPr/>
        </p:nvSpPr>
        <p:spPr>
          <a:xfrm>
            <a:off x="2001673" y="262647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700">
                <a:solidFill>
                  <a:prstClr val="black"/>
                </a:solidFill>
                <a:latin typeface="Arial" panose="020B0604020202020204" pitchFamily="34" charset="0"/>
                <a:cs typeface="Arial" panose="020B0604020202020204" pitchFamily="34" charset="0"/>
              </a:rPr>
              <a:t>Number </a:t>
            </a:r>
            <a:r>
              <a:rPr lang="de-CH">
                <a:solidFill>
                  <a:prstClr val="black"/>
                </a:solidFill>
                <a:latin typeface="Arial" panose="020B0604020202020204" pitchFamily="34" charset="0"/>
                <a:cs typeface="Arial" panose="020B0604020202020204" pitchFamily="34" charset="0"/>
              </a:rPr>
              <a:t>IVs</a:t>
            </a:r>
            <a:endParaRPr lang="de-CH" dirty="0">
              <a:solidFill>
                <a:prstClr val="black"/>
              </a:solidFill>
              <a:latin typeface="Arial" panose="020B0604020202020204" pitchFamily="34" charset="0"/>
              <a:cs typeface="Arial" panose="020B0604020202020204" pitchFamily="34" charset="0"/>
            </a:endParaRPr>
          </a:p>
        </p:txBody>
      </p:sp>
      <p:sp>
        <p:nvSpPr>
          <p:cNvPr id="29" name="Rounded Rectangle 28"/>
          <p:cNvSpPr/>
          <p:nvPr/>
        </p:nvSpPr>
        <p:spPr>
          <a:xfrm>
            <a:off x="3129082"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1</a:t>
            </a:r>
          </a:p>
        </p:txBody>
      </p:sp>
      <p:sp>
        <p:nvSpPr>
          <p:cNvPr id="30" name="Rounded Rectangle 29"/>
          <p:cNvSpPr/>
          <p:nvPr/>
        </p:nvSpPr>
        <p:spPr>
          <a:xfrm>
            <a:off x="4315063"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&gt;=1</a:t>
            </a:r>
          </a:p>
        </p:txBody>
      </p:sp>
      <p:sp>
        <p:nvSpPr>
          <p:cNvPr id="31" name="Rounded Rectangle 30"/>
          <p:cNvSpPr/>
          <p:nvPr/>
        </p:nvSpPr>
        <p:spPr>
          <a:xfrm>
            <a:off x="5526447"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&gt;=1</a:t>
            </a:r>
          </a:p>
        </p:txBody>
      </p:sp>
      <p:sp>
        <p:nvSpPr>
          <p:cNvPr id="32" name="Rounded Rectangle 31"/>
          <p:cNvSpPr/>
          <p:nvPr/>
        </p:nvSpPr>
        <p:spPr>
          <a:xfrm>
            <a:off x="6836187"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&gt;1</a:t>
            </a:r>
          </a:p>
        </p:txBody>
      </p:sp>
      <p:sp>
        <p:nvSpPr>
          <p:cNvPr id="33" name="Rounded Rectangle 32"/>
          <p:cNvSpPr/>
          <p:nvPr/>
        </p:nvSpPr>
        <p:spPr>
          <a:xfrm>
            <a:off x="9479835"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&gt;1</a:t>
            </a:r>
          </a:p>
        </p:txBody>
      </p:sp>
      <p:sp>
        <p:nvSpPr>
          <p:cNvPr id="34" name="Rounded Rectangle 33"/>
          <p:cNvSpPr/>
          <p:nvPr/>
        </p:nvSpPr>
        <p:spPr>
          <a:xfrm>
            <a:off x="8061731" y="1390099"/>
            <a:ext cx="1127873"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dirty="0">
                <a:solidFill>
                  <a:prstClr val="black"/>
                </a:solidFill>
                <a:latin typeface="Arial" panose="020B0604020202020204" pitchFamily="34" charset="0"/>
                <a:cs typeface="Arial" panose="020B0604020202020204" pitchFamily="34" charset="0"/>
              </a:rPr>
              <a:t>C</a:t>
            </a:r>
            <a:r>
              <a:rPr lang="de-CH" sz="1400">
                <a:solidFill>
                  <a:prstClr val="black"/>
                </a:solidFill>
                <a:latin typeface="Arial" panose="020B0604020202020204" pitchFamily="34" charset="0"/>
                <a:cs typeface="Arial" panose="020B0604020202020204" pitchFamily="34" charset="0"/>
              </a:rPr>
              <a:t>orrelation</a:t>
            </a:r>
            <a:endParaRPr lang="de-CH" sz="1400" dirty="0">
              <a:solidFill>
                <a:prstClr val="black"/>
              </a:solidFill>
              <a:latin typeface="Arial" panose="020B0604020202020204" pitchFamily="34" charset="0"/>
              <a:cs typeface="Arial" panose="020B0604020202020204" pitchFamily="34" charset="0"/>
            </a:endParaRPr>
          </a:p>
        </p:txBody>
      </p:sp>
      <p:sp>
        <p:nvSpPr>
          <p:cNvPr id="35" name="Rounded Rectangle 34"/>
          <p:cNvSpPr/>
          <p:nvPr/>
        </p:nvSpPr>
        <p:spPr>
          <a:xfrm>
            <a:off x="8128525" y="2619004"/>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1</a:t>
            </a:r>
          </a:p>
        </p:txBody>
      </p:sp>
      <p:sp>
        <p:nvSpPr>
          <p:cNvPr id="3" name="TextBox 2"/>
          <p:cNvSpPr txBox="1"/>
          <p:nvPr/>
        </p:nvSpPr>
        <p:spPr>
          <a:xfrm>
            <a:off x="5222230" y="2132856"/>
            <a:ext cx="1602715" cy="338554"/>
          </a:xfrm>
          <a:prstGeom prst="rect">
            <a:avLst/>
          </a:prstGeom>
          <a:noFill/>
          <a:ln>
            <a:solidFill>
              <a:schemeClr val="accent1">
                <a:lumMod val="75000"/>
              </a:schemeClr>
            </a:solidFill>
          </a:ln>
        </p:spPr>
        <p:txBody>
          <a:bodyPr wrap="square" rtlCol="0">
            <a:spAutoFit/>
          </a:bodyPr>
          <a:lstStyle/>
          <a:p>
            <a:pPr algn="ctr"/>
            <a:r>
              <a:rPr lang="de-CH" sz="1600">
                <a:solidFill>
                  <a:prstClr val="black"/>
                </a:solidFill>
                <a:latin typeface="Arial" panose="020B0604020202020204" pitchFamily="34" charset="0"/>
                <a:cs typeface="Arial" panose="020B0604020202020204" pitchFamily="34" charset="0"/>
              </a:rPr>
              <a:t>Multiple </a:t>
            </a:r>
            <a:r>
              <a:rPr lang="de-CH" sz="1600" dirty="0">
                <a:solidFill>
                  <a:prstClr val="black"/>
                </a:solidFill>
                <a:latin typeface="Arial" panose="020B0604020202020204" pitchFamily="34" charset="0"/>
                <a:cs typeface="Arial" panose="020B0604020202020204" pitchFamily="34" charset="0"/>
              </a:rPr>
              <a:t>AVs!</a:t>
            </a:r>
          </a:p>
        </p:txBody>
      </p:sp>
      <p:sp>
        <p:nvSpPr>
          <p:cNvPr id="36" name="Rounded Rectangle 35"/>
          <p:cNvSpPr/>
          <p:nvPr/>
        </p:nvSpPr>
        <p:spPr>
          <a:xfrm>
            <a:off x="9466967"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prstClr val="black"/>
                </a:solidFill>
                <a:latin typeface="Arial" panose="020B0604020202020204" pitchFamily="34" charset="0"/>
                <a:cs typeface="Arial" panose="020B0604020202020204" pitchFamily="34" charset="0"/>
              </a:rPr>
              <a:t>conti-nuous</a:t>
            </a:r>
            <a:endParaRPr lang="de-CH" dirty="0">
              <a:solidFill>
                <a:prstClr val="black"/>
              </a:solidFill>
              <a:latin typeface="Arial" panose="020B0604020202020204" pitchFamily="34" charset="0"/>
              <a:cs typeface="Arial" panose="020B0604020202020204" pitchFamily="34" charset="0"/>
            </a:endParaRPr>
          </a:p>
        </p:txBody>
      </p:sp>
      <p:sp>
        <p:nvSpPr>
          <p:cNvPr id="37" name="Rounded Rectangle 36"/>
          <p:cNvSpPr/>
          <p:nvPr/>
        </p:nvSpPr>
        <p:spPr>
          <a:xfrm>
            <a:off x="9466966" y="407965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prstClr val="black"/>
                </a:solidFill>
                <a:latin typeface="Arial" panose="020B0604020202020204" pitchFamily="34" charset="0"/>
                <a:cs typeface="Arial" panose="020B0604020202020204" pitchFamily="34" charset="0"/>
              </a:rPr>
              <a:t>&gt;=2/cont</a:t>
            </a:r>
            <a:r>
              <a:rPr lang="de-CH" dirty="0">
                <a:solidFill>
                  <a:prstClr val="black"/>
                </a:solidFill>
                <a:latin typeface="Arial" panose="020B0604020202020204" pitchFamily="34" charset="0"/>
                <a:cs typeface="Arial" panose="020B0604020202020204" pitchFamily="34" charset="0"/>
              </a:rPr>
              <a:t>.</a:t>
            </a:r>
          </a:p>
        </p:txBody>
      </p:sp>
      <p:sp>
        <p:nvSpPr>
          <p:cNvPr id="38" name="Rounded Rectangle 37"/>
          <p:cNvSpPr/>
          <p:nvPr/>
        </p:nvSpPr>
        <p:spPr>
          <a:xfrm>
            <a:off x="6836186" y="405697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prstClr val="black"/>
                </a:solidFill>
                <a:latin typeface="Arial" panose="020B0604020202020204" pitchFamily="34" charset="0"/>
                <a:cs typeface="Arial" panose="020B0604020202020204" pitchFamily="34" charset="0"/>
              </a:rPr>
              <a:t>conti-nuous</a:t>
            </a:r>
            <a:endParaRPr lang="de-CH" dirty="0">
              <a:solidFill>
                <a:prstClr val="black"/>
              </a:solidFill>
              <a:latin typeface="Arial" panose="020B0604020202020204" pitchFamily="34" charset="0"/>
              <a:cs typeface="Arial" panose="020B0604020202020204" pitchFamily="34" charset="0"/>
            </a:endParaRPr>
          </a:p>
        </p:txBody>
      </p:sp>
      <p:sp>
        <p:nvSpPr>
          <p:cNvPr id="39" name="Rounded Rectangle 38"/>
          <p:cNvSpPr/>
          <p:nvPr/>
        </p:nvSpPr>
        <p:spPr>
          <a:xfrm>
            <a:off x="5526446"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40" name="Rounded Rectangle 39"/>
          <p:cNvSpPr/>
          <p:nvPr/>
        </p:nvSpPr>
        <p:spPr>
          <a:xfrm>
            <a:off x="5526445" y="4079656"/>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41" name="Rounded Rectangle 40"/>
          <p:cNvSpPr/>
          <p:nvPr/>
        </p:nvSpPr>
        <p:spPr>
          <a:xfrm>
            <a:off x="6823318"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prstClr val="black"/>
                </a:solidFill>
                <a:latin typeface="Arial" panose="020B0604020202020204" pitchFamily="34" charset="0"/>
                <a:cs typeface="Arial" panose="020B0604020202020204" pitchFamily="34" charset="0"/>
              </a:rPr>
              <a:t>&gt;=2</a:t>
            </a:r>
          </a:p>
        </p:txBody>
      </p:sp>
      <p:sp>
        <p:nvSpPr>
          <p:cNvPr id="44" name="Rounded Rectangle 43"/>
          <p:cNvSpPr/>
          <p:nvPr/>
        </p:nvSpPr>
        <p:spPr>
          <a:xfrm>
            <a:off x="8115656" y="3343889"/>
            <a:ext cx="1020021" cy="57606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solidFill>
                  <a:prstClr val="black"/>
                </a:solidFill>
                <a:latin typeface="Arial" panose="020B0604020202020204" pitchFamily="34" charset="0"/>
                <a:cs typeface="Arial" panose="020B0604020202020204" pitchFamily="34" charset="0"/>
              </a:rPr>
              <a:t>conti-nuous</a:t>
            </a:r>
            <a:endParaRPr lang="de-CH" dirty="0">
              <a:solidFill>
                <a:prstClr val="black"/>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4A8D253B-4A5D-471A-9D6E-85265316D1C5}" type="slidenum">
              <a:rPr lang="de-CH" smtClean="0">
                <a:solidFill>
                  <a:prstClr val="black">
                    <a:tint val="75000"/>
                  </a:prstClr>
                </a:solidFill>
              </a:rPr>
              <a:pPr/>
              <a:t>63</a:t>
            </a:fld>
            <a:endParaRPr lang="de-CH">
              <a:solidFill>
                <a:prstClr val="black">
                  <a:tint val="75000"/>
                </a:prstClr>
              </a:solidFill>
            </a:endParaRPr>
          </a:p>
        </p:txBody>
      </p:sp>
    </p:spTree>
    <p:extLst>
      <p:ext uri="{BB962C8B-B14F-4D97-AF65-F5344CB8AC3E}">
        <p14:creationId xmlns:p14="http://schemas.microsoft.com/office/powerpoint/2010/main" val="3253663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64</a:t>
            </a:fld>
            <a:endParaRPr lang="de-CH"/>
          </a:p>
        </p:txBody>
      </p:sp>
      <p:sp>
        <p:nvSpPr>
          <p:cNvPr id="4" name="TextBox 3"/>
          <p:cNvSpPr txBox="1"/>
          <p:nvPr/>
        </p:nvSpPr>
        <p:spPr>
          <a:xfrm>
            <a:off x="3359696" y="764705"/>
            <a:ext cx="5976664" cy="830997"/>
          </a:xfrm>
          <a:prstGeom prst="rect">
            <a:avLst/>
          </a:prstGeom>
          <a:noFill/>
        </p:spPr>
        <p:txBody>
          <a:bodyPr wrap="square" rtlCol="0">
            <a:spAutoFit/>
          </a:bodyPr>
          <a:lstStyle/>
          <a:p>
            <a:pPr algn="ctr"/>
            <a:r>
              <a:rPr lang="de-CH" sz="2400" b="1" dirty="0">
                <a:latin typeface="Arial" panose="020B0604020202020204" pitchFamily="34" charset="0"/>
                <a:cs typeface="Arial" panose="020B0604020202020204" pitchFamily="34" charset="0"/>
              </a:rPr>
              <a:t>Models for </a:t>
            </a:r>
            <a:r>
              <a:rPr lang="de-CH" sz="2400" b="1" dirty="0" err="1">
                <a:latin typeface="Arial" panose="020B0604020202020204" pitchFamily="34" charset="0"/>
                <a:cs typeface="Arial" panose="020B0604020202020204" pitchFamily="34" charset="0"/>
              </a:rPr>
              <a:t>pre</a:t>
            </a:r>
            <a:r>
              <a:rPr lang="de-CH" sz="2400" b="1" dirty="0">
                <a:latin typeface="Arial" panose="020B0604020202020204" pitchFamily="34" charset="0"/>
                <a:cs typeface="Arial" panose="020B0604020202020204" pitchFamily="34" charset="0"/>
              </a:rPr>
              <a:t>- post- </a:t>
            </a:r>
            <a:r>
              <a:rPr lang="de-CH" sz="2400" b="1" dirty="0" err="1">
                <a:latin typeface="Arial" panose="020B0604020202020204" pitchFamily="34" charset="0"/>
                <a:cs typeface="Arial" panose="020B0604020202020204" pitchFamily="34" charset="0"/>
              </a:rPr>
              <a:t>intervention</a:t>
            </a:r>
            <a:r>
              <a:rPr lang="de-CH" sz="2400" b="1" dirty="0">
                <a:latin typeface="Arial" panose="020B0604020202020204" pitchFamily="34" charset="0"/>
                <a:cs typeface="Arial" panose="020B0604020202020204" pitchFamily="34" charset="0"/>
              </a:rPr>
              <a:t> – </a:t>
            </a:r>
            <a:r>
              <a:rPr lang="de-CH" sz="2400" b="1" dirty="0" err="1">
                <a:latin typeface="Arial" panose="020B0604020202020204" pitchFamily="34" charset="0"/>
                <a:cs typeface="Arial" panose="020B0604020202020204" pitchFamily="34" charset="0"/>
              </a:rPr>
              <a:t>control</a:t>
            </a:r>
            <a:r>
              <a:rPr lang="de-CH" sz="2400" b="1" dirty="0">
                <a:latin typeface="Arial" panose="020B0604020202020204" pitchFamily="34" charset="0"/>
                <a:cs typeface="Arial" panose="020B0604020202020204" pitchFamily="34" charset="0"/>
              </a:rPr>
              <a:t> </a:t>
            </a:r>
            <a:r>
              <a:rPr lang="de-CH" sz="2400" b="1" dirty="0" err="1">
                <a:latin typeface="Arial" panose="020B0604020202020204" pitchFamily="34" charset="0"/>
                <a:cs typeface="Arial" panose="020B0604020202020204" pitchFamily="34" charset="0"/>
              </a:rPr>
              <a:t>group</a:t>
            </a:r>
            <a:r>
              <a:rPr lang="de-CH" sz="2400" b="1" dirty="0">
                <a:latin typeface="Arial" panose="020B0604020202020204" pitchFamily="34" charset="0"/>
                <a:cs typeface="Arial" panose="020B0604020202020204" pitchFamily="34" charset="0"/>
              </a:rPr>
              <a:t> </a:t>
            </a:r>
            <a:r>
              <a:rPr lang="de-CH" sz="2400" b="1" dirty="0" err="1">
                <a:latin typeface="Arial" panose="020B0604020202020204" pitchFamily="34" charset="0"/>
                <a:cs typeface="Arial" panose="020B0604020202020204" pitchFamily="34" charset="0"/>
              </a:rPr>
              <a:t>data</a:t>
            </a:r>
            <a:endParaRPr lang="de-CH" sz="2400" dirty="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560429912"/>
              </p:ext>
            </p:extLst>
          </p:nvPr>
        </p:nvGraphicFramePr>
        <p:xfrm>
          <a:off x="2063552" y="1957173"/>
          <a:ext cx="8208912" cy="3205480"/>
        </p:xfrm>
        <a:graphic>
          <a:graphicData uri="http://schemas.openxmlformats.org/drawingml/2006/table">
            <a:tbl>
              <a:tblPr firstRow="1" bandRow="1">
                <a:tableStyleId>{0660B408-B3CF-4A94-85FC-2B1E0A45F4A2}</a:tableStyleId>
              </a:tblPr>
              <a:tblGrid>
                <a:gridCol w="2736304">
                  <a:extLst>
                    <a:ext uri="{9D8B030D-6E8A-4147-A177-3AD203B41FA5}">
                      <a16:colId xmlns:a16="http://schemas.microsoft.com/office/drawing/2014/main" val="1667245536"/>
                    </a:ext>
                  </a:extLst>
                </a:gridCol>
                <a:gridCol w="2736304">
                  <a:extLst>
                    <a:ext uri="{9D8B030D-6E8A-4147-A177-3AD203B41FA5}">
                      <a16:colId xmlns:a16="http://schemas.microsoft.com/office/drawing/2014/main" val="1964890929"/>
                    </a:ext>
                  </a:extLst>
                </a:gridCol>
                <a:gridCol w="2736304">
                  <a:extLst>
                    <a:ext uri="{9D8B030D-6E8A-4147-A177-3AD203B41FA5}">
                      <a16:colId xmlns:a16="http://schemas.microsoft.com/office/drawing/2014/main" val="1018668667"/>
                    </a:ext>
                  </a:extLst>
                </a:gridCol>
              </a:tblGrid>
              <a:tr h="370840">
                <a:tc>
                  <a:txBody>
                    <a:bodyPr/>
                    <a:lstStyle/>
                    <a:p>
                      <a:r>
                        <a:rPr lang="de-CH"/>
                        <a:t>Question</a:t>
                      </a:r>
                    </a:p>
                  </a:txBody>
                  <a:tcPr/>
                </a:tc>
                <a:tc>
                  <a:txBody>
                    <a:bodyPr/>
                    <a:lstStyle/>
                    <a:p>
                      <a:r>
                        <a:rPr lang="de-CH"/>
                        <a:t>Design</a:t>
                      </a:r>
                    </a:p>
                  </a:txBody>
                  <a:tcPr/>
                </a:tc>
                <a:tc>
                  <a:txBody>
                    <a:bodyPr/>
                    <a:lstStyle/>
                    <a:p>
                      <a:r>
                        <a:rPr lang="de-CH"/>
                        <a:t>Model</a:t>
                      </a:r>
                    </a:p>
                  </a:txBody>
                  <a:tcPr/>
                </a:tc>
                <a:extLst>
                  <a:ext uri="{0D108BD9-81ED-4DB2-BD59-A6C34878D82A}">
                    <a16:rowId xmlns:a16="http://schemas.microsoft.com/office/drawing/2014/main" val="2808748029"/>
                  </a:ext>
                </a:extLst>
              </a:tr>
              <a:tr h="370840">
                <a:tc>
                  <a:txBody>
                    <a:bodyPr/>
                    <a:lstStyle/>
                    <a:p>
                      <a:r>
                        <a:rPr lang="de-CH"/>
                        <a:t>Do groups differ at one time point?</a:t>
                      </a:r>
                    </a:p>
                  </a:txBody>
                  <a:tcPr/>
                </a:tc>
                <a:tc>
                  <a:txBody>
                    <a:bodyPr/>
                    <a:lstStyle/>
                    <a:p>
                      <a:r>
                        <a:rPr lang="de-CH"/>
                        <a:t>Between</a:t>
                      </a:r>
                    </a:p>
                  </a:txBody>
                  <a:tcPr/>
                </a:tc>
                <a:tc>
                  <a:txBody>
                    <a:bodyPr/>
                    <a:lstStyle/>
                    <a:p>
                      <a:r>
                        <a:rPr lang="de-CH"/>
                        <a:t>t-Test, ANOVA</a:t>
                      </a:r>
                    </a:p>
                  </a:txBody>
                  <a:tcPr/>
                </a:tc>
                <a:extLst>
                  <a:ext uri="{0D108BD9-81ED-4DB2-BD59-A6C34878D82A}">
                    <a16:rowId xmlns:a16="http://schemas.microsoft.com/office/drawing/2014/main" val="3482361062"/>
                  </a:ext>
                </a:extLst>
              </a:tr>
              <a:tr h="370840">
                <a:tc>
                  <a:txBody>
                    <a:bodyPr/>
                    <a:lstStyle/>
                    <a:p>
                      <a:r>
                        <a:rPr lang="de-CH"/>
                        <a:t>Do groups change between time points?</a:t>
                      </a:r>
                    </a:p>
                  </a:txBody>
                  <a:tcPr/>
                </a:tc>
                <a:tc>
                  <a:txBody>
                    <a:bodyPr/>
                    <a:lstStyle/>
                    <a:p>
                      <a:r>
                        <a:rPr lang="de-CH"/>
                        <a:t>Within</a:t>
                      </a:r>
                    </a:p>
                  </a:txBody>
                  <a:tcPr/>
                </a:tc>
                <a:tc>
                  <a:txBody>
                    <a:bodyPr/>
                    <a:lstStyle/>
                    <a:p>
                      <a:r>
                        <a:rPr lang="de-CH"/>
                        <a:t>dep. t-Test, RMANOVA</a:t>
                      </a:r>
                    </a:p>
                  </a:txBody>
                  <a:tcPr/>
                </a:tc>
                <a:extLst>
                  <a:ext uri="{0D108BD9-81ED-4DB2-BD59-A6C34878D82A}">
                    <a16:rowId xmlns:a16="http://schemas.microsoft.com/office/drawing/2014/main" val="3662487673"/>
                  </a:ext>
                </a:extLst>
              </a:tr>
              <a:tr h="370840">
                <a:tc>
                  <a:txBody>
                    <a:bodyPr/>
                    <a:lstStyle/>
                    <a:p>
                      <a:r>
                        <a:rPr lang="de-CH"/>
                        <a:t>Are there differences in changes between groups?</a:t>
                      </a:r>
                    </a:p>
                  </a:txBody>
                  <a:tcPr/>
                </a:tc>
                <a:tc>
                  <a:txBody>
                    <a:bodyPr/>
                    <a:lstStyle/>
                    <a:p>
                      <a:r>
                        <a:rPr lang="de-CH"/>
                        <a:t>Within-between (mixed)</a:t>
                      </a:r>
                    </a:p>
                  </a:txBody>
                  <a:tcPr/>
                </a:tc>
                <a:tc>
                  <a:txBody>
                    <a:bodyPr/>
                    <a:lstStyle/>
                    <a:p>
                      <a:r>
                        <a:rPr lang="de-CH"/>
                        <a:t>Multif. RMANOVA</a:t>
                      </a:r>
                    </a:p>
                  </a:txBody>
                  <a:tcPr/>
                </a:tc>
                <a:extLst>
                  <a:ext uri="{0D108BD9-81ED-4DB2-BD59-A6C34878D82A}">
                    <a16:rowId xmlns:a16="http://schemas.microsoft.com/office/drawing/2014/main" val="1360336999"/>
                  </a:ext>
                </a:extLst>
              </a:tr>
              <a:tr h="370840">
                <a:tc>
                  <a:txBody>
                    <a:bodyPr/>
                    <a:lstStyle/>
                    <a:p>
                      <a:r>
                        <a:rPr lang="de-CH"/>
                        <a:t>Can individual</a:t>
                      </a:r>
                      <a:r>
                        <a:rPr lang="de-CH" baseline="0"/>
                        <a:t> differences be explained through covariates?</a:t>
                      </a:r>
                      <a:endParaRPr lang="de-CH"/>
                    </a:p>
                  </a:txBody>
                  <a:tcPr/>
                </a:tc>
                <a:tc>
                  <a:txBody>
                    <a:bodyPr/>
                    <a:lstStyle/>
                    <a:p>
                      <a:r>
                        <a:rPr lang="de-CH"/>
                        <a:t>Within/between</a:t>
                      </a:r>
                    </a:p>
                  </a:txBody>
                  <a:tcPr/>
                </a:tc>
                <a:tc>
                  <a:txBody>
                    <a:bodyPr/>
                    <a:lstStyle/>
                    <a:p>
                      <a:r>
                        <a:rPr lang="de-CH"/>
                        <a:t>ANCOVA, RMANCOVA, multiple Regression</a:t>
                      </a:r>
                    </a:p>
                  </a:txBody>
                  <a:tcPr/>
                </a:tc>
                <a:extLst>
                  <a:ext uri="{0D108BD9-81ED-4DB2-BD59-A6C34878D82A}">
                    <a16:rowId xmlns:a16="http://schemas.microsoft.com/office/drawing/2014/main" val="3095328239"/>
                  </a:ext>
                </a:extLst>
              </a:tr>
            </a:tbl>
          </a:graphicData>
        </a:graphic>
      </p:graphicFrame>
    </p:spTree>
    <p:extLst>
      <p:ext uri="{BB962C8B-B14F-4D97-AF65-F5344CB8AC3E}">
        <p14:creationId xmlns:p14="http://schemas.microsoft.com/office/powerpoint/2010/main" val="37796195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65</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dirty="0">
                <a:latin typeface="Arial" panose="020B0604020202020204" pitchFamily="34" charset="0"/>
                <a:cs typeface="Arial" panose="020B0604020202020204" pitchFamily="34" charset="0"/>
              </a:rPr>
              <a:t>Models for </a:t>
            </a:r>
            <a:r>
              <a:rPr lang="de-CH" sz="2400" b="1" dirty="0" err="1">
                <a:latin typeface="Arial" panose="020B0604020202020204" pitchFamily="34" charset="0"/>
                <a:cs typeface="Arial" panose="020B0604020202020204" pitchFamily="34" charset="0"/>
              </a:rPr>
              <a:t>pre</a:t>
            </a:r>
            <a:r>
              <a:rPr lang="de-CH" sz="2400" b="1" dirty="0">
                <a:latin typeface="Arial" panose="020B0604020202020204" pitchFamily="34" charset="0"/>
                <a:cs typeface="Arial" panose="020B0604020202020204" pitchFamily="34" charset="0"/>
              </a:rPr>
              <a:t>- post- </a:t>
            </a:r>
            <a:r>
              <a:rPr lang="de-CH" sz="2400" b="1" dirty="0" err="1">
                <a:latin typeface="Arial" panose="020B0604020202020204" pitchFamily="34" charset="0"/>
                <a:cs typeface="Arial" panose="020B0604020202020204" pitchFamily="34" charset="0"/>
              </a:rPr>
              <a:t>data</a:t>
            </a:r>
            <a:endParaRPr lang="de-CH" sz="2400" dirty="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435804975"/>
              </p:ext>
            </p:extLst>
          </p:nvPr>
        </p:nvGraphicFramePr>
        <p:xfrm>
          <a:off x="1631504" y="1582504"/>
          <a:ext cx="8937848" cy="4942840"/>
        </p:xfrm>
        <a:graphic>
          <a:graphicData uri="http://schemas.openxmlformats.org/drawingml/2006/table">
            <a:tbl>
              <a:tblPr firstRow="1" bandRow="1">
                <a:tableStyleId>{0660B408-B3CF-4A94-85FC-2B1E0A45F4A2}</a:tableStyleId>
              </a:tblPr>
              <a:tblGrid>
                <a:gridCol w="7295091">
                  <a:extLst>
                    <a:ext uri="{9D8B030D-6E8A-4147-A177-3AD203B41FA5}">
                      <a16:colId xmlns:a16="http://schemas.microsoft.com/office/drawing/2014/main" val="1667245536"/>
                    </a:ext>
                  </a:extLst>
                </a:gridCol>
                <a:gridCol w="1642757">
                  <a:extLst>
                    <a:ext uri="{9D8B030D-6E8A-4147-A177-3AD203B41FA5}">
                      <a16:colId xmlns:a16="http://schemas.microsoft.com/office/drawing/2014/main" val="1018668667"/>
                    </a:ext>
                  </a:extLst>
                </a:gridCol>
              </a:tblGrid>
              <a:tr h="370840">
                <a:tc>
                  <a:txBody>
                    <a:bodyPr/>
                    <a:lstStyle/>
                    <a:p>
                      <a:r>
                        <a:rPr lang="de-CH"/>
                        <a:t>Question</a:t>
                      </a:r>
                    </a:p>
                  </a:txBody>
                  <a:tcPr/>
                </a:tc>
                <a:tc>
                  <a:txBody>
                    <a:bodyPr/>
                    <a:lstStyle/>
                    <a:p>
                      <a:r>
                        <a:rPr lang="de-CH"/>
                        <a:t>Model</a:t>
                      </a:r>
                    </a:p>
                  </a:txBody>
                  <a:tcPr/>
                </a:tc>
                <a:extLst>
                  <a:ext uri="{0D108BD9-81ED-4DB2-BD59-A6C34878D82A}">
                    <a16:rowId xmlns:a16="http://schemas.microsoft.com/office/drawing/2014/main" val="2808748029"/>
                  </a:ext>
                </a:extLst>
              </a:tr>
              <a:tr h="370840">
                <a:tc>
                  <a:txBody>
                    <a:bodyPr/>
                    <a:lstStyle/>
                    <a:p>
                      <a:r>
                        <a:rPr lang="de-CH"/>
                        <a:t>Do effects differ between</a:t>
                      </a:r>
                      <a:r>
                        <a:rPr lang="de-CH" baseline="0"/>
                        <a:t> school classes, teachers, or schools?</a:t>
                      </a:r>
                    </a:p>
                    <a:p>
                      <a:r>
                        <a:rPr lang="de-CH" baseline="0"/>
                        <a:t>Do characteristics of the teacher interact with students’ learning?</a:t>
                      </a:r>
                      <a:endParaRPr lang="de-CH"/>
                    </a:p>
                  </a:txBody>
                  <a:tcPr/>
                </a:tc>
                <a:tc>
                  <a:txBody>
                    <a:bodyPr/>
                    <a:lstStyle/>
                    <a:p>
                      <a:r>
                        <a:rPr lang="de-CH"/>
                        <a:t>Multilevel modeling</a:t>
                      </a:r>
                    </a:p>
                  </a:txBody>
                  <a:tcPr/>
                </a:tc>
                <a:extLst>
                  <a:ext uri="{0D108BD9-81ED-4DB2-BD59-A6C34878D82A}">
                    <a16:rowId xmlns:a16="http://schemas.microsoft.com/office/drawing/2014/main" val="3482361062"/>
                  </a:ext>
                </a:extLst>
              </a:tr>
              <a:tr h="370840">
                <a:tc>
                  <a:txBody>
                    <a:bodyPr/>
                    <a:lstStyle/>
                    <a:p>
                      <a:r>
                        <a:rPr lang="de-CH"/>
                        <a:t>Does the intervention effect depend</a:t>
                      </a:r>
                      <a:r>
                        <a:rPr lang="de-CH" baseline="0"/>
                        <a:t> on student characteristics?</a:t>
                      </a:r>
                      <a:endParaRPr lang="de-CH"/>
                    </a:p>
                  </a:txBody>
                  <a:tcPr/>
                </a:tc>
                <a:tc>
                  <a:txBody>
                    <a:bodyPr/>
                    <a:lstStyle/>
                    <a:p>
                      <a:r>
                        <a:rPr lang="de-CH"/>
                        <a:t>Linear mixed model, general additive model</a:t>
                      </a:r>
                    </a:p>
                  </a:txBody>
                  <a:tcPr/>
                </a:tc>
                <a:extLst>
                  <a:ext uri="{0D108BD9-81ED-4DB2-BD59-A6C34878D82A}">
                    <a16:rowId xmlns:a16="http://schemas.microsoft.com/office/drawing/2014/main" val="3662487673"/>
                  </a:ext>
                </a:extLst>
              </a:tr>
              <a:tr h="370840">
                <a:tc>
                  <a:txBody>
                    <a:bodyPr/>
                    <a:lstStyle/>
                    <a:p>
                      <a:r>
                        <a:rPr lang="de-CH"/>
                        <a:t>Do</a:t>
                      </a:r>
                      <a:r>
                        <a:rPr lang="de-CH" baseline="0"/>
                        <a:t> the learners undergo knowledge restructuring?</a:t>
                      </a:r>
                      <a:endParaRPr lang="de-CH"/>
                    </a:p>
                  </a:txBody>
                  <a:tcPr/>
                </a:tc>
                <a:tc>
                  <a:txBody>
                    <a:bodyPr/>
                    <a:lstStyle/>
                    <a:p>
                      <a:r>
                        <a:rPr lang="de-CH"/>
                        <a:t>Mixture modeling/Clustering</a:t>
                      </a:r>
                    </a:p>
                  </a:txBody>
                  <a:tcPr/>
                </a:tc>
                <a:extLst>
                  <a:ext uri="{0D108BD9-81ED-4DB2-BD59-A6C34878D82A}">
                    <a16:rowId xmlns:a16="http://schemas.microsoft.com/office/drawing/2014/main" val="1360336999"/>
                  </a:ext>
                </a:extLst>
              </a:tr>
              <a:tr h="370840">
                <a:tc>
                  <a:txBody>
                    <a:bodyPr/>
                    <a:lstStyle/>
                    <a:p>
                      <a:r>
                        <a:rPr lang="de-CH"/>
                        <a:t>Which scores should be built from students’ answers? Is an overall score useful?</a:t>
                      </a:r>
                    </a:p>
                  </a:txBody>
                  <a:tcPr/>
                </a:tc>
                <a:tc>
                  <a:txBody>
                    <a:bodyPr/>
                    <a:lstStyle/>
                    <a:p>
                      <a:r>
                        <a:rPr lang="de-CH"/>
                        <a:t>Item response theory, Rasch modeling, Confirmaotry</a:t>
                      </a:r>
                      <a:r>
                        <a:rPr lang="de-CH" baseline="0"/>
                        <a:t> factor analysis</a:t>
                      </a:r>
                      <a:endParaRPr lang="de-CH"/>
                    </a:p>
                  </a:txBody>
                  <a:tcPr/>
                </a:tc>
                <a:extLst>
                  <a:ext uri="{0D108BD9-81ED-4DB2-BD59-A6C34878D82A}">
                    <a16:rowId xmlns:a16="http://schemas.microsoft.com/office/drawing/2014/main" val="3095328239"/>
                  </a:ext>
                </a:extLst>
              </a:tr>
              <a:tr h="370840">
                <a:tc>
                  <a:txBody>
                    <a:bodyPr/>
                    <a:lstStyle/>
                    <a:p>
                      <a:r>
                        <a:rPr lang="de-CH"/>
                        <a:t>Does</a:t>
                      </a:r>
                      <a:r>
                        <a:rPr lang="de-CH" baseline="0"/>
                        <a:t> the learners’ conceptual knowledge become more homogenous after the intervention?</a:t>
                      </a:r>
                      <a:endParaRPr lang="de-CH"/>
                    </a:p>
                  </a:txBody>
                  <a:tcPr/>
                </a:tc>
                <a:tc>
                  <a:txBody>
                    <a:bodyPr/>
                    <a:lstStyle/>
                    <a:p>
                      <a:r>
                        <a:rPr lang="de-CH"/>
                        <a:t>Network modeling</a:t>
                      </a:r>
                    </a:p>
                  </a:txBody>
                  <a:tcPr/>
                </a:tc>
                <a:extLst>
                  <a:ext uri="{0D108BD9-81ED-4DB2-BD59-A6C34878D82A}">
                    <a16:rowId xmlns:a16="http://schemas.microsoft.com/office/drawing/2014/main" val="3806863904"/>
                  </a:ext>
                </a:extLst>
              </a:tr>
            </a:tbl>
          </a:graphicData>
        </a:graphic>
      </p:graphicFrame>
    </p:spTree>
    <p:extLst>
      <p:ext uri="{BB962C8B-B14F-4D97-AF65-F5344CB8AC3E}">
        <p14:creationId xmlns:p14="http://schemas.microsoft.com/office/powerpoint/2010/main" val="3191667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66</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dirty="0">
                <a:latin typeface="Arial" panose="020B0604020202020204" pitchFamily="34" charset="0"/>
                <a:cs typeface="Arial" panose="020B0604020202020204" pitchFamily="34" charset="0"/>
              </a:rPr>
              <a:t>Models for </a:t>
            </a:r>
            <a:r>
              <a:rPr lang="de-CH" sz="2400" b="1" dirty="0" err="1">
                <a:latin typeface="Arial" panose="020B0604020202020204" pitchFamily="34" charset="0"/>
                <a:cs typeface="Arial" panose="020B0604020202020204" pitchFamily="34" charset="0"/>
              </a:rPr>
              <a:t>pre</a:t>
            </a:r>
            <a:r>
              <a:rPr lang="de-CH" sz="2400" b="1" dirty="0">
                <a:latin typeface="Arial" panose="020B0604020202020204" pitchFamily="34" charset="0"/>
                <a:cs typeface="Arial" panose="020B0604020202020204" pitchFamily="34" charset="0"/>
              </a:rPr>
              <a:t>- post- </a:t>
            </a:r>
            <a:r>
              <a:rPr lang="de-CH" sz="2400" b="1" dirty="0" err="1">
                <a:latin typeface="Arial" panose="020B0604020202020204" pitchFamily="34" charset="0"/>
                <a:cs typeface="Arial" panose="020B0604020202020204" pitchFamily="34" charset="0"/>
              </a:rPr>
              <a:t>data</a:t>
            </a:r>
            <a:endParaRPr lang="de-CH" sz="2400" dirty="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65242321"/>
              </p:ext>
            </p:extLst>
          </p:nvPr>
        </p:nvGraphicFramePr>
        <p:xfrm>
          <a:off x="1631504" y="1582504"/>
          <a:ext cx="8937848" cy="4942840"/>
        </p:xfrm>
        <a:graphic>
          <a:graphicData uri="http://schemas.openxmlformats.org/drawingml/2006/table">
            <a:tbl>
              <a:tblPr firstRow="1" bandRow="1">
                <a:tableStyleId>{0660B408-B3CF-4A94-85FC-2B1E0A45F4A2}</a:tableStyleId>
              </a:tblPr>
              <a:tblGrid>
                <a:gridCol w="7295091">
                  <a:extLst>
                    <a:ext uri="{9D8B030D-6E8A-4147-A177-3AD203B41FA5}">
                      <a16:colId xmlns:a16="http://schemas.microsoft.com/office/drawing/2014/main" val="1667245536"/>
                    </a:ext>
                  </a:extLst>
                </a:gridCol>
                <a:gridCol w="1642757">
                  <a:extLst>
                    <a:ext uri="{9D8B030D-6E8A-4147-A177-3AD203B41FA5}">
                      <a16:colId xmlns:a16="http://schemas.microsoft.com/office/drawing/2014/main" val="1018668667"/>
                    </a:ext>
                  </a:extLst>
                </a:gridCol>
              </a:tblGrid>
              <a:tr h="370840">
                <a:tc>
                  <a:txBody>
                    <a:bodyPr/>
                    <a:lstStyle/>
                    <a:p>
                      <a:r>
                        <a:rPr lang="de-CH"/>
                        <a:t>Question</a:t>
                      </a:r>
                    </a:p>
                  </a:txBody>
                  <a:tcPr/>
                </a:tc>
                <a:tc>
                  <a:txBody>
                    <a:bodyPr/>
                    <a:lstStyle/>
                    <a:p>
                      <a:r>
                        <a:rPr lang="de-CH"/>
                        <a:t>Model</a:t>
                      </a:r>
                    </a:p>
                  </a:txBody>
                  <a:tcPr/>
                </a:tc>
                <a:extLst>
                  <a:ext uri="{0D108BD9-81ED-4DB2-BD59-A6C34878D82A}">
                    <a16:rowId xmlns:a16="http://schemas.microsoft.com/office/drawing/2014/main" val="2808748029"/>
                  </a:ext>
                </a:extLst>
              </a:tr>
              <a:tr h="370840">
                <a:tc>
                  <a:txBody>
                    <a:bodyPr/>
                    <a:lstStyle/>
                    <a:p>
                      <a:r>
                        <a:rPr lang="de-CH" b="1" dirty="0"/>
                        <a:t>Do </a:t>
                      </a:r>
                      <a:r>
                        <a:rPr lang="de-CH" b="1" dirty="0" err="1"/>
                        <a:t>effects</a:t>
                      </a:r>
                      <a:r>
                        <a:rPr lang="de-CH" b="1" dirty="0"/>
                        <a:t> </a:t>
                      </a:r>
                      <a:r>
                        <a:rPr lang="de-CH" b="1" dirty="0" err="1"/>
                        <a:t>differ</a:t>
                      </a:r>
                      <a:r>
                        <a:rPr lang="de-CH" b="1" dirty="0"/>
                        <a:t> </a:t>
                      </a:r>
                      <a:r>
                        <a:rPr lang="de-CH" b="1" dirty="0" err="1"/>
                        <a:t>between</a:t>
                      </a:r>
                      <a:r>
                        <a:rPr lang="de-CH" b="1" baseline="0" dirty="0"/>
                        <a:t> </a:t>
                      </a:r>
                      <a:r>
                        <a:rPr lang="de-CH" b="1" baseline="0" dirty="0" err="1"/>
                        <a:t>school</a:t>
                      </a:r>
                      <a:r>
                        <a:rPr lang="de-CH" b="1" baseline="0" dirty="0"/>
                        <a:t> </a:t>
                      </a:r>
                      <a:r>
                        <a:rPr lang="de-CH" b="1" baseline="0" dirty="0" err="1"/>
                        <a:t>classes</a:t>
                      </a:r>
                      <a:r>
                        <a:rPr lang="de-CH" b="1" baseline="0" dirty="0"/>
                        <a:t>, </a:t>
                      </a:r>
                      <a:r>
                        <a:rPr lang="de-CH" b="1" baseline="0" dirty="0" err="1"/>
                        <a:t>teachers</a:t>
                      </a:r>
                      <a:r>
                        <a:rPr lang="de-CH" b="1" baseline="0" dirty="0"/>
                        <a:t>, </a:t>
                      </a:r>
                      <a:r>
                        <a:rPr lang="de-CH" b="1" baseline="0" dirty="0" err="1"/>
                        <a:t>or</a:t>
                      </a:r>
                      <a:r>
                        <a:rPr lang="de-CH" b="1" baseline="0" dirty="0"/>
                        <a:t> </a:t>
                      </a:r>
                      <a:r>
                        <a:rPr lang="de-CH" b="1" baseline="0" dirty="0" err="1"/>
                        <a:t>schools</a:t>
                      </a:r>
                      <a:r>
                        <a:rPr lang="de-CH" b="1" baseline="0" dirty="0"/>
                        <a:t>?</a:t>
                      </a:r>
                    </a:p>
                    <a:p>
                      <a:r>
                        <a:rPr lang="de-CH" b="1" baseline="0" dirty="0"/>
                        <a:t>Do </a:t>
                      </a:r>
                      <a:r>
                        <a:rPr lang="de-CH" b="1" baseline="0" dirty="0" err="1"/>
                        <a:t>characteristics</a:t>
                      </a:r>
                      <a:r>
                        <a:rPr lang="de-CH" b="1" baseline="0" dirty="0"/>
                        <a:t> of </a:t>
                      </a:r>
                      <a:r>
                        <a:rPr lang="de-CH" b="1" baseline="0" dirty="0" err="1"/>
                        <a:t>the</a:t>
                      </a:r>
                      <a:r>
                        <a:rPr lang="de-CH" b="1" baseline="0" dirty="0"/>
                        <a:t> </a:t>
                      </a:r>
                      <a:r>
                        <a:rPr lang="de-CH" b="1" baseline="0" dirty="0" err="1"/>
                        <a:t>teacher</a:t>
                      </a:r>
                      <a:r>
                        <a:rPr lang="de-CH" b="1" baseline="0" dirty="0"/>
                        <a:t> </a:t>
                      </a:r>
                      <a:r>
                        <a:rPr lang="de-CH" b="1" baseline="0" dirty="0" err="1"/>
                        <a:t>interact</a:t>
                      </a:r>
                      <a:r>
                        <a:rPr lang="de-CH" b="1" baseline="0" dirty="0"/>
                        <a:t> </a:t>
                      </a:r>
                      <a:r>
                        <a:rPr lang="de-CH" b="1" baseline="0" dirty="0" err="1"/>
                        <a:t>with</a:t>
                      </a:r>
                      <a:r>
                        <a:rPr lang="de-CH" b="1" baseline="0" dirty="0"/>
                        <a:t> </a:t>
                      </a:r>
                      <a:r>
                        <a:rPr lang="de-CH" b="1" baseline="0" dirty="0" err="1"/>
                        <a:t>students</a:t>
                      </a:r>
                      <a:r>
                        <a:rPr lang="de-CH" b="1" baseline="0" dirty="0"/>
                        <a:t>’ </a:t>
                      </a:r>
                      <a:r>
                        <a:rPr lang="de-CH" b="1" baseline="0" dirty="0" err="1"/>
                        <a:t>learning</a:t>
                      </a:r>
                      <a:r>
                        <a:rPr lang="de-CH" b="1" baseline="0" dirty="0"/>
                        <a:t>?</a:t>
                      </a:r>
                      <a:endParaRPr lang="de-CH" b="1" dirty="0"/>
                    </a:p>
                  </a:txBody>
                  <a:tcPr/>
                </a:tc>
                <a:tc>
                  <a:txBody>
                    <a:bodyPr/>
                    <a:lstStyle/>
                    <a:p>
                      <a:r>
                        <a:rPr lang="de-CH" b="1"/>
                        <a:t>Multilevel modeling</a:t>
                      </a:r>
                    </a:p>
                  </a:txBody>
                  <a:tcPr/>
                </a:tc>
                <a:extLst>
                  <a:ext uri="{0D108BD9-81ED-4DB2-BD59-A6C34878D82A}">
                    <a16:rowId xmlns:a16="http://schemas.microsoft.com/office/drawing/2014/main" val="3482361062"/>
                  </a:ext>
                </a:extLst>
              </a:tr>
              <a:tr h="370840">
                <a:tc>
                  <a:txBody>
                    <a:bodyPr/>
                    <a:lstStyle/>
                    <a:p>
                      <a:r>
                        <a:rPr lang="de-CH"/>
                        <a:t>Does the intervention effect depend</a:t>
                      </a:r>
                      <a:r>
                        <a:rPr lang="de-CH" baseline="0"/>
                        <a:t> on student characteristics?</a:t>
                      </a:r>
                      <a:endParaRPr lang="de-CH"/>
                    </a:p>
                  </a:txBody>
                  <a:tcPr/>
                </a:tc>
                <a:tc>
                  <a:txBody>
                    <a:bodyPr/>
                    <a:lstStyle/>
                    <a:p>
                      <a:r>
                        <a:rPr lang="de-CH"/>
                        <a:t>Linear mixed model, general additive model</a:t>
                      </a:r>
                    </a:p>
                  </a:txBody>
                  <a:tcPr/>
                </a:tc>
                <a:extLst>
                  <a:ext uri="{0D108BD9-81ED-4DB2-BD59-A6C34878D82A}">
                    <a16:rowId xmlns:a16="http://schemas.microsoft.com/office/drawing/2014/main" val="3662487673"/>
                  </a:ext>
                </a:extLst>
              </a:tr>
              <a:tr h="370840">
                <a:tc>
                  <a:txBody>
                    <a:bodyPr/>
                    <a:lstStyle/>
                    <a:p>
                      <a:r>
                        <a:rPr lang="de-CH"/>
                        <a:t>Do</a:t>
                      </a:r>
                      <a:r>
                        <a:rPr lang="de-CH" baseline="0"/>
                        <a:t> the learners undergo knowledge restructuring?</a:t>
                      </a:r>
                      <a:endParaRPr lang="de-CH"/>
                    </a:p>
                  </a:txBody>
                  <a:tcPr/>
                </a:tc>
                <a:tc>
                  <a:txBody>
                    <a:bodyPr/>
                    <a:lstStyle/>
                    <a:p>
                      <a:r>
                        <a:rPr lang="de-CH"/>
                        <a:t>Mixture modeling/Clustering</a:t>
                      </a:r>
                    </a:p>
                  </a:txBody>
                  <a:tcPr/>
                </a:tc>
                <a:extLst>
                  <a:ext uri="{0D108BD9-81ED-4DB2-BD59-A6C34878D82A}">
                    <a16:rowId xmlns:a16="http://schemas.microsoft.com/office/drawing/2014/main" val="1360336999"/>
                  </a:ext>
                </a:extLst>
              </a:tr>
              <a:tr h="370840">
                <a:tc>
                  <a:txBody>
                    <a:bodyPr/>
                    <a:lstStyle/>
                    <a:p>
                      <a:r>
                        <a:rPr lang="de-CH"/>
                        <a:t>Which scores should be built from students’ answers? Is an overall score useful?</a:t>
                      </a:r>
                    </a:p>
                  </a:txBody>
                  <a:tcPr/>
                </a:tc>
                <a:tc>
                  <a:txBody>
                    <a:bodyPr/>
                    <a:lstStyle/>
                    <a:p>
                      <a:r>
                        <a:rPr lang="de-CH"/>
                        <a:t>Item response theory, Rasch modeling, Confirmaotry</a:t>
                      </a:r>
                      <a:r>
                        <a:rPr lang="de-CH" baseline="0"/>
                        <a:t> factor analysis</a:t>
                      </a:r>
                      <a:endParaRPr lang="de-CH"/>
                    </a:p>
                  </a:txBody>
                  <a:tcPr/>
                </a:tc>
                <a:extLst>
                  <a:ext uri="{0D108BD9-81ED-4DB2-BD59-A6C34878D82A}">
                    <a16:rowId xmlns:a16="http://schemas.microsoft.com/office/drawing/2014/main" val="3095328239"/>
                  </a:ext>
                </a:extLst>
              </a:tr>
              <a:tr h="370840">
                <a:tc>
                  <a:txBody>
                    <a:bodyPr/>
                    <a:lstStyle/>
                    <a:p>
                      <a:r>
                        <a:rPr lang="de-CH"/>
                        <a:t>Does</a:t>
                      </a:r>
                      <a:r>
                        <a:rPr lang="de-CH" baseline="0"/>
                        <a:t> the learners’ conceptual knowledge become more homogenous after the intervention?</a:t>
                      </a:r>
                      <a:endParaRPr lang="de-CH"/>
                    </a:p>
                  </a:txBody>
                  <a:tcPr/>
                </a:tc>
                <a:tc>
                  <a:txBody>
                    <a:bodyPr/>
                    <a:lstStyle/>
                    <a:p>
                      <a:r>
                        <a:rPr lang="de-CH" dirty="0"/>
                        <a:t>Network </a:t>
                      </a:r>
                      <a:r>
                        <a:rPr lang="de-CH" dirty="0" err="1"/>
                        <a:t>modeling</a:t>
                      </a:r>
                      <a:endParaRPr lang="de-CH" dirty="0"/>
                    </a:p>
                  </a:txBody>
                  <a:tcPr/>
                </a:tc>
                <a:extLst>
                  <a:ext uri="{0D108BD9-81ED-4DB2-BD59-A6C34878D82A}">
                    <a16:rowId xmlns:a16="http://schemas.microsoft.com/office/drawing/2014/main" val="3806863904"/>
                  </a:ext>
                </a:extLst>
              </a:tr>
            </a:tbl>
          </a:graphicData>
        </a:graphic>
      </p:graphicFrame>
    </p:spTree>
    <p:extLst>
      <p:ext uri="{BB962C8B-B14F-4D97-AF65-F5344CB8AC3E}">
        <p14:creationId xmlns:p14="http://schemas.microsoft.com/office/powerpoint/2010/main" val="4138170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67</a:t>
            </a:fld>
            <a:endParaRPr lang="de-CH"/>
          </a:p>
        </p:txBody>
      </p:sp>
      <p:sp>
        <p:nvSpPr>
          <p:cNvPr id="4" name="TextBox 3"/>
          <p:cNvSpPr txBox="1"/>
          <p:nvPr/>
        </p:nvSpPr>
        <p:spPr>
          <a:xfrm>
            <a:off x="3416569" y="301892"/>
            <a:ext cx="5976664" cy="461665"/>
          </a:xfrm>
          <a:prstGeom prst="rect">
            <a:avLst/>
          </a:prstGeom>
          <a:noFill/>
        </p:spPr>
        <p:txBody>
          <a:bodyPr wrap="square" rtlCol="0">
            <a:spAutoFit/>
          </a:bodyPr>
          <a:lstStyle/>
          <a:p>
            <a:pPr algn="ctr"/>
            <a:r>
              <a:rPr lang="de-CH" sz="2400" b="1" dirty="0">
                <a:latin typeface="Arial" panose="020B0604020202020204" pitchFamily="34" charset="0"/>
                <a:cs typeface="Arial" panose="020B0604020202020204" pitchFamily="34" charset="0"/>
              </a:rPr>
              <a:t>Multilevel </a:t>
            </a:r>
            <a:r>
              <a:rPr lang="de-CH" sz="2400" b="1" dirty="0" err="1">
                <a:latin typeface="Arial" panose="020B0604020202020204" pitchFamily="34" charset="0"/>
                <a:cs typeface="Arial" panose="020B0604020202020204" pitchFamily="34" charset="0"/>
              </a:rPr>
              <a:t>modeling</a:t>
            </a:r>
            <a:endParaRPr lang="de-CH" sz="2400" dirty="0">
              <a:latin typeface="Arial" panose="020B0604020202020204" pitchFamily="34" charset="0"/>
              <a:cs typeface="Arial" panose="020B0604020202020204" pitchFamily="34" charset="0"/>
            </a:endParaRPr>
          </a:p>
        </p:txBody>
      </p:sp>
      <p:sp>
        <p:nvSpPr>
          <p:cNvPr id="2" name="TextBox 1"/>
          <p:cNvSpPr txBox="1"/>
          <p:nvPr/>
        </p:nvSpPr>
        <p:spPr>
          <a:xfrm>
            <a:off x="2063553" y="799288"/>
            <a:ext cx="8252465" cy="6463308"/>
          </a:xfrm>
          <a:prstGeom prst="rect">
            <a:avLst/>
          </a:prstGeom>
          <a:noFill/>
        </p:spPr>
        <p:txBody>
          <a:bodyPr wrap="square" rtlCol="0">
            <a:spAutoFit/>
          </a:bodyPr>
          <a:lstStyle/>
          <a:p>
            <a:r>
              <a:rPr lang="de-CH" dirty="0"/>
              <a:t>Problem: </a:t>
            </a:r>
            <a:r>
              <a:rPr lang="de-CH" dirty="0" err="1"/>
              <a:t>Our</a:t>
            </a:r>
            <a:r>
              <a:rPr lang="de-CH" dirty="0"/>
              <a:t> </a:t>
            </a:r>
            <a:r>
              <a:rPr lang="de-CH" dirty="0" err="1"/>
              <a:t>statistical</a:t>
            </a:r>
            <a:r>
              <a:rPr lang="de-CH" dirty="0"/>
              <a:t> </a:t>
            </a:r>
            <a:r>
              <a:rPr lang="de-CH" dirty="0" err="1"/>
              <a:t>model</a:t>
            </a:r>
            <a:r>
              <a:rPr lang="de-CH" dirty="0"/>
              <a:t> </a:t>
            </a:r>
            <a:r>
              <a:rPr lang="de-CH" dirty="0" err="1"/>
              <a:t>assumes</a:t>
            </a:r>
            <a:r>
              <a:rPr lang="de-CH" dirty="0"/>
              <a:t> </a:t>
            </a:r>
            <a:r>
              <a:rPr lang="de-CH" dirty="0" err="1"/>
              <a:t>that</a:t>
            </a:r>
            <a:r>
              <a:rPr lang="de-CH" dirty="0"/>
              <a:t> all </a:t>
            </a:r>
            <a:r>
              <a:rPr lang="de-CH" dirty="0" err="1"/>
              <a:t>data</a:t>
            </a:r>
            <a:r>
              <a:rPr lang="de-CH" dirty="0"/>
              <a:t> </a:t>
            </a:r>
            <a:r>
              <a:rPr lang="de-CH" dirty="0" err="1"/>
              <a:t>points</a:t>
            </a:r>
            <a:r>
              <a:rPr lang="de-CH" dirty="0"/>
              <a:t> </a:t>
            </a:r>
            <a:r>
              <a:rPr lang="de-CH" dirty="0" err="1"/>
              <a:t>are</a:t>
            </a:r>
            <a:r>
              <a:rPr lang="de-CH" dirty="0"/>
              <a:t> </a:t>
            </a:r>
            <a:r>
              <a:rPr lang="de-CH" dirty="0" err="1"/>
              <a:t>independent</a:t>
            </a:r>
            <a:r>
              <a:rPr lang="de-CH" dirty="0"/>
              <a:t> of </a:t>
            </a:r>
            <a:r>
              <a:rPr lang="de-CH" dirty="0" err="1"/>
              <a:t>each</a:t>
            </a:r>
            <a:r>
              <a:rPr lang="de-CH" dirty="0"/>
              <a:t> </a:t>
            </a:r>
            <a:r>
              <a:rPr lang="de-CH" dirty="0" err="1"/>
              <a:t>other</a:t>
            </a:r>
            <a:endParaRPr lang="de-CH" dirty="0"/>
          </a:p>
          <a:p>
            <a:endParaRPr lang="de-CH" dirty="0"/>
          </a:p>
          <a:p>
            <a:r>
              <a:rPr lang="de-CH" dirty="0"/>
              <a:t>Educational </a:t>
            </a:r>
            <a:r>
              <a:rPr lang="de-CH" dirty="0" err="1"/>
              <a:t>science</a:t>
            </a:r>
            <a:r>
              <a:rPr lang="de-CH" dirty="0"/>
              <a:t>: </a:t>
            </a:r>
            <a:r>
              <a:rPr lang="de-CH" dirty="0" err="1"/>
              <a:t>Dependency</a:t>
            </a:r>
            <a:r>
              <a:rPr lang="de-CH" dirty="0"/>
              <a:t> </a:t>
            </a:r>
            <a:r>
              <a:rPr lang="de-CH" dirty="0" err="1"/>
              <a:t>within</a:t>
            </a:r>
            <a:r>
              <a:rPr lang="de-CH" dirty="0"/>
              <a:t> </a:t>
            </a:r>
            <a:r>
              <a:rPr lang="de-CH" dirty="0" err="1"/>
              <a:t>school</a:t>
            </a:r>
            <a:r>
              <a:rPr lang="de-CH" dirty="0"/>
              <a:t> </a:t>
            </a:r>
            <a:r>
              <a:rPr lang="de-CH" dirty="0" err="1"/>
              <a:t>classes</a:t>
            </a:r>
            <a:endParaRPr lang="de-CH" dirty="0"/>
          </a:p>
          <a:p>
            <a:endParaRPr lang="de-CH" dirty="0"/>
          </a:p>
          <a:p>
            <a:r>
              <a:rPr lang="de-CH" dirty="0"/>
              <a:t>Solution 1: Individual </a:t>
            </a:r>
            <a:r>
              <a:rPr lang="de-CH" dirty="0" err="1"/>
              <a:t>model</a:t>
            </a:r>
            <a:r>
              <a:rPr lang="de-CH" dirty="0"/>
              <a:t> for </a:t>
            </a:r>
            <a:r>
              <a:rPr lang="de-CH" dirty="0" err="1"/>
              <a:t>each</a:t>
            </a:r>
            <a:r>
              <a:rPr lang="de-CH" dirty="0"/>
              <a:t> </a:t>
            </a:r>
            <a:r>
              <a:rPr lang="de-CH" dirty="0" err="1"/>
              <a:t>school</a:t>
            </a:r>
            <a:r>
              <a:rPr lang="de-CH" dirty="0"/>
              <a:t> </a:t>
            </a:r>
            <a:r>
              <a:rPr lang="de-CH" dirty="0" err="1"/>
              <a:t>class</a:t>
            </a:r>
            <a:endParaRPr lang="de-CH" dirty="0"/>
          </a:p>
          <a:p>
            <a:r>
              <a:rPr lang="de-CH" dirty="0"/>
              <a:t>Solution 2: Random </a:t>
            </a:r>
            <a:r>
              <a:rPr lang="de-CH" dirty="0" err="1"/>
              <a:t>effects</a:t>
            </a:r>
            <a:r>
              <a:rPr lang="de-CH" dirty="0"/>
              <a:t> (</a:t>
            </a:r>
            <a:r>
              <a:rPr lang="de-CH" dirty="0" err="1"/>
              <a:t>hierarchical</a:t>
            </a:r>
            <a:r>
              <a:rPr lang="de-CH" dirty="0"/>
              <a:t>/</a:t>
            </a:r>
            <a:r>
              <a:rPr lang="de-CH" dirty="0" err="1"/>
              <a:t>multilevel</a:t>
            </a:r>
            <a:r>
              <a:rPr lang="de-CH" dirty="0"/>
              <a:t>) </a:t>
            </a:r>
            <a:r>
              <a:rPr lang="de-CH" dirty="0" err="1"/>
              <a:t>model</a:t>
            </a:r>
            <a:endParaRPr lang="de-CH" dirty="0"/>
          </a:p>
          <a:p>
            <a:endParaRPr lang="de-CH" dirty="0"/>
          </a:p>
          <a:p>
            <a:r>
              <a:rPr lang="de-CH" dirty="0">
                <a:hlinkClick r:id="rId3"/>
              </a:rPr>
              <a:t>Demonstration</a:t>
            </a:r>
            <a:r>
              <a:rPr lang="de-CH" dirty="0"/>
              <a:t> (Michael Freeman)</a:t>
            </a:r>
          </a:p>
          <a:p>
            <a:endParaRPr lang="de-CH" dirty="0"/>
          </a:p>
          <a:p>
            <a:r>
              <a:rPr lang="de-CH" dirty="0" err="1"/>
              <a:t>Our</a:t>
            </a:r>
            <a:r>
              <a:rPr lang="de-CH" dirty="0"/>
              <a:t> </a:t>
            </a:r>
            <a:r>
              <a:rPr lang="de-CH" dirty="0" err="1"/>
              <a:t>research</a:t>
            </a:r>
            <a:r>
              <a:rPr lang="de-CH" dirty="0"/>
              <a:t>:</a:t>
            </a:r>
          </a:p>
          <a:p>
            <a:r>
              <a:rPr lang="de-CH" dirty="0" err="1"/>
              <a:t>Students</a:t>
            </a:r>
            <a:r>
              <a:rPr lang="de-CH" dirty="0"/>
              <a:t> </a:t>
            </a:r>
            <a:r>
              <a:rPr lang="de-CH" dirty="0" err="1"/>
              <a:t>from</a:t>
            </a:r>
            <a:r>
              <a:rPr lang="de-CH" dirty="0"/>
              <a:t> different </a:t>
            </a:r>
            <a:r>
              <a:rPr lang="de-CH" dirty="0" err="1"/>
              <a:t>classrooms</a:t>
            </a:r>
            <a:r>
              <a:rPr lang="de-CH" dirty="0"/>
              <a:t>, different </a:t>
            </a:r>
            <a:r>
              <a:rPr lang="de-CH" dirty="0" err="1"/>
              <a:t>teachers</a:t>
            </a:r>
            <a:r>
              <a:rPr lang="de-CH" dirty="0"/>
              <a:t>, </a:t>
            </a:r>
            <a:r>
              <a:rPr lang="de-CH" dirty="0" err="1"/>
              <a:t>repeated</a:t>
            </a:r>
            <a:r>
              <a:rPr lang="de-CH" dirty="0"/>
              <a:t> </a:t>
            </a:r>
            <a:r>
              <a:rPr lang="de-CH" dirty="0" err="1"/>
              <a:t>measures</a:t>
            </a:r>
            <a:r>
              <a:rPr lang="de-CH" dirty="0"/>
              <a:t>: Check </a:t>
            </a:r>
            <a:r>
              <a:rPr lang="de-CH" dirty="0" err="1"/>
              <a:t>the</a:t>
            </a:r>
            <a:r>
              <a:rPr lang="de-CH" dirty="0"/>
              <a:t> </a:t>
            </a:r>
            <a:r>
              <a:rPr lang="de-CH" dirty="0" err="1"/>
              <a:t>multilevel</a:t>
            </a:r>
            <a:r>
              <a:rPr lang="de-CH" dirty="0"/>
              <a:t> </a:t>
            </a:r>
            <a:r>
              <a:rPr lang="de-CH" dirty="0" err="1"/>
              <a:t>structure</a:t>
            </a:r>
            <a:r>
              <a:rPr lang="de-CH" dirty="0"/>
              <a:t> (e.g., </a:t>
            </a:r>
            <a:r>
              <a:rPr lang="de-CH" dirty="0" err="1"/>
              <a:t>whether</a:t>
            </a:r>
            <a:r>
              <a:rPr lang="de-CH" dirty="0"/>
              <a:t> </a:t>
            </a:r>
            <a:r>
              <a:rPr lang="de-CH" dirty="0" err="1"/>
              <a:t>effects</a:t>
            </a:r>
            <a:r>
              <a:rPr lang="de-CH" dirty="0"/>
              <a:t> </a:t>
            </a:r>
            <a:r>
              <a:rPr lang="de-CH" dirty="0" err="1"/>
              <a:t>differ</a:t>
            </a:r>
            <a:r>
              <a:rPr lang="de-CH" dirty="0"/>
              <a:t> </a:t>
            </a:r>
            <a:r>
              <a:rPr lang="de-CH" dirty="0" err="1"/>
              <a:t>between</a:t>
            </a:r>
            <a:r>
              <a:rPr lang="de-CH" dirty="0"/>
              <a:t> </a:t>
            </a:r>
            <a:r>
              <a:rPr lang="de-CH" dirty="0" err="1"/>
              <a:t>classrooms</a:t>
            </a:r>
            <a:r>
              <a:rPr lang="de-CH" dirty="0"/>
              <a:t>) of </a:t>
            </a:r>
            <a:r>
              <a:rPr lang="de-CH" dirty="0" err="1"/>
              <a:t>the</a:t>
            </a:r>
            <a:r>
              <a:rPr lang="de-CH" dirty="0"/>
              <a:t> </a:t>
            </a:r>
            <a:r>
              <a:rPr lang="de-CH" dirty="0" err="1"/>
              <a:t>data</a:t>
            </a:r>
            <a:endParaRPr lang="de-CH" dirty="0"/>
          </a:p>
          <a:p>
            <a:r>
              <a:rPr lang="de-CH" dirty="0"/>
              <a:t>Books: </a:t>
            </a:r>
            <a:r>
              <a:rPr lang="de-CH" dirty="0" err="1">
                <a:hlinkClick r:id="rId4"/>
              </a:rPr>
              <a:t>Hox</a:t>
            </a:r>
            <a:r>
              <a:rPr lang="de-CH" dirty="0">
                <a:hlinkClick r:id="rId4"/>
              </a:rPr>
              <a:t> et al.</a:t>
            </a:r>
            <a:r>
              <a:rPr lang="de-CH" dirty="0"/>
              <a:t>, </a:t>
            </a:r>
            <a:r>
              <a:rPr lang="de-CH" dirty="0">
                <a:hlinkClick r:id="rId5"/>
              </a:rPr>
              <a:t>Finch et al.</a:t>
            </a:r>
            <a:endParaRPr lang="de-CH" dirty="0"/>
          </a:p>
          <a:p>
            <a:endParaRPr lang="de-CH" dirty="0"/>
          </a:p>
          <a:p>
            <a:r>
              <a:rPr lang="de-CH" dirty="0">
                <a:hlinkClick r:id="rId6"/>
              </a:rPr>
              <a:t>Edelsbrunner et al. (in press)</a:t>
            </a:r>
            <a:endParaRPr lang="de-CH" dirty="0"/>
          </a:p>
          <a:p>
            <a:endParaRPr lang="de-CH" dirty="0"/>
          </a:p>
          <a:p>
            <a:r>
              <a:rPr lang="de-CH" dirty="0"/>
              <a:t>+ distributional </a:t>
            </a:r>
            <a:r>
              <a:rPr lang="de-CH" dirty="0" err="1"/>
              <a:t>models</a:t>
            </a:r>
            <a:r>
              <a:rPr lang="de-CH" dirty="0"/>
              <a:t>:</a:t>
            </a:r>
          </a:p>
          <a:p>
            <a:r>
              <a:rPr lang="de-CH" dirty="0" err="1"/>
              <a:t>Which</a:t>
            </a:r>
            <a:r>
              <a:rPr lang="de-CH" dirty="0"/>
              <a:t> </a:t>
            </a:r>
            <a:r>
              <a:rPr lang="de-CH" dirty="0" err="1"/>
              <a:t>condition</a:t>
            </a:r>
            <a:r>
              <a:rPr lang="de-CH" dirty="0"/>
              <a:t> </a:t>
            </a:r>
            <a:r>
              <a:rPr lang="de-CH" dirty="0" err="1"/>
              <a:t>produces</a:t>
            </a:r>
            <a:r>
              <a:rPr lang="de-CH" dirty="0"/>
              <a:t> </a:t>
            </a:r>
            <a:r>
              <a:rPr lang="de-CH" dirty="0" err="1"/>
              <a:t>how</a:t>
            </a:r>
            <a:r>
              <a:rPr lang="de-CH" dirty="0"/>
              <a:t> </a:t>
            </a:r>
            <a:r>
              <a:rPr lang="de-CH" dirty="0" err="1"/>
              <a:t>much</a:t>
            </a:r>
            <a:r>
              <a:rPr lang="de-CH" dirty="0"/>
              <a:t> </a:t>
            </a:r>
            <a:r>
              <a:rPr lang="de-CH" dirty="0" err="1"/>
              <a:t>variation</a:t>
            </a:r>
            <a:r>
              <a:rPr lang="de-CH" dirty="0"/>
              <a:t> </a:t>
            </a:r>
            <a:r>
              <a:rPr lang="de-CH" dirty="0" err="1"/>
              <a:t>between</a:t>
            </a:r>
            <a:r>
              <a:rPr lang="de-CH" dirty="0"/>
              <a:t> </a:t>
            </a:r>
            <a:r>
              <a:rPr lang="de-CH" dirty="0" err="1"/>
              <a:t>learners</a:t>
            </a:r>
            <a:r>
              <a:rPr lang="de-CH" dirty="0"/>
              <a:t> (</a:t>
            </a:r>
            <a:r>
              <a:rPr lang="de-CH" dirty="0" err="1"/>
              <a:t>location-scale</a:t>
            </a:r>
            <a:r>
              <a:rPr lang="de-CH" dirty="0"/>
              <a:t> </a:t>
            </a:r>
            <a:r>
              <a:rPr lang="de-CH" dirty="0" err="1"/>
              <a:t>models</a:t>
            </a:r>
            <a:r>
              <a:rPr lang="de-CH" dirty="0"/>
              <a:t>), minimum- </a:t>
            </a:r>
            <a:r>
              <a:rPr lang="de-CH" dirty="0" err="1"/>
              <a:t>or</a:t>
            </a:r>
            <a:r>
              <a:rPr lang="de-CH" dirty="0"/>
              <a:t> maximum </a:t>
            </a:r>
            <a:r>
              <a:rPr lang="de-CH" dirty="0" err="1"/>
              <a:t>scores</a:t>
            </a:r>
            <a:r>
              <a:rPr lang="de-CH" dirty="0"/>
              <a:t> (zero-/</a:t>
            </a:r>
            <a:r>
              <a:rPr lang="de-CH" dirty="0" err="1"/>
              <a:t>one-inflated</a:t>
            </a:r>
            <a:r>
              <a:rPr lang="de-CH" dirty="0"/>
              <a:t> </a:t>
            </a:r>
            <a:r>
              <a:rPr lang="de-CH" dirty="0" err="1"/>
              <a:t>models</a:t>
            </a:r>
            <a:r>
              <a:rPr lang="de-CH" dirty="0"/>
              <a:t>), </a:t>
            </a:r>
            <a:r>
              <a:rPr lang="de-CH" dirty="0" err="1"/>
              <a:t>which</a:t>
            </a:r>
            <a:r>
              <a:rPr lang="de-CH" dirty="0"/>
              <a:t> </a:t>
            </a:r>
            <a:r>
              <a:rPr lang="de-CH" dirty="0" err="1"/>
              <a:t>benefits</a:t>
            </a:r>
            <a:r>
              <a:rPr lang="de-CH" dirty="0"/>
              <a:t> </a:t>
            </a:r>
            <a:r>
              <a:rPr lang="de-CH" dirty="0" err="1"/>
              <a:t>weaker</a:t>
            </a:r>
            <a:r>
              <a:rPr lang="de-CH" dirty="0"/>
              <a:t> </a:t>
            </a:r>
            <a:r>
              <a:rPr lang="de-CH" dirty="0" err="1"/>
              <a:t>or</a:t>
            </a:r>
            <a:r>
              <a:rPr lang="de-CH" dirty="0"/>
              <a:t> </a:t>
            </a:r>
            <a:r>
              <a:rPr lang="de-CH" dirty="0" err="1"/>
              <a:t>stronger</a:t>
            </a:r>
            <a:r>
              <a:rPr lang="de-CH" dirty="0"/>
              <a:t> </a:t>
            </a:r>
            <a:r>
              <a:rPr lang="de-CH" dirty="0" err="1"/>
              <a:t>learners</a:t>
            </a:r>
            <a:r>
              <a:rPr lang="de-CH" dirty="0"/>
              <a:t> (</a:t>
            </a:r>
            <a:r>
              <a:rPr lang="de-CH" dirty="0" err="1"/>
              <a:t>quantile</a:t>
            </a:r>
            <a:r>
              <a:rPr lang="de-CH" dirty="0"/>
              <a:t> </a:t>
            </a:r>
            <a:r>
              <a:rPr lang="de-CH" dirty="0" err="1"/>
              <a:t>regression</a:t>
            </a:r>
            <a:r>
              <a:rPr lang="de-CH" dirty="0"/>
              <a:t>)?</a:t>
            </a:r>
          </a:p>
          <a:p>
            <a:endParaRPr lang="de-CH" dirty="0"/>
          </a:p>
          <a:p>
            <a:endParaRPr lang="de-CH" dirty="0"/>
          </a:p>
        </p:txBody>
      </p:sp>
    </p:spTree>
    <p:extLst>
      <p:ext uri="{BB962C8B-B14F-4D97-AF65-F5344CB8AC3E}">
        <p14:creationId xmlns:p14="http://schemas.microsoft.com/office/powerpoint/2010/main" val="3267470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68</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dirty="0">
                <a:latin typeface="Arial" panose="020B0604020202020204" pitchFamily="34" charset="0"/>
                <a:cs typeface="Arial" panose="020B0604020202020204" pitchFamily="34" charset="0"/>
              </a:rPr>
              <a:t>Models </a:t>
            </a:r>
            <a:r>
              <a:rPr lang="de-CH" sz="2400" b="1" dirty="0" err="1">
                <a:latin typeface="Arial" panose="020B0604020202020204" pitchFamily="34" charset="0"/>
                <a:cs typeface="Arial" panose="020B0604020202020204" pitchFamily="34" charset="0"/>
              </a:rPr>
              <a:t>for</a:t>
            </a:r>
            <a:r>
              <a:rPr lang="de-CH" sz="2400" b="1" dirty="0">
                <a:latin typeface="Arial" panose="020B0604020202020204" pitchFamily="34" charset="0"/>
                <a:cs typeface="Arial" panose="020B0604020202020204" pitchFamily="34" charset="0"/>
              </a:rPr>
              <a:t> </a:t>
            </a:r>
            <a:r>
              <a:rPr lang="de-CH" sz="2400" b="1" dirty="0" err="1">
                <a:latin typeface="Arial" panose="020B0604020202020204" pitchFamily="34" charset="0"/>
                <a:cs typeface="Arial" panose="020B0604020202020204" pitchFamily="34" charset="0"/>
              </a:rPr>
              <a:t>pre</a:t>
            </a:r>
            <a:r>
              <a:rPr lang="de-CH" sz="2400" b="1" dirty="0">
                <a:latin typeface="Arial" panose="020B0604020202020204" pitchFamily="34" charset="0"/>
                <a:cs typeface="Arial" panose="020B0604020202020204" pitchFamily="34" charset="0"/>
              </a:rPr>
              <a:t>- post- </a:t>
            </a:r>
            <a:r>
              <a:rPr lang="de-CH" sz="2400" b="1" dirty="0" err="1">
                <a:latin typeface="Arial" panose="020B0604020202020204" pitchFamily="34" charset="0"/>
                <a:cs typeface="Arial" panose="020B0604020202020204" pitchFamily="34" charset="0"/>
              </a:rPr>
              <a:t>data</a:t>
            </a:r>
            <a:endParaRPr lang="de-CH" sz="2400" dirty="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214547221"/>
              </p:ext>
            </p:extLst>
          </p:nvPr>
        </p:nvGraphicFramePr>
        <p:xfrm>
          <a:off x="1631504" y="1582504"/>
          <a:ext cx="8937848" cy="4942840"/>
        </p:xfrm>
        <a:graphic>
          <a:graphicData uri="http://schemas.openxmlformats.org/drawingml/2006/table">
            <a:tbl>
              <a:tblPr firstRow="1" bandRow="1">
                <a:tableStyleId>{0660B408-B3CF-4A94-85FC-2B1E0A45F4A2}</a:tableStyleId>
              </a:tblPr>
              <a:tblGrid>
                <a:gridCol w="7295091">
                  <a:extLst>
                    <a:ext uri="{9D8B030D-6E8A-4147-A177-3AD203B41FA5}">
                      <a16:colId xmlns:a16="http://schemas.microsoft.com/office/drawing/2014/main" val="1667245536"/>
                    </a:ext>
                  </a:extLst>
                </a:gridCol>
                <a:gridCol w="1642757">
                  <a:extLst>
                    <a:ext uri="{9D8B030D-6E8A-4147-A177-3AD203B41FA5}">
                      <a16:colId xmlns:a16="http://schemas.microsoft.com/office/drawing/2014/main" val="1018668667"/>
                    </a:ext>
                  </a:extLst>
                </a:gridCol>
              </a:tblGrid>
              <a:tr h="370840">
                <a:tc>
                  <a:txBody>
                    <a:bodyPr/>
                    <a:lstStyle/>
                    <a:p>
                      <a:r>
                        <a:rPr lang="de-CH"/>
                        <a:t>Question</a:t>
                      </a:r>
                    </a:p>
                  </a:txBody>
                  <a:tcPr/>
                </a:tc>
                <a:tc>
                  <a:txBody>
                    <a:bodyPr/>
                    <a:lstStyle/>
                    <a:p>
                      <a:r>
                        <a:rPr lang="de-CH"/>
                        <a:t>Model</a:t>
                      </a:r>
                    </a:p>
                  </a:txBody>
                  <a:tcPr/>
                </a:tc>
                <a:extLst>
                  <a:ext uri="{0D108BD9-81ED-4DB2-BD59-A6C34878D82A}">
                    <a16:rowId xmlns:a16="http://schemas.microsoft.com/office/drawing/2014/main" val="2808748029"/>
                  </a:ext>
                </a:extLst>
              </a:tr>
              <a:tr h="370840">
                <a:tc>
                  <a:txBody>
                    <a:bodyPr/>
                    <a:lstStyle/>
                    <a:p>
                      <a:r>
                        <a:rPr lang="de-CH"/>
                        <a:t>Do effects differ between</a:t>
                      </a:r>
                      <a:r>
                        <a:rPr lang="de-CH" baseline="0"/>
                        <a:t> school classes, teachers, or schools?</a:t>
                      </a:r>
                    </a:p>
                    <a:p>
                      <a:r>
                        <a:rPr lang="de-CH" baseline="0"/>
                        <a:t>Do characteristics of the teacher interact with students’ learning?</a:t>
                      </a:r>
                      <a:endParaRPr lang="de-CH"/>
                    </a:p>
                  </a:txBody>
                  <a:tcPr/>
                </a:tc>
                <a:tc>
                  <a:txBody>
                    <a:bodyPr/>
                    <a:lstStyle/>
                    <a:p>
                      <a:r>
                        <a:rPr lang="de-CH"/>
                        <a:t>Multilevel modeling</a:t>
                      </a:r>
                    </a:p>
                  </a:txBody>
                  <a:tcPr/>
                </a:tc>
                <a:extLst>
                  <a:ext uri="{0D108BD9-81ED-4DB2-BD59-A6C34878D82A}">
                    <a16:rowId xmlns:a16="http://schemas.microsoft.com/office/drawing/2014/main" val="3482361062"/>
                  </a:ext>
                </a:extLst>
              </a:tr>
              <a:tr h="370840">
                <a:tc>
                  <a:txBody>
                    <a:bodyPr/>
                    <a:lstStyle/>
                    <a:p>
                      <a:r>
                        <a:rPr lang="de-CH" b="1"/>
                        <a:t>Does the intervention effect depend</a:t>
                      </a:r>
                      <a:r>
                        <a:rPr lang="de-CH" b="1" baseline="0"/>
                        <a:t> on student characteristics?</a:t>
                      </a:r>
                      <a:endParaRPr lang="de-CH" b="1"/>
                    </a:p>
                  </a:txBody>
                  <a:tcPr/>
                </a:tc>
                <a:tc>
                  <a:txBody>
                    <a:bodyPr/>
                    <a:lstStyle/>
                    <a:p>
                      <a:r>
                        <a:rPr lang="de-CH" b="1"/>
                        <a:t>Linear mixed model, general additive model</a:t>
                      </a:r>
                    </a:p>
                  </a:txBody>
                  <a:tcPr/>
                </a:tc>
                <a:extLst>
                  <a:ext uri="{0D108BD9-81ED-4DB2-BD59-A6C34878D82A}">
                    <a16:rowId xmlns:a16="http://schemas.microsoft.com/office/drawing/2014/main" val="3662487673"/>
                  </a:ext>
                </a:extLst>
              </a:tr>
              <a:tr h="370840">
                <a:tc>
                  <a:txBody>
                    <a:bodyPr/>
                    <a:lstStyle/>
                    <a:p>
                      <a:r>
                        <a:rPr lang="de-CH"/>
                        <a:t>Do</a:t>
                      </a:r>
                      <a:r>
                        <a:rPr lang="de-CH" baseline="0"/>
                        <a:t> the learners undergo knowledge restructuring?</a:t>
                      </a:r>
                      <a:endParaRPr lang="de-CH"/>
                    </a:p>
                  </a:txBody>
                  <a:tcPr/>
                </a:tc>
                <a:tc>
                  <a:txBody>
                    <a:bodyPr/>
                    <a:lstStyle/>
                    <a:p>
                      <a:r>
                        <a:rPr lang="de-CH"/>
                        <a:t>Mixture modeling/Clustering</a:t>
                      </a:r>
                    </a:p>
                  </a:txBody>
                  <a:tcPr/>
                </a:tc>
                <a:extLst>
                  <a:ext uri="{0D108BD9-81ED-4DB2-BD59-A6C34878D82A}">
                    <a16:rowId xmlns:a16="http://schemas.microsoft.com/office/drawing/2014/main" val="1360336999"/>
                  </a:ext>
                </a:extLst>
              </a:tr>
              <a:tr h="370840">
                <a:tc>
                  <a:txBody>
                    <a:bodyPr/>
                    <a:lstStyle/>
                    <a:p>
                      <a:r>
                        <a:rPr lang="de-CH"/>
                        <a:t>Which scores should be built from students’ answers? Is an overall score useful?</a:t>
                      </a:r>
                    </a:p>
                  </a:txBody>
                  <a:tcPr/>
                </a:tc>
                <a:tc>
                  <a:txBody>
                    <a:bodyPr/>
                    <a:lstStyle/>
                    <a:p>
                      <a:r>
                        <a:rPr lang="de-CH"/>
                        <a:t>Item response theory, Rasch modeling, Confirmaotry</a:t>
                      </a:r>
                      <a:r>
                        <a:rPr lang="de-CH" baseline="0"/>
                        <a:t> factor analysis</a:t>
                      </a:r>
                      <a:endParaRPr lang="de-CH"/>
                    </a:p>
                  </a:txBody>
                  <a:tcPr/>
                </a:tc>
                <a:extLst>
                  <a:ext uri="{0D108BD9-81ED-4DB2-BD59-A6C34878D82A}">
                    <a16:rowId xmlns:a16="http://schemas.microsoft.com/office/drawing/2014/main" val="3095328239"/>
                  </a:ext>
                </a:extLst>
              </a:tr>
              <a:tr h="370840">
                <a:tc>
                  <a:txBody>
                    <a:bodyPr/>
                    <a:lstStyle/>
                    <a:p>
                      <a:r>
                        <a:rPr lang="de-CH"/>
                        <a:t>Does</a:t>
                      </a:r>
                      <a:r>
                        <a:rPr lang="de-CH" baseline="0"/>
                        <a:t> the learners’ conceptual knowledge become more homogenous after the intervention?</a:t>
                      </a:r>
                      <a:endParaRPr lang="de-CH"/>
                    </a:p>
                  </a:txBody>
                  <a:tcPr/>
                </a:tc>
                <a:tc>
                  <a:txBody>
                    <a:bodyPr/>
                    <a:lstStyle/>
                    <a:p>
                      <a:r>
                        <a:rPr lang="de-CH"/>
                        <a:t>Network modeling</a:t>
                      </a:r>
                    </a:p>
                  </a:txBody>
                  <a:tcPr/>
                </a:tc>
                <a:extLst>
                  <a:ext uri="{0D108BD9-81ED-4DB2-BD59-A6C34878D82A}">
                    <a16:rowId xmlns:a16="http://schemas.microsoft.com/office/drawing/2014/main" val="3806863904"/>
                  </a:ext>
                </a:extLst>
              </a:tr>
            </a:tbl>
          </a:graphicData>
        </a:graphic>
      </p:graphicFrame>
    </p:spTree>
    <p:extLst>
      <p:ext uri="{BB962C8B-B14F-4D97-AF65-F5344CB8AC3E}">
        <p14:creationId xmlns:p14="http://schemas.microsoft.com/office/powerpoint/2010/main" val="3015499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1179" y="633620"/>
            <a:ext cx="5139348"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4" name="TextBox 3"/>
          <p:cNvSpPr txBox="1"/>
          <p:nvPr/>
        </p:nvSpPr>
        <p:spPr>
          <a:xfrm>
            <a:off x="2152647" y="978408"/>
            <a:ext cx="4505706" cy="11064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a:latin typeface="+mj-lt"/>
                <a:ea typeface="+mj-ea"/>
                <a:cs typeface="+mj-cs"/>
              </a:rPr>
              <a:t>Differential Effects (Aptitude-Treatment Interactions)</a:t>
            </a:r>
            <a:endParaRPr lang="en-US" sz="2400">
              <a:latin typeface="+mj-lt"/>
              <a:ea typeface="+mj-ea"/>
              <a:cs typeface="+mj-cs"/>
            </a:endParaRPr>
          </a:p>
        </p:txBody>
      </p:sp>
      <p:sp>
        <p:nvSpPr>
          <p:cNvPr id="34" name="Rectangle 3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3173" y="1181536"/>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2090" y="2121408"/>
            <a:ext cx="436854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2" name="TextBox 1"/>
          <p:cNvSpPr txBox="1"/>
          <p:nvPr/>
        </p:nvSpPr>
        <p:spPr>
          <a:xfrm>
            <a:off x="2154933" y="2359152"/>
            <a:ext cx="4505706" cy="34290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Do differences between conditions (which student benefits from which condition) depend on learners’ characteristics/preconditions?</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Interaction effects in (multilevel) regression models</a:t>
            </a:r>
          </a:p>
          <a:p>
            <a:pPr indent="-228600">
              <a:lnSpc>
                <a:spcPct val="90000"/>
              </a:lnSpc>
              <a:spcAft>
                <a:spcPts val="600"/>
              </a:spcAft>
              <a:buFont typeface="Arial" panose="020B0604020202020204" pitchFamily="34" charset="0"/>
              <a:buChar char="•"/>
            </a:pPr>
            <a:r>
              <a:rPr lang="en-US" sz="1700">
                <a:hlinkClick r:id="rId3"/>
              </a:rPr>
              <a:t>Peteranderl et al. (2023)</a:t>
            </a:r>
            <a:endParaRPr lang="en-US" sz="1700"/>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r>
              <a:rPr lang="en-US" sz="1700"/>
              <a:t>Additive models</a:t>
            </a:r>
          </a:p>
          <a:p>
            <a:pPr indent="-228600">
              <a:lnSpc>
                <a:spcPct val="90000"/>
              </a:lnSpc>
              <a:spcAft>
                <a:spcPts val="600"/>
              </a:spcAft>
              <a:buFont typeface="Arial" panose="020B0604020202020204" pitchFamily="34" charset="0"/>
              <a:buChar char="•"/>
            </a:pPr>
            <a:r>
              <a:rPr lang="en-US" sz="1700">
                <a:hlinkClick r:id="rId4"/>
              </a:rPr>
              <a:t>Ziegler et al. (2021)</a:t>
            </a:r>
            <a:endParaRPr lang="en-US" sz="1700"/>
          </a:p>
        </p:txBody>
      </p:sp>
      <p:pic>
        <p:nvPicPr>
          <p:cNvPr id="13" name="Grafik 12" descr="Ein Bild, das Text, Diagramm enthält.&#10;&#10;Automatisch generierte Beschreibung">
            <a:extLst>
              <a:ext uri="{FF2B5EF4-FFF2-40B4-BE49-F238E27FC236}">
                <a16:creationId xmlns:a16="http://schemas.microsoft.com/office/drawing/2014/main" id="{3B9638B8-9628-5BCC-5955-FA38593551B7}"/>
              </a:ext>
            </a:extLst>
          </p:cNvPr>
          <p:cNvPicPr>
            <a:picLocks noChangeAspect="1"/>
          </p:cNvPicPr>
          <p:nvPr/>
        </p:nvPicPr>
        <p:blipFill>
          <a:blip r:embed="rId5"/>
          <a:stretch>
            <a:fillRect/>
          </a:stretch>
        </p:blipFill>
        <p:spPr>
          <a:xfrm>
            <a:off x="7284720" y="879913"/>
            <a:ext cx="3175254" cy="2159172"/>
          </a:xfrm>
          <a:prstGeom prst="rect">
            <a:avLst/>
          </a:prstGeom>
        </p:spPr>
      </p:pic>
      <p:pic>
        <p:nvPicPr>
          <p:cNvPr id="11" name="Grafik 10" descr="Ein Bild, das Text, Reihe, Screenshot, Schrift enthält.&#10;&#10;Automatisch generierte Beschreibung">
            <a:extLst>
              <a:ext uri="{FF2B5EF4-FFF2-40B4-BE49-F238E27FC236}">
                <a16:creationId xmlns:a16="http://schemas.microsoft.com/office/drawing/2014/main" id="{739057C8-4A59-F7AC-311F-CED178235CBE}"/>
              </a:ext>
            </a:extLst>
          </p:cNvPr>
          <p:cNvPicPr>
            <a:picLocks noChangeAspect="1"/>
          </p:cNvPicPr>
          <p:nvPr/>
        </p:nvPicPr>
        <p:blipFill>
          <a:blip r:embed="rId6"/>
          <a:stretch>
            <a:fillRect/>
          </a:stretch>
        </p:blipFill>
        <p:spPr>
          <a:xfrm>
            <a:off x="7284721" y="3600697"/>
            <a:ext cx="3172587" cy="2395303"/>
          </a:xfrm>
          <a:prstGeom prst="rect">
            <a:avLst/>
          </a:prstGeom>
        </p:spPr>
      </p:pic>
      <p:sp>
        <p:nvSpPr>
          <p:cNvPr id="3" name="Slide Number Placeholder 2"/>
          <p:cNvSpPr>
            <a:spLocks noGrp="1"/>
          </p:cNvSpPr>
          <p:nvPr>
            <p:ph type="sldNum" sz="quarter" idx="12"/>
          </p:nvPr>
        </p:nvSpPr>
        <p:spPr>
          <a:xfrm>
            <a:off x="7981950" y="6356351"/>
            <a:ext cx="2057400" cy="365125"/>
          </a:xfrm>
        </p:spPr>
        <p:txBody>
          <a:bodyPr vert="horz" lIns="91440" tIns="45720" rIns="91440" bIns="45720" rtlCol="0" anchor="ctr">
            <a:normAutofit/>
          </a:bodyPr>
          <a:lstStyle/>
          <a:p>
            <a:pPr>
              <a:spcAft>
                <a:spcPts val="600"/>
              </a:spcAft>
            </a:pPr>
            <a:fld id="{D73300DC-6F81-4257-9104-8FC6944C3589}" type="slidenum">
              <a:rPr lang="en-US">
                <a:solidFill>
                  <a:schemeClr val="tx1">
                    <a:lumMod val="50000"/>
                    <a:lumOff val="50000"/>
                  </a:schemeClr>
                </a:solidFill>
                <a:latin typeface="+mn-lt"/>
                <a:cs typeface="+mn-cs"/>
              </a:rPr>
              <a:pPr>
                <a:spcAft>
                  <a:spcPts val="600"/>
                </a:spcAft>
              </a:pPr>
              <a:t>69</a:t>
            </a:fld>
            <a:endParaRPr lang="en-US">
              <a:solidFill>
                <a:schemeClr val="tx1">
                  <a:lumMod val="50000"/>
                  <a:lumOff val="50000"/>
                </a:schemeClr>
              </a:solidFill>
              <a:latin typeface="+mn-lt"/>
              <a:cs typeface="+mn-cs"/>
            </a:endParaRPr>
          </a:p>
        </p:txBody>
      </p:sp>
    </p:spTree>
    <p:extLst>
      <p:ext uri="{BB962C8B-B14F-4D97-AF65-F5344CB8AC3E}">
        <p14:creationId xmlns:p14="http://schemas.microsoft.com/office/powerpoint/2010/main" val="2882337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154984"/>
          </a:xfrm>
          <a:prstGeom prst="rect">
            <a:avLst/>
          </a:prstGeom>
          <a:noFill/>
        </p:spPr>
        <p:txBody>
          <a:bodyPr wrap="square" rtlCol="0">
            <a:spAutoFit/>
          </a:bodyPr>
          <a:lstStyle/>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Statistics comes after data collection</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srgbClr val="4BACC6">
                    <a:lumMod val="40000"/>
                    <a:lumOff val="60000"/>
                  </a:srgbClr>
                </a:solidFill>
                <a:latin typeface="Arial" panose="020B0604020202020204" pitchFamily="34" charset="0"/>
                <a:cs typeface="Arial" panose="020B0604020202020204" pitchFamily="34" charset="0"/>
              </a:rPr>
              <a:t> </a:t>
            </a:r>
            <a:r>
              <a:rPr lang="en-US" sz="2200" b="1" i="1" dirty="0">
                <a:solidFill>
                  <a:srgbClr val="4BACC6">
                    <a:lumMod val="40000"/>
                    <a:lumOff val="60000"/>
                  </a:srgbClr>
                </a:solidFill>
                <a:latin typeface="Arial" panose="020B0604020202020204" pitchFamily="34" charset="0"/>
                <a:cs typeface="Arial" panose="020B0604020202020204" pitchFamily="34" charset="0"/>
              </a:rPr>
              <a:t>p</a:t>
            </a:r>
            <a:r>
              <a:rPr lang="en-US" sz="2200" b="1" dirty="0">
                <a:solidFill>
                  <a:srgbClr val="4BACC6">
                    <a:lumMod val="40000"/>
                    <a:lumOff val="60000"/>
                  </a:srgbClr>
                </a:solidFill>
                <a:latin typeface="Arial" panose="020B0604020202020204" pitchFamily="34" charset="0"/>
                <a:cs typeface="Arial" panose="020B0604020202020204" pitchFamily="34" charset="0"/>
              </a:rPr>
              <a:t>-values indicate whether our Hypotheses are correct  </a:t>
            </a:r>
            <a:r>
              <a:rPr lang="en-US" sz="2200" b="1" dirty="0">
                <a:solidFill>
                  <a:prstClr val="white"/>
                </a:solidFill>
                <a:latin typeface="Arial" panose="020B0604020202020204" pitchFamily="34" charset="0"/>
                <a:cs typeface="Arial" panose="020B0604020202020204" pitchFamily="34" charset="0"/>
              </a:rPr>
              <a:t>           </a:t>
            </a:r>
            <a:r>
              <a:rPr lang="en-US" sz="2200" b="1" i="1" dirty="0">
                <a:solidFill>
                  <a:prstClr val="white"/>
                </a:solidFill>
                <a:latin typeface="Arial" panose="020B0604020202020204" pitchFamily="34" charset="0"/>
                <a:cs typeface="Arial" panose="020B0604020202020204" pitchFamily="34" charset="0"/>
              </a:rPr>
              <a:t>“A significant p-value – my study was successful!”</a:t>
            </a:r>
          </a:p>
          <a:p>
            <a:pPr marL="514350" indent="-514350">
              <a:buFontTx/>
              <a:buAutoNum type="romanUcParen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There is one statistical model for each </a:t>
            </a:r>
            <a:r>
              <a:rPr lang="en-US" sz="2200" b="1">
                <a:solidFill>
                  <a:prstClr val="white">
                    <a:lumMod val="50000"/>
                  </a:prstClr>
                </a:solidFill>
                <a:latin typeface="Arial" panose="020B0604020202020204" pitchFamily="34" charset="0"/>
                <a:cs typeface="Arial" panose="020B0604020202020204" pitchFamily="34" charset="0"/>
              </a:rPr>
              <a:t>study design</a:t>
            </a:r>
            <a:endParaRPr lang="en-US" sz="2200" b="1" dirty="0">
              <a:solidFill>
                <a:prstClr val="white">
                  <a:lumMod val="50000"/>
                </a:prstClr>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73300DC-6F81-4257-9104-8FC6944C3589}" type="slidenum">
              <a:rPr lang="de-CH">
                <a:solidFill>
                  <a:prstClr val="black">
                    <a:tint val="75000"/>
                  </a:prstClr>
                </a:solidFill>
              </a:rPr>
              <a:pPr/>
              <a:t>7</a:t>
            </a:fld>
            <a:endParaRPr lang="de-CH">
              <a:solidFill>
                <a:prstClr val="black">
                  <a:tint val="75000"/>
                </a:prstClr>
              </a:solidFill>
            </a:endParaRPr>
          </a:p>
        </p:txBody>
      </p:sp>
      <p:pic>
        <p:nvPicPr>
          <p:cNvPr id="6" name="Grafik 5">
            <a:extLst>
              <a:ext uri="{FF2B5EF4-FFF2-40B4-BE49-F238E27FC236}">
                <a16:creationId xmlns:a16="http://schemas.microsoft.com/office/drawing/2014/main" id="{3CFD69FF-D789-4A94-81DB-21F34D2DF4B5}"/>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C3909460-AF12-4527-9840-A277FEA5FB27}"/>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224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70</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dirty="0">
                <a:latin typeface="Arial" panose="020B0604020202020204" pitchFamily="34" charset="0"/>
                <a:cs typeface="Arial" panose="020B0604020202020204" pitchFamily="34" charset="0"/>
              </a:rPr>
              <a:t>Models </a:t>
            </a:r>
            <a:r>
              <a:rPr lang="de-CH" sz="2400" b="1" dirty="0" err="1">
                <a:latin typeface="Arial" panose="020B0604020202020204" pitchFamily="34" charset="0"/>
                <a:cs typeface="Arial" panose="020B0604020202020204" pitchFamily="34" charset="0"/>
              </a:rPr>
              <a:t>for</a:t>
            </a:r>
            <a:r>
              <a:rPr lang="de-CH" sz="2400" b="1" dirty="0">
                <a:latin typeface="Arial" panose="020B0604020202020204" pitchFamily="34" charset="0"/>
                <a:cs typeface="Arial" panose="020B0604020202020204" pitchFamily="34" charset="0"/>
              </a:rPr>
              <a:t> </a:t>
            </a:r>
            <a:r>
              <a:rPr lang="de-CH" sz="2400" b="1" dirty="0" err="1">
                <a:latin typeface="Arial" panose="020B0604020202020204" pitchFamily="34" charset="0"/>
                <a:cs typeface="Arial" panose="020B0604020202020204" pitchFamily="34" charset="0"/>
              </a:rPr>
              <a:t>pre</a:t>
            </a:r>
            <a:r>
              <a:rPr lang="de-CH" sz="2400" b="1" dirty="0">
                <a:latin typeface="Arial" panose="020B0604020202020204" pitchFamily="34" charset="0"/>
                <a:cs typeface="Arial" panose="020B0604020202020204" pitchFamily="34" charset="0"/>
              </a:rPr>
              <a:t>- post- </a:t>
            </a:r>
            <a:r>
              <a:rPr lang="de-CH" sz="2400" b="1" dirty="0" err="1">
                <a:latin typeface="Arial" panose="020B0604020202020204" pitchFamily="34" charset="0"/>
                <a:cs typeface="Arial" panose="020B0604020202020204" pitchFamily="34" charset="0"/>
              </a:rPr>
              <a:t>data</a:t>
            </a:r>
            <a:endParaRPr lang="de-CH" sz="2400" dirty="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11330683"/>
              </p:ext>
            </p:extLst>
          </p:nvPr>
        </p:nvGraphicFramePr>
        <p:xfrm>
          <a:off x="1631504" y="1582504"/>
          <a:ext cx="8937848" cy="4942840"/>
        </p:xfrm>
        <a:graphic>
          <a:graphicData uri="http://schemas.openxmlformats.org/drawingml/2006/table">
            <a:tbl>
              <a:tblPr firstRow="1" bandRow="1">
                <a:tableStyleId>{0660B408-B3CF-4A94-85FC-2B1E0A45F4A2}</a:tableStyleId>
              </a:tblPr>
              <a:tblGrid>
                <a:gridCol w="7295091">
                  <a:extLst>
                    <a:ext uri="{9D8B030D-6E8A-4147-A177-3AD203B41FA5}">
                      <a16:colId xmlns:a16="http://schemas.microsoft.com/office/drawing/2014/main" val="1667245536"/>
                    </a:ext>
                  </a:extLst>
                </a:gridCol>
                <a:gridCol w="1642757">
                  <a:extLst>
                    <a:ext uri="{9D8B030D-6E8A-4147-A177-3AD203B41FA5}">
                      <a16:colId xmlns:a16="http://schemas.microsoft.com/office/drawing/2014/main" val="1018668667"/>
                    </a:ext>
                  </a:extLst>
                </a:gridCol>
              </a:tblGrid>
              <a:tr h="370840">
                <a:tc>
                  <a:txBody>
                    <a:bodyPr/>
                    <a:lstStyle/>
                    <a:p>
                      <a:r>
                        <a:rPr lang="de-CH"/>
                        <a:t>Question</a:t>
                      </a:r>
                    </a:p>
                  </a:txBody>
                  <a:tcPr/>
                </a:tc>
                <a:tc>
                  <a:txBody>
                    <a:bodyPr/>
                    <a:lstStyle/>
                    <a:p>
                      <a:r>
                        <a:rPr lang="de-CH"/>
                        <a:t>Model</a:t>
                      </a:r>
                    </a:p>
                  </a:txBody>
                  <a:tcPr/>
                </a:tc>
                <a:extLst>
                  <a:ext uri="{0D108BD9-81ED-4DB2-BD59-A6C34878D82A}">
                    <a16:rowId xmlns:a16="http://schemas.microsoft.com/office/drawing/2014/main" val="2808748029"/>
                  </a:ext>
                </a:extLst>
              </a:tr>
              <a:tr h="370840">
                <a:tc>
                  <a:txBody>
                    <a:bodyPr/>
                    <a:lstStyle/>
                    <a:p>
                      <a:r>
                        <a:rPr lang="de-CH"/>
                        <a:t>Do effects differ between</a:t>
                      </a:r>
                      <a:r>
                        <a:rPr lang="de-CH" baseline="0"/>
                        <a:t> school classes, teachers, or schools?</a:t>
                      </a:r>
                    </a:p>
                    <a:p>
                      <a:r>
                        <a:rPr lang="de-CH" baseline="0"/>
                        <a:t>Do characteristics of the teacher interact with students’ learning?</a:t>
                      </a:r>
                      <a:endParaRPr lang="de-CH"/>
                    </a:p>
                  </a:txBody>
                  <a:tcPr/>
                </a:tc>
                <a:tc>
                  <a:txBody>
                    <a:bodyPr/>
                    <a:lstStyle/>
                    <a:p>
                      <a:r>
                        <a:rPr lang="de-CH"/>
                        <a:t>Multilevel modeling</a:t>
                      </a:r>
                    </a:p>
                  </a:txBody>
                  <a:tcPr/>
                </a:tc>
                <a:extLst>
                  <a:ext uri="{0D108BD9-81ED-4DB2-BD59-A6C34878D82A}">
                    <a16:rowId xmlns:a16="http://schemas.microsoft.com/office/drawing/2014/main" val="3482361062"/>
                  </a:ext>
                </a:extLst>
              </a:tr>
              <a:tr h="370840">
                <a:tc>
                  <a:txBody>
                    <a:bodyPr/>
                    <a:lstStyle/>
                    <a:p>
                      <a:r>
                        <a:rPr lang="de-CH"/>
                        <a:t>Does the intervention effect depend</a:t>
                      </a:r>
                      <a:r>
                        <a:rPr lang="de-CH" baseline="0"/>
                        <a:t> on student characteristics?</a:t>
                      </a:r>
                      <a:endParaRPr lang="de-CH"/>
                    </a:p>
                  </a:txBody>
                  <a:tcPr/>
                </a:tc>
                <a:tc>
                  <a:txBody>
                    <a:bodyPr/>
                    <a:lstStyle/>
                    <a:p>
                      <a:r>
                        <a:rPr lang="de-CH"/>
                        <a:t>Linear mixed model, general additive model</a:t>
                      </a:r>
                    </a:p>
                  </a:txBody>
                  <a:tcPr/>
                </a:tc>
                <a:extLst>
                  <a:ext uri="{0D108BD9-81ED-4DB2-BD59-A6C34878D82A}">
                    <a16:rowId xmlns:a16="http://schemas.microsoft.com/office/drawing/2014/main" val="3662487673"/>
                  </a:ext>
                </a:extLst>
              </a:tr>
              <a:tr h="370840">
                <a:tc>
                  <a:txBody>
                    <a:bodyPr/>
                    <a:lstStyle/>
                    <a:p>
                      <a:r>
                        <a:rPr lang="de-CH"/>
                        <a:t>Do</a:t>
                      </a:r>
                      <a:r>
                        <a:rPr lang="de-CH" baseline="0"/>
                        <a:t> the learners undergo knowledge restructuring?</a:t>
                      </a:r>
                      <a:endParaRPr lang="de-CH"/>
                    </a:p>
                  </a:txBody>
                  <a:tcPr/>
                </a:tc>
                <a:tc>
                  <a:txBody>
                    <a:bodyPr/>
                    <a:lstStyle/>
                    <a:p>
                      <a:r>
                        <a:rPr lang="de-CH"/>
                        <a:t>Mixture modeling/Clustering</a:t>
                      </a:r>
                    </a:p>
                  </a:txBody>
                  <a:tcPr/>
                </a:tc>
                <a:extLst>
                  <a:ext uri="{0D108BD9-81ED-4DB2-BD59-A6C34878D82A}">
                    <a16:rowId xmlns:a16="http://schemas.microsoft.com/office/drawing/2014/main" val="1360336999"/>
                  </a:ext>
                </a:extLst>
              </a:tr>
              <a:tr h="370840">
                <a:tc>
                  <a:txBody>
                    <a:bodyPr/>
                    <a:lstStyle/>
                    <a:p>
                      <a:r>
                        <a:rPr lang="de-CH" b="1"/>
                        <a:t>Which scores should be built from students’ answers? Is an overall score useful?</a:t>
                      </a:r>
                    </a:p>
                  </a:txBody>
                  <a:tcPr/>
                </a:tc>
                <a:tc>
                  <a:txBody>
                    <a:bodyPr/>
                    <a:lstStyle/>
                    <a:p>
                      <a:r>
                        <a:rPr lang="de-CH"/>
                        <a:t>Item response theory, Rasch modeling, Confirmaotry</a:t>
                      </a:r>
                      <a:r>
                        <a:rPr lang="de-CH" baseline="0"/>
                        <a:t> factor analysis</a:t>
                      </a:r>
                      <a:endParaRPr lang="de-CH"/>
                    </a:p>
                  </a:txBody>
                  <a:tcPr/>
                </a:tc>
                <a:extLst>
                  <a:ext uri="{0D108BD9-81ED-4DB2-BD59-A6C34878D82A}">
                    <a16:rowId xmlns:a16="http://schemas.microsoft.com/office/drawing/2014/main" val="3095328239"/>
                  </a:ext>
                </a:extLst>
              </a:tr>
              <a:tr h="370840">
                <a:tc>
                  <a:txBody>
                    <a:bodyPr/>
                    <a:lstStyle/>
                    <a:p>
                      <a:r>
                        <a:rPr lang="de-CH"/>
                        <a:t>Does</a:t>
                      </a:r>
                      <a:r>
                        <a:rPr lang="de-CH" baseline="0"/>
                        <a:t> the learners’ conceptual knowledge become more homogenous after the intervention?</a:t>
                      </a:r>
                      <a:endParaRPr lang="de-CH"/>
                    </a:p>
                  </a:txBody>
                  <a:tcPr/>
                </a:tc>
                <a:tc>
                  <a:txBody>
                    <a:bodyPr/>
                    <a:lstStyle/>
                    <a:p>
                      <a:r>
                        <a:rPr lang="de-CH"/>
                        <a:t>Network modeling</a:t>
                      </a:r>
                    </a:p>
                  </a:txBody>
                  <a:tcPr/>
                </a:tc>
                <a:extLst>
                  <a:ext uri="{0D108BD9-81ED-4DB2-BD59-A6C34878D82A}">
                    <a16:rowId xmlns:a16="http://schemas.microsoft.com/office/drawing/2014/main" val="3806863904"/>
                  </a:ext>
                </a:extLst>
              </a:tr>
            </a:tbl>
          </a:graphicData>
        </a:graphic>
      </p:graphicFrame>
    </p:spTree>
    <p:extLst>
      <p:ext uri="{BB962C8B-B14F-4D97-AF65-F5344CB8AC3E}">
        <p14:creationId xmlns:p14="http://schemas.microsoft.com/office/powerpoint/2010/main" val="4202068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71</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Confirmatory factor analysis</a:t>
            </a:r>
            <a:endParaRPr lang="de-CH" sz="240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919536" y="4530932"/>
            <a:ext cx="5607160" cy="1549540"/>
          </a:xfrm>
          <a:prstGeom prst="rect">
            <a:avLst/>
          </a:prstGeom>
        </p:spPr>
      </p:pic>
      <p:sp>
        <p:nvSpPr>
          <p:cNvPr id="6" name="TextBox 5"/>
          <p:cNvSpPr txBox="1"/>
          <p:nvPr/>
        </p:nvSpPr>
        <p:spPr>
          <a:xfrm>
            <a:off x="3473436" y="3898119"/>
            <a:ext cx="2499360"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Final model</a:t>
            </a:r>
          </a:p>
        </p:txBody>
      </p:sp>
      <p:sp>
        <p:nvSpPr>
          <p:cNvPr id="7" name="TextBox 6"/>
          <p:cNvSpPr txBox="1"/>
          <p:nvPr/>
        </p:nvSpPr>
        <p:spPr>
          <a:xfrm>
            <a:off x="3423283" y="1452589"/>
            <a:ext cx="2499360" cy="369332"/>
          </a:xfrm>
          <a:prstGeom prst="rect">
            <a:avLst/>
          </a:prstGeom>
          <a:noFill/>
        </p:spPr>
        <p:txBody>
          <a:bodyPr wrap="square" rtlCol="0">
            <a:spAutoFit/>
          </a:bodyPr>
          <a:lstStyle/>
          <a:p>
            <a:pPr algn="ctr"/>
            <a:r>
              <a:rPr lang="de-CH">
                <a:latin typeface="Arial" panose="020B0604020202020204" pitchFamily="34" charset="0"/>
                <a:cs typeface="Arial" panose="020B0604020202020204" pitchFamily="34" charset="0"/>
              </a:rPr>
              <a:t>Initial model</a:t>
            </a:r>
          </a:p>
        </p:txBody>
      </p:sp>
      <p:pic>
        <p:nvPicPr>
          <p:cNvPr id="8" name="Picture 7"/>
          <p:cNvPicPr>
            <a:picLocks noChangeAspect="1"/>
          </p:cNvPicPr>
          <p:nvPr/>
        </p:nvPicPr>
        <p:blipFill>
          <a:blip r:embed="rId4"/>
          <a:stretch>
            <a:fillRect/>
          </a:stretch>
        </p:blipFill>
        <p:spPr>
          <a:xfrm>
            <a:off x="1919537" y="2060849"/>
            <a:ext cx="5506855" cy="1568847"/>
          </a:xfrm>
          <a:prstGeom prst="rect">
            <a:avLst/>
          </a:prstGeom>
        </p:spPr>
      </p:pic>
      <p:sp>
        <p:nvSpPr>
          <p:cNvPr id="2" name="TextBox 1"/>
          <p:cNvSpPr txBox="1"/>
          <p:nvPr/>
        </p:nvSpPr>
        <p:spPr>
          <a:xfrm>
            <a:off x="8040216" y="2204864"/>
            <a:ext cx="2304256" cy="3970318"/>
          </a:xfrm>
          <a:prstGeom prst="rect">
            <a:avLst/>
          </a:prstGeom>
          <a:noFill/>
        </p:spPr>
        <p:txBody>
          <a:bodyPr wrap="square" rtlCol="0">
            <a:spAutoFit/>
          </a:bodyPr>
          <a:lstStyle/>
          <a:p>
            <a:r>
              <a:rPr lang="de-CH" dirty="0"/>
              <a:t>CFA </a:t>
            </a:r>
            <a:r>
              <a:rPr lang="de-CH" dirty="0" err="1"/>
              <a:t>showed</a:t>
            </a:r>
            <a:r>
              <a:rPr lang="de-CH" dirty="0"/>
              <a:t>:</a:t>
            </a:r>
          </a:p>
          <a:p>
            <a:r>
              <a:rPr lang="de-CH" dirty="0" err="1"/>
              <a:t>It</a:t>
            </a:r>
            <a:r>
              <a:rPr lang="de-CH" dirty="0"/>
              <a:t> </a:t>
            </a:r>
            <a:r>
              <a:rPr lang="de-CH" dirty="0" err="1"/>
              <a:t>is</a:t>
            </a:r>
            <a:r>
              <a:rPr lang="de-CH" dirty="0"/>
              <a:t> </a:t>
            </a:r>
            <a:r>
              <a:rPr lang="de-CH" dirty="0" err="1"/>
              <a:t>useful</a:t>
            </a:r>
            <a:r>
              <a:rPr lang="de-CH" dirty="0"/>
              <a:t> </a:t>
            </a:r>
            <a:r>
              <a:rPr lang="de-CH" dirty="0" err="1"/>
              <a:t>to</a:t>
            </a:r>
            <a:r>
              <a:rPr lang="de-CH" dirty="0"/>
              <a:t> </a:t>
            </a:r>
            <a:r>
              <a:rPr lang="de-CH" dirty="0" err="1"/>
              <a:t>build</a:t>
            </a:r>
            <a:r>
              <a:rPr lang="de-CH" dirty="0"/>
              <a:t> </a:t>
            </a:r>
            <a:r>
              <a:rPr lang="de-CH" dirty="0" err="1"/>
              <a:t>three</a:t>
            </a:r>
            <a:r>
              <a:rPr lang="de-CH" dirty="0"/>
              <a:t> </a:t>
            </a:r>
            <a:r>
              <a:rPr lang="de-CH" dirty="0" err="1"/>
              <a:t>scores</a:t>
            </a:r>
            <a:r>
              <a:rPr lang="de-CH" dirty="0"/>
              <a:t> – all irrelevant </a:t>
            </a:r>
            <a:r>
              <a:rPr lang="de-CH" dirty="0" err="1"/>
              <a:t>conditions</a:t>
            </a:r>
            <a:r>
              <a:rPr lang="de-CH" dirty="0"/>
              <a:t> </a:t>
            </a:r>
            <a:r>
              <a:rPr lang="de-CH" dirty="0" err="1"/>
              <a:t>should</a:t>
            </a:r>
            <a:r>
              <a:rPr lang="de-CH" dirty="0"/>
              <a:t> </a:t>
            </a:r>
            <a:r>
              <a:rPr lang="de-CH" dirty="0" err="1"/>
              <a:t>be</a:t>
            </a:r>
            <a:r>
              <a:rPr lang="de-CH" dirty="0"/>
              <a:t> </a:t>
            </a:r>
            <a:r>
              <a:rPr lang="de-CH" dirty="0" err="1"/>
              <a:t>combined</a:t>
            </a:r>
            <a:r>
              <a:rPr lang="de-CH" dirty="0"/>
              <a:t> </a:t>
            </a:r>
            <a:r>
              <a:rPr lang="de-CH" dirty="0" err="1"/>
              <a:t>into</a:t>
            </a:r>
            <a:r>
              <a:rPr lang="de-CH" dirty="0"/>
              <a:t> </a:t>
            </a:r>
            <a:r>
              <a:rPr lang="de-CH" dirty="0" err="1"/>
              <a:t>one</a:t>
            </a:r>
            <a:r>
              <a:rPr lang="de-CH" dirty="0"/>
              <a:t> score.</a:t>
            </a:r>
          </a:p>
          <a:p>
            <a:r>
              <a:rPr lang="de-CH" dirty="0" err="1"/>
              <a:t>Two</a:t>
            </a:r>
            <a:r>
              <a:rPr lang="de-CH" dirty="0"/>
              <a:t> </a:t>
            </a:r>
            <a:r>
              <a:rPr lang="de-CH" dirty="0" err="1"/>
              <a:t>items</a:t>
            </a:r>
            <a:r>
              <a:rPr lang="de-CH" dirty="0"/>
              <a:t> </a:t>
            </a:r>
            <a:r>
              <a:rPr lang="de-CH" dirty="0" err="1"/>
              <a:t>should</a:t>
            </a:r>
            <a:r>
              <a:rPr lang="de-CH" dirty="0"/>
              <a:t> not </a:t>
            </a:r>
            <a:r>
              <a:rPr lang="de-CH" dirty="0" err="1"/>
              <a:t>be</a:t>
            </a:r>
            <a:r>
              <a:rPr lang="de-CH" dirty="0"/>
              <a:t> </a:t>
            </a:r>
            <a:r>
              <a:rPr lang="de-CH" dirty="0" err="1"/>
              <a:t>included</a:t>
            </a:r>
            <a:r>
              <a:rPr lang="de-CH" dirty="0"/>
              <a:t> </a:t>
            </a:r>
            <a:r>
              <a:rPr lang="de-CH" dirty="0" err="1"/>
              <a:t>because</a:t>
            </a:r>
            <a:r>
              <a:rPr lang="de-CH" dirty="0"/>
              <a:t> </a:t>
            </a:r>
            <a:r>
              <a:rPr lang="de-CH" dirty="0" err="1"/>
              <a:t>they</a:t>
            </a:r>
            <a:r>
              <a:rPr lang="de-CH" dirty="0"/>
              <a:t> </a:t>
            </a:r>
            <a:r>
              <a:rPr lang="de-CH" dirty="0" err="1"/>
              <a:t>don’t</a:t>
            </a:r>
            <a:r>
              <a:rPr lang="de-CH" dirty="0"/>
              <a:t> </a:t>
            </a:r>
            <a:r>
              <a:rPr lang="de-CH" dirty="0" err="1"/>
              <a:t>offer</a:t>
            </a:r>
            <a:r>
              <a:rPr lang="de-CH" dirty="0"/>
              <a:t> </a:t>
            </a:r>
            <a:r>
              <a:rPr lang="de-CH" dirty="0" err="1"/>
              <a:t>sufficient</a:t>
            </a:r>
            <a:r>
              <a:rPr lang="de-CH" dirty="0"/>
              <a:t> </a:t>
            </a:r>
            <a:r>
              <a:rPr lang="de-CH" dirty="0" err="1"/>
              <a:t>information</a:t>
            </a:r>
            <a:r>
              <a:rPr lang="de-CH" dirty="0"/>
              <a:t>.</a:t>
            </a:r>
          </a:p>
          <a:p>
            <a:endParaRPr lang="de-CH" dirty="0"/>
          </a:p>
          <a:p>
            <a:r>
              <a:rPr lang="de-CH" dirty="0"/>
              <a:t>An </a:t>
            </a:r>
            <a:r>
              <a:rPr lang="de-CH" dirty="0" err="1"/>
              <a:t>overall</a:t>
            </a:r>
            <a:r>
              <a:rPr lang="de-CH" dirty="0"/>
              <a:t> score </a:t>
            </a:r>
            <a:r>
              <a:rPr lang="de-CH" dirty="0" err="1"/>
              <a:t>is</a:t>
            </a:r>
            <a:r>
              <a:rPr lang="de-CH" dirty="0"/>
              <a:t> </a:t>
            </a:r>
            <a:r>
              <a:rPr lang="de-CH" b="1" dirty="0"/>
              <a:t>not </a:t>
            </a:r>
            <a:r>
              <a:rPr lang="de-CH" dirty="0" err="1"/>
              <a:t>useful</a:t>
            </a:r>
            <a:r>
              <a:rPr lang="de-CH" dirty="0"/>
              <a:t> and will </a:t>
            </a:r>
            <a:r>
              <a:rPr lang="de-CH" dirty="0" err="1"/>
              <a:t>lead</a:t>
            </a:r>
            <a:r>
              <a:rPr lang="de-CH" dirty="0"/>
              <a:t> </a:t>
            </a:r>
            <a:r>
              <a:rPr lang="de-CH" dirty="0" err="1"/>
              <a:t>to</a:t>
            </a:r>
            <a:r>
              <a:rPr lang="de-CH" dirty="0"/>
              <a:t> </a:t>
            </a:r>
            <a:r>
              <a:rPr lang="de-CH" dirty="0" err="1"/>
              <a:t>biased</a:t>
            </a:r>
            <a:r>
              <a:rPr lang="de-CH" dirty="0"/>
              <a:t> </a:t>
            </a:r>
            <a:r>
              <a:rPr lang="de-CH" dirty="0" err="1"/>
              <a:t>conclusions</a:t>
            </a:r>
            <a:r>
              <a:rPr lang="de-CH" dirty="0"/>
              <a:t>.</a:t>
            </a:r>
          </a:p>
        </p:txBody>
      </p:sp>
      <p:sp>
        <p:nvSpPr>
          <p:cNvPr id="9" name="Textfeld 8">
            <a:hlinkClick r:id="rId5"/>
            <a:extLst>
              <a:ext uri="{FF2B5EF4-FFF2-40B4-BE49-F238E27FC236}">
                <a16:creationId xmlns:a16="http://schemas.microsoft.com/office/drawing/2014/main" id="{890D5B9B-CF6C-8936-3E8D-DF82932AEDDD}"/>
              </a:ext>
            </a:extLst>
          </p:cNvPr>
          <p:cNvSpPr txBox="1"/>
          <p:nvPr/>
        </p:nvSpPr>
        <p:spPr>
          <a:xfrm>
            <a:off x="8040216" y="6175182"/>
            <a:ext cx="2133600" cy="369332"/>
          </a:xfrm>
          <a:prstGeom prst="rect">
            <a:avLst/>
          </a:prstGeom>
          <a:noFill/>
        </p:spPr>
        <p:txBody>
          <a:bodyPr wrap="square" rtlCol="0">
            <a:spAutoFit/>
          </a:bodyPr>
          <a:lstStyle/>
          <a:p>
            <a:r>
              <a:rPr lang="de-CH" u="sng" dirty="0">
                <a:solidFill>
                  <a:schemeClr val="tx2">
                    <a:lumMod val="60000"/>
                    <a:lumOff val="40000"/>
                  </a:schemeClr>
                </a:solidFill>
              </a:rPr>
              <a:t>Grimm et al. (2023)</a:t>
            </a:r>
          </a:p>
        </p:txBody>
      </p:sp>
    </p:spTree>
    <p:extLst>
      <p:ext uri="{BB962C8B-B14F-4D97-AF65-F5344CB8AC3E}">
        <p14:creationId xmlns:p14="http://schemas.microsoft.com/office/powerpoint/2010/main" val="1479209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72</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Models for pre- post- follow-up data</a:t>
            </a:r>
            <a:endParaRPr lang="de-CH" sz="240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518055672"/>
              </p:ext>
            </p:extLst>
          </p:nvPr>
        </p:nvGraphicFramePr>
        <p:xfrm>
          <a:off x="1631504" y="1582504"/>
          <a:ext cx="8937848" cy="4942840"/>
        </p:xfrm>
        <a:graphic>
          <a:graphicData uri="http://schemas.openxmlformats.org/drawingml/2006/table">
            <a:tbl>
              <a:tblPr firstRow="1" bandRow="1">
                <a:tableStyleId>{0660B408-B3CF-4A94-85FC-2B1E0A45F4A2}</a:tableStyleId>
              </a:tblPr>
              <a:tblGrid>
                <a:gridCol w="7295091">
                  <a:extLst>
                    <a:ext uri="{9D8B030D-6E8A-4147-A177-3AD203B41FA5}">
                      <a16:colId xmlns:a16="http://schemas.microsoft.com/office/drawing/2014/main" val="1667245536"/>
                    </a:ext>
                  </a:extLst>
                </a:gridCol>
                <a:gridCol w="1642757">
                  <a:extLst>
                    <a:ext uri="{9D8B030D-6E8A-4147-A177-3AD203B41FA5}">
                      <a16:colId xmlns:a16="http://schemas.microsoft.com/office/drawing/2014/main" val="1018668667"/>
                    </a:ext>
                  </a:extLst>
                </a:gridCol>
              </a:tblGrid>
              <a:tr h="370840">
                <a:tc>
                  <a:txBody>
                    <a:bodyPr/>
                    <a:lstStyle/>
                    <a:p>
                      <a:r>
                        <a:rPr lang="de-CH"/>
                        <a:t>Question</a:t>
                      </a:r>
                    </a:p>
                  </a:txBody>
                  <a:tcPr/>
                </a:tc>
                <a:tc>
                  <a:txBody>
                    <a:bodyPr/>
                    <a:lstStyle/>
                    <a:p>
                      <a:r>
                        <a:rPr lang="de-CH"/>
                        <a:t>Model</a:t>
                      </a:r>
                    </a:p>
                  </a:txBody>
                  <a:tcPr/>
                </a:tc>
                <a:extLst>
                  <a:ext uri="{0D108BD9-81ED-4DB2-BD59-A6C34878D82A}">
                    <a16:rowId xmlns:a16="http://schemas.microsoft.com/office/drawing/2014/main" val="2808748029"/>
                  </a:ext>
                </a:extLst>
              </a:tr>
              <a:tr h="370840">
                <a:tc>
                  <a:txBody>
                    <a:bodyPr/>
                    <a:lstStyle/>
                    <a:p>
                      <a:r>
                        <a:rPr lang="de-CH"/>
                        <a:t>Do effects differ between</a:t>
                      </a:r>
                      <a:r>
                        <a:rPr lang="de-CH" baseline="0"/>
                        <a:t> school classes, teachers, or schools?</a:t>
                      </a:r>
                    </a:p>
                    <a:p>
                      <a:r>
                        <a:rPr lang="de-CH" baseline="0"/>
                        <a:t>Do characteristics of the teacher interact with students’ learning?</a:t>
                      </a:r>
                      <a:endParaRPr lang="de-CH"/>
                    </a:p>
                  </a:txBody>
                  <a:tcPr/>
                </a:tc>
                <a:tc>
                  <a:txBody>
                    <a:bodyPr/>
                    <a:lstStyle/>
                    <a:p>
                      <a:r>
                        <a:rPr lang="de-CH"/>
                        <a:t>Multilevel modeling</a:t>
                      </a:r>
                    </a:p>
                  </a:txBody>
                  <a:tcPr/>
                </a:tc>
                <a:extLst>
                  <a:ext uri="{0D108BD9-81ED-4DB2-BD59-A6C34878D82A}">
                    <a16:rowId xmlns:a16="http://schemas.microsoft.com/office/drawing/2014/main" val="3482361062"/>
                  </a:ext>
                </a:extLst>
              </a:tr>
              <a:tr h="370840">
                <a:tc>
                  <a:txBody>
                    <a:bodyPr/>
                    <a:lstStyle/>
                    <a:p>
                      <a:r>
                        <a:rPr lang="de-CH"/>
                        <a:t>Does the intervention effect depend</a:t>
                      </a:r>
                      <a:r>
                        <a:rPr lang="de-CH" baseline="0"/>
                        <a:t> on student characteristics?</a:t>
                      </a:r>
                      <a:endParaRPr lang="de-CH"/>
                    </a:p>
                  </a:txBody>
                  <a:tcPr/>
                </a:tc>
                <a:tc>
                  <a:txBody>
                    <a:bodyPr/>
                    <a:lstStyle/>
                    <a:p>
                      <a:r>
                        <a:rPr lang="de-CH"/>
                        <a:t>Linear mixed model, general additive model</a:t>
                      </a:r>
                    </a:p>
                  </a:txBody>
                  <a:tcPr/>
                </a:tc>
                <a:extLst>
                  <a:ext uri="{0D108BD9-81ED-4DB2-BD59-A6C34878D82A}">
                    <a16:rowId xmlns:a16="http://schemas.microsoft.com/office/drawing/2014/main" val="3662487673"/>
                  </a:ext>
                </a:extLst>
              </a:tr>
              <a:tr h="370840">
                <a:tc>
                  <a:txBody>
                    <a:bodyPr/>
                    <a:lstStyle/>
                    <a:p>
                      <a:r>
                        <a:rPr lang="de-CH"/>
                        <a:t>Do</a:t>
                      </a:r>
                      <a:r>
                        <a:rPr lang="de-CH" baseline="0"/>
                        <a:t> the learners undergo knowledge restructuring?</a:t>
                      </a:r>
                      <a:endParaRPr lang="de-CH"/>
                    </a:p>
                  </a:txBody>
                  <a:tcPr/>
                </a:tc>
                <a:tc>
                  <a:txBody>
                    <a:bodyPr/>
                    <a:lstStyle/>
                    <a:p>
                      <a:r>
                        <a:rPr lang="de-CH"/>
                        <a:t>Mixture modeling/Clustering</a:t>
                      </a:r>
                    </a:p>
                  </a:txBody>
                  <a:tcPr/>
                </a:tc>
                <a:extLst>
                  <a:ext uri="{0D108BD9-81ED-4DB2-BD59-A6C34878D82A}">
                    <a16:rowId xmlns:a16="http://schemas.microsoft.com/office/drawing/2014/main" val="1360336999"/>
                  </a:ext>
                </a:extLst>
              </a:tr>
              <a:tr h="370840">
                <a:tc>
                  <a:txBody>
                    <a:bodyPr/>
                    <a:lstStyle/>
                    <a:p>
                      <a:r>
                        <a:rPr lang="de-CH"/>
                        <a:t>Which scores should be built from students’ answers? Is an overall score useful?</a:t>
                      </a:r>
                    </a:p>
                  </a:txBody>
                  <a:tcPr/>
                </a:tc>
                <a:tc>
                  <a:txBody>
                    <a:bodyPr/>
                    <a:lstStyle/>
                    <a:p>
                      <a:r>
                        <a:rPr lang="de-CH"/>
                        <a:t>Item response theory, Rasch modeling, Confirmaotry</a:t>
                      </a:r>
                      <a:r>
                        <a:rPr lang="de-CH" baseline="0"/>
                        <a:t> factor analysis</a:t>
                      </a:r>
                      <a:endParaRPr lang="de-CH"/>
                    </a:p>
                  </a:txBody>
                  <a:tcPr/>
                </a:tc>
                <a:extLst>
                  <a:ext uri="{0D108BD9-81ED-4DB2-BD59-A6C34878D82A}">
                    <a16:rowId xmlns:a16="http://schemas.microsoft.com/office/drawing/2014/main" val="3095328239"/>
                  </a:ext>
                </a:extLst>
              </a:tr>
              <a:tr h="370840">
                <a:tc>
                  <a:txBody>
                    <a:bodyPr/>
                    <a:lstStyle/>
                    <a:p>
                      <a:r>
                        <a:rPr lang="de-CH" b="1"/>
                        <a:t>Does</a:t>
                      </a:r>
                      <a:r>
                        <a:rPr lang="de-CH" b="1" baseline="0"/>
                        <a:t> the learners’ conceptual knowledge become more homogenous after the intervention?</a:t>
                      </a:r>
                      <a:endParaRPr lang="de-CH" b="1"/>
                    </a:p>
                  </a:txBody>
                  <a:tcPr/>
                </a:tc>
                <a:tc>
                  <a:txBody>
                    <a:bodyPr/>
                    <a:lstStyle/>
                    <a:p>
                      <a:r>
                        <a:rPr lang="de-CH" b="1"/>
                        <a:t>Network modeling</a:t>
                      </a:r>
                    </a:p>
                  </a:txBody>
                  <a:tcPr/>
                </a:tc>
                <a:extLst>
                  <a:ext uri="{0D108BD9-81ED-4DB2-BD59-A6C34878D82A}">
                    <a16:rowId xmlns:a16="http://schemas.microsoft.com/office/drawing/2014/main" val="3806863904"/>
                  </a:ext>
                </a:extLst>
              </a:tr>
            </a:tbl>
          </a:graphicData>
        </a:graphic>
      </p:graphicFrame>
    </p:spTree>
    <p:extLst>
      <p:ext uri="{BB962C8B-B14F-4D97-AF65-F5344CB8AC3E}">
        <p14:creationId xmlns:p14="http://schemas.microsoft.com/office/powerpoint/2010/main" val="41656850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73</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Network models: Knowledge structure</a:t>
            </a:r>
            <a:endParaRPr lang="de-CH" sz="240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7104113" y="1335591"/>
            <a:ext cx="3517995" cy="2544294"/>
          </a:xfrm>
          <a:prstGeom prst="rect">
            <a:avLst/>
          </a:prstGeom>
        </p:spPr>
      </p:pic>
      <p:pic>
        <p:nvPicPr>
          <p:cNvPr id="6" name="Picture 5"/>
          <p:cNvPicPr>
            <a:picLocks noChangeAspect="1"/>
          </p:cNvPicPr>
          <p:nvPr/>
        </p:nvPicPr>
        <p:blipFill>
          <a:blip r:embed="rId4"/>
          <a:stretch>
            <a:fillRect/>
          </a:stretch>
        </p:blipFill>
        <p:spPr>
          <a:xfrm>
            <a:off x="2351584" y="1226369"/>
            <a:ext cx="4025044" cy="2840780"/>
          </a:xfrm>
          <a:prstGeom prst="rect">
            <a:avLst/>
          </a:prstGeom>
        </p:spPr>
      </p:pic>
      <p:pic>
        <p:nvPicPr>
          <p:cNvPr id="2" name="Picture 1"/>
          <p:cNvPicPr>
            <a:picLocks noChangeAspect="1"/>
          </p:cNvPicPr>
          <p:nvPr/>
        </p:nvPicPr>
        <p:blipFill>
          <a:blip r:embed="rId5"/>
          <a:stretch>
            <a:fillRect/>
          </a:stretch>
        </p:blipFill>
        <p:spPr>
          <a:xfrm>
            <a:off x="2063553" y="4229651"/>
            <a:ext cx="3991979" cy="2493767"/>
          </a:xfrm>
          <a:prstGeom prst="rect">
            <a:avLst/>
          </a:prstGeom>
        </p:spPr>
      </p:pic>
      <p:sp>
        <p:nvSpPr>
          <p:cNvPr id="7" name="TextBox 6"/>
          <p:cNvSpPr txBox="1"/>
          <p:nvPr/>
        </p:nvSpPr>
        <p:spPr>
          <a:xfrm>
            <a:off x="6600056" y="4229651"/>
            <a:ext cx="3707904" cy="2031325"/>
          </a:xfrm>
          <a:prstGeom prst="rect">
            <a:avLst/>
          </a:prstGeom>
          <a:noFill/>
        </p:spPr>
        <p:txBody>
          <a:bodyPr wrap="square" rtlCol="0">
            <a:spAutoFit/>
          </a:bodyPr>
          <a:lstStyle/>
          <a:p>
            <a:r>
              <a:rPr lang="de-CH"/>
              <a:t>In the intervention group, students’ knowledge is more strongly interconnected after the intervention than in the control group.</a:t>
            </a:r>
          </a:p>
          <a:p>
            <a:r>
              <a:rPr lang="de-CH"/>
              <a:t>Some conceptions are very central and migh be good targets to tackle in instruction</a:t>
            </a:r>
          </a:p>
        </p:txBody>
      </p:sp>
    </p:spTree>
    <p:extLst>
      <p:ext uri="{BB962C8B-B14F-4D97-AF65-F5344CB8AC3E}">
        <p14:creationId xmlns:p14="http://schemas.microsoft.com/office/powerpoint/2010/main" val="176081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74</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Models for pre- post- follow-up data</a:t>
            </a:r>
            <a:endParaRPr lang="de-CH" sz="240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030600449"/>
              </p:ext>
            </p:extLst>
          </p:nvPr>
        </p:nvGraphicFramePr>
        <p:xfrm>
          <a:off x="1694656" y="1226369"/>
          <a:ext cx="8937848" cy="5582920"/>
        </p:xfrm>
        <a:graphic>
          <a:graphicData uri="http://schemas.openxmlformats.org/drawingml/2006/table">
            <a:tbl>
              <a:tblPr firstRow="1" bandRow="1">
                <a:tableStyleId>{0660B408-B3CF-4A94-85FC-2B1E0A45F4A2}</a:tableStyleId>
              </a:tblPr>
              <a:tblGrid>
                <a:gridCol w="7295091">
                  <a:extLst>
                    <a:ext uri="{9D8B030D-6E8A-4147-A177-3AD203B41FA5}">
                      <a16:colId xmlns:a16="http://schemas.microsoft.com/office/drawing/2014/main" val="1667245536"/>
                    </a:ext>
                  </a:extLst>
                </a:gridCol>
                <a:gridCol w="1642757">
                  <a:extLst>
                    <a:ext uri="{9D8B030D-6E8A-4147-A177-3AD203B41FA5}">
                      <a16:colId xmlns:a16="http://schemas.microsoft.com/office/drawing/2014/main" val="1018668667"/>
                    </a:ext>
                  </a:extLst>
                </a:gridCol>
              </a:tblGrid>
              <a:tr h="370840">
                <a:tc>
                  <a:txBody>
                    <a:bodyPr/>
                    <a:lstStyle/>
                    <a:p>
                      <a:r>
                        <a:rPr lang="de-CH"/>
                        <a:t>Question</a:t>
                      </a:r>
                    </a:p>
                  </a:txBody>
                  <a:tcPr/>
                </a:tc>
                <a:tc>
                  <a:txBody>
                    <a:bodyPr/>
                    <a:lstStyle/>
                    <a:p>
                      <a:r>
                        <a:rPr lang="de-CH"/>
                        <a:t>Model</a:t>
                      </a:r>
                    </a:p>
                  </a:txBody>
                  <a:tcPr/>
                </a:tc>
                <a:extLst>
                  <a:ext uri="{0D108BD9-81ED-4DB2-BD59-A6C34878D82A}">
                    <a16:rowId xmlns:a16="http://schemas.microsoft.com/office/drawing/2014/main" val="2808748029"/>
                  </a:ext>
                </a:extLst>
              </a:tr>
              <a:tr h="370840">
                <a:tc>
                  <a:txBody>
                    <a:bodyPr/>
                    <a:lstStyle/>
                    <a:p>
                      <a:r>
                        <a:rPr lang="de-CH"/>
                        <a:t>Do effects differ between</a:t>
                      </a:r>
                      <a:r>
                        <a:rPr lang="de-CH" baseline="0"/>
                        <a:t> school classes, teachers, or schools?</a:t>
                      </a:r>
                    </a:p>
                    <a:p>
                      <a:r>
                        <a:rPr lang="de-CH" baseline="0"/>
                        <a:t>Do characteristics of the teacher interact with students’ learning?</a:t>
                      </a:r>
                      <a:endParaRPr lang="de-CH"/>
                    </a:p>
                  </a:txBody>
                  <a:tcPr/>
                </a:tc>
                <a:tc>
                  <a:txBody>
                    <a:bodyPr/>
                    <a:lstStyle/>
                    <a:p>
                      <a:r>
                        <a:rPr lang="de-CH"/>
                        <a:t>Multilevel modeling</a:t>
                      </a:r>
                    </a:p>
                  </a:txBody>
                  <a:tcPr/>
                </a:tc>
                <a:extLst>
                  <a:ext uri="{0D108BD9-81ED-4DB2-BD59-A6C34878D82A}">
                    <a16:rowId xmlns:a16="http://schemas.microsoft.com/office/drawing/2014/main" val="3482361062"/>
                  </a:ext>
                </a:extLst>
              </a:tr>
              <a:tr h="370840">
                <a:tc>
                  <a:txBody>
                    <a:bodyPr/>
                    <a:lstStyle/>
                    <a:p>
                      <a:r>
                        <a:rPr lang="de-CH"/>
                        <a:t>Does the intervention effect depend</a:t>
                      </a:r>
                      <a:r>
                        <a:rPr lang="de-CH" baseline="0"/>
                        <a:t> on student characteristics?</a:t>
                      </a:r>
                      <a:endParaRPr lang="de-CH"/>
                    </a:p>
                  </a:txBody>
                  <a:tcPr/>
                </a:tc>
                <a:tc>
                  <a:txBody>
                    <a:bodyPr/>
                    <a:lstStyle/>
                    <a:p>
                      <a:r>
                        <a:rPr lang="de-CH"/>
                        <a:t>Linear mixed model, general additive model</a:t>
                      </a:r>
                    </a:p>
                  </a:txBody>
                  <a:tcPr/>
                </a:tc>
                <a:extLst>
                  <a:ext uri="{0D108BD9-81ED-4DB2-BD59-A6C34878D82A}">
                    <a16:rowId xmlns:a16="http://schemas.microsoft.com/office/drawing/2014/main" val="3662487673"/>
                  </a:ext>
                </a:extLst>
              </a:tr>
              <a:tr h="370840">
                <a:tc>
                  <a:txBody>
                    <a:bodyPr/>
                    <a:lstStyle/>
                    <a:p>
                      <a:r>
                        <a:rPr lang="de-CH" b="0"/>
                        <a:t>Do</a:t>
                      </a:r>
                      <a:r>
                        <a:rPr lang="de-CH" b="0" baseline="0"/>
                        <a:t> the learners undergo knowledge restructuring?</a:t>
                      </a:r>
                      <a:endParaRPr lang="de-CH" b="0"/>
                    </a:p>
                  </a:txBody>
                  <a:tcPr/>
                </a:tc>
                <a:tc>
                  <a:txBody>
                    <a:bodyPr/>
                    <a:lstStyle/>
                    <a:p>
                      <a:r>
                        <a:rPr lang="de-CH" b="0"/>
                        <a:t>Mixture modeling/Clustering</a:t>
                      </a:r>
                    </a:p>
                  </a:txBody>
                  <a:tcPr/>
                </a:tc>
                <a:extLst>
                  <a:ext uri="{0D108BD9-81ED-4DB2-BD59-A6C34878D82A}">
                    <a16:rowId xmlns:a16="http://schemas.microsoft.com/office/drawing/2014/main" val="1360336999"/>
                  </a:ext>
                </a:extLst>
              </a:tr>
              <a:tr h="370840">
                <a:tc>
                  <a:txBody>
                    <a:bodyPr/>
                    <a:lstStyle/>
                    <a:p>
                      <a:r>
                        <a:rPr lang="de-CH"/>
                        <a:t>Which scores should be built from students’ answers? Is an overall score useful?</a:t>
                      </a:r>
                    </a:p>
                  </a:txBody>
                  <a:tcPr/>
                </a:tc>
                <a:tc>
                  <a:txBody>
                    <a:bodyPr/>
                    <a:lstStyle/>
                    <a:p>
                      <a:r>
                        <a:rPr lang="de-CH"/>
                        <a:t>Item response theory, Rasch modeling, Confirmaotry</a:t>
                      </a:r>
                      <a:r>
                        <a:rPr lang="de-CH" baseline="0"/>
                        <a:t> factor analysis</a:t>
                      </a:r>
                      <a:endParaRPr lang="de-CH"/>
                    </a:p>
                  </a:txBody>
                  <a:tcPr/>
                </a:tc>
                <a:extLst>
                  <a:ext uri="{0D108BD9-81ED-4DB2-BD59-A6C34878D82A}">
                    <a16:rowId xmlns:a16="http://schemas.microsoft.com/office/drawing/2014/main" val="3095328239"/>
                  </a:ext>
                </a:extLst>
              </a:tr>
              <a:tr h="370840">
                <a:tc>
                  <a:txBody>
                    <a:bodyPr/>
                    <a:lstStyle/>
                    <a:p>
                      <a:r>
                        <a:rPr lang="de-CH"/>
                        <a:t>Does</a:t>
                      </a:r>
                      <a:r>
                        <a:rPr lang="de-CH" baseline="0"/>
                        <a:t> the learners’ conceptual knowledge become more homogenous after the intervention?</a:t>
                      </a:r>
                      <a:endParaRPr lang="de-CH"/>
                    </a:p>
                  </a:txBody>
                  <a:tcPr/>
                </a:tc>
                <a:tc>
                  <a:txBody>
                    <a:bodyPr/>
                    <a:lstStyle/>
                    <a:p>
                      <a:r>
                        <a:rPr lang="de-CH"/>
                        <a:t>Network modeling</a:t>
                      </a:r>
                    </a:p>
                  </a:txBody>
                  <a:tcPr/>
                </a:tc>
                <a:extLst>
                  <a:ext uri="{0D108BD9-81ED-4DB2-BD59-A6C34878D82A}">
                    <a16:rowId xmlns:a16="http://schemas.microsoft.com/office/drawing/2014/main" val="3806863904"/>
                  </a:ext>
                </a:extLst>
              </a:tr>
              <a:tr h="370840">
                <a:tc>
                  <a:txBody>
                    <a:bodyPr/>
                    <a:lstStyle/>
                    <a:p>
                      <a:r>
                        <a:rPr lang="de-CH" b="1"/>
                        <a:t>Are former</a:t>
                      </a:r>
                      <a:r>
                        <a:rPr lang="de-CH" b="1" baseline="0"/>
                        <a:t> concepts still present and do they show in learners’ answers or reaction time?</a:t>
                      </a:r>
                      <a:endParaRPr lang="de-CH" b="1"/>
                    </a:p>
                  </a:txBody>
                  <a:tcPr/>
                </a:tc>
                <a:tc>
                  <a:txBody>
                    <a:bodyPr/>
                    <a:lstStyle/>
                    <a:p>
                      <a:r>
                        <a:rPr lang="de-CH" b="1"/>
                        <a:t>Diffusion model, IRT</a:t>
                      </a:r>
                    </a:p>
                  </a:txBody>
                  <a:tcPr/>
                </a:tc>
                <a:extLst>
                  <a:ext uri="{0D108BD9-81ED-4DB2-BD59-A6C34878D82A}">
                    <a16:rowId xmlns:a16="http://schemas.microsoft.com/office/drawing/2014/main" val="648851700"/>
                  </a:ext>
                </a:extLst>
              </a:tr>
            </a:tbl>
          </a:graphicData>
        </a:graphic>
      </p:graphicFrame>
    </p:spTree>
    <p:extLst>
      <p:ext uri="{BB962C8B-B14F-4D97-AF65-F5344CB8AC3E}">
        <p14:creationId xmlns:p14="http://schemas.microsoft.com/office/powerpoint/2010/main" val="3665311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75</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Wiener diffusion model</a:t>
            </a:r>
            <a:endParaRPr lang="de-CH" sz="240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2135560" y="1226370"/>
            <a:ext cx="8134350" cy="2867025"/>
          </a:xfrm>
          <a:prstGeom prst="rect">
            <a:avLst/>
          </a:prstGeom>
        </p:spPr>
      </p:pic>
      <p:pic>
        <p:nvPicPr>
          <p:cNvPr id="6" name="Picture 5"/>
          <p:cNvPicPr>
            <a:picLocks noChangeAspect="1"/>
          </p:cNvPicPr>
          <p:nvPr/>
        </p:nvPicPr>
        <p:blipFill>
          <a:blip r:embed="rId4"/>
          <a:stretch>
            <a:fillRect/>
          </a:stretch>
        </p:blipFill>
        <p:spPr>
          <a:xfrm>
            <a:off x="4070778" y="4198760"/>
            <a:ext cx="4554500" cy="2384499"/>
          </a:xfrm>
          <a:prstGeom prst="rect">
            <a:avLst/>
          </a:prstGeom>
        </p:spPr>
      </p:pic>
      <p:sp>
        <p:nvSpPr>
          <p:cNvPr id="7" name="Rounded Rectangle 6"/>
          <p:cNvSpPr/>
          <p:nvPr/>
        </p:nvSpPr>
        <p:spPr>
          <a:xfrm>
            <a:off x="6888088" y="5805265"/>
            <a:ext cx="1872208" cy="9411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TextBox 7"/>
          <p:cNvSpPr txBox="1"/>
          <p:nvPr/>
        </p:nvSpPr>
        <p:spPr>
          <a:xfrm>
            <a:off x="7464152" y="4198759"/>
            <a:ext cx="2592288" cy="1477328"/>
          </a:xfrm>
          <a:prstGeom prst="rect">
            <a:avLst/>
          </a:prstGeom>
          <a:noFill/>
        </p:spPr>
        <p:txBody>
          <a:bodyPr wrap="square" rtlCol="0">
            <a:spAutoFit/>
          </a:bodyPr>
          <a:lstStyle/>
          <a:p>
            <a:r>
              <a:rPr lang="de-CH"/>
              <a:t>How to model this part of the reaction time?</a:t>
            </a:r>
          </a:p>
          <a:p>
            <a:r>
              <a:rPr lang="de-CH"/>
              <a:t>Can we model </a:t>
            </a:r>
            <a:r>
              <a:rPr lang="de-CH" i="1"/>
              <a:t>both </a:t>
            </a:r>
            <a:r>
              <a:rPr lang="de-CH"/>
              <a:t>decisions and reaction times?</a:t>
            </a:r>
          </a:p>
        </p:txBody>
      </p:sp>
      <p:pic>
        <p:nvPicPr>
          <p:cNvPr id="2" name="Picture 1"/>
          <p:cNvPicPr>
            <a:picLocks noChangeAspect="1"/>
          </p:cNvPicPr>
          <p:nvPr/>
        </p:nvPicPr>
        <p:blipFill>
          <a:blip r:embed="rId5"/>
          <a:stretch>
            <a:fillRect/>
          </a:stretch>
        </p:blipFill>
        <p:spPr>
          <a:xfrm>
            <a:off x="1683098" y="4432499"/>
            <a:ext cx="2252663" cy="1609725"/>
          </a:xfrm>
          <a:prstGeom prst="rect">
            <a:avLst/>
          </a:prstGeom>
        </p:spPr>
      </p:pic>
    </p:spTree>
    <p:extLst>
      <p:ext uri="{BB962C8B-B14F-4D97-AF65-F5344CB8AC3E}">
        <p14:creationId xmlns:p14="http://schemas.microsoft.com/office/powerpoint/2010/main" val="1424889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76</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Models for pre- post- follow-up data</a:t>
            </a:r>
            <a:endParaRPr lang="de-CH" sz="2400">
              <a:latin typeface="Arial" panose="020B0604020202020204" pitchFamily="34" charset="0"/>
              <a:cs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217123152"/>
              </p:ext>
            </p:extLst>
          </p:nvPr>
        </p:nvGraphicFramePr>
        <p:xfrm>
          <a:off x="1694656" y="1226369"/>
          <a:ext cx="8937848" cy="5582920"/>
        </p:xfrm>
        <a:graphic>
          <a:graphicData uri="http://schemas.openxmlformats.org/drawingml/2006/table">
            <a:tbl>
              <a:tblPr firstRow="1" bandRow="1">
                <a:tableStyleId>{0660B408-B3CF-4A94-85FC-2B1E0A45F4A2}</a:tableStyleId>
              </a:tblPr>
              <a:tblGrid>
                <a:gridCol w="7295091">
                  <a:extLst>
                    <a:ext uri="{9D8B030D-6E8A-4147-A177-3AD203B41FA5}">
                      <a16:colId xmlns:a16="http://schemas.microsoft.com/office/drawing/2014/main" val="1667245536"/>
                    </a:ext>
                  </a:extLst>
                </a:gridCol>
                <a:gridCol w="1642757">
                  <a:extLst>
                    <a:ext uri="{9D8B030D-6E8A-4147-A177-3AD203B41FA5}">
                      <a16:colId xmlns:a16="http://schemas.microsoft.com/office/drawing/2014/main" val="1018668667"/>
                    </a:ext>
                  </a:extLst>
                </a:gridCol>
              </a:tblGrid>
              <a:tr h="370840">
                <a:tc>
                  <a:txBody>
                    <a:bodyPr/>
                    <a:lstStyle/>
                    <a:p>
                      <a:r>
                        <a:rPr lang="de-CH"/>
                        <a:t>Question</a:t>
                      </a:r>
                    </a:p>
                  </a:txBody>
                  <a:tcPr/>
                </a:tc>
                <a:tc>
                  <a:txBody>
                    <a:bodyPr/>
                    <a:lstStyle/>
                    <a:p>
                      <a:r>
                        <a:rPr lang="de-CH"/>
                        <a:t>Model</a:t>
                      </a:r>
                    </a:p>
                  </a:txBody>
                  <a:tcPr/>
                </a:tc>
                <a:extLst>
                  <a:ext uri="{0D108BD9-81ED-4DB2-BD59-A6C34878D82A}">
                    <a16:rowId xmlns:a16="http://schemas.microsoft.com/office/drawing/2014/main" val="2808748029"/>
                  </a:ext>
                </a:extLst>
              </a:tr>
              <a:tr h="370840">
                <a:tc>
                  <a:txBody>
                    <a:bodyPr/>
                    <a:lstStyle/>
                    <a:p>
                      <a:r>
                        <a:rPr lang="de-CH"/>
                        <a:t>Do effects differ between</a:t>
                      </a:r>
                      <a:r>
                        <a:rPr lang="de-CH" baseline="0"/>
                        <a:t> school classes, teachers, or schools?</a:t>
                      </a:r>
                    </a:p>
                    <a:p>
                      <a:r>
                        <a:rPr lang="de-CH" baseline="0"/>
                        <a:t>Do characteristics of the teacher interact with students’ learning?</a:t>
                      </a:r>
                      <a:endParaRPr lang="de-CH"/>
                    </a:p>
                  </a:txBody>
                  <a:tcPr/>
                </a:tc>
                <a:tc>
                  <a:txBody>
                    <a:bodyPr/>
                    <a:lstStyle/>
                    <a:p>
                      <a:r>
                        <a:rPr lang="de-CH"/>
                        <a:t>Multilevel modeling</a:t>
                      </a:r>
                    </a:p>
                  </a:txBody>
                  <a:tcPr/>
                </a:tc>
                <a:extLst>
                  <a:ext uri="{0D108BD9-81ED-4DB2-BD59-A6C34878D82A}">
                    <a16:rowId xmlns:a16="http://schemas.microsoft.com/office/drawing/2014/main" val="3482361062"/>
                  </a:ext>
                </a:extLst>
              </a:tr>
              <a:tr h="370840">
                <a:tc>
                  <a:txBody>
                    <a:bodyPr/>
                    <a:lstStyle/>
                    <a:p>
                      <a:r>
                        <a:rPr lang="de-CH"/>
                        <a:t>Does the intervention effect depend</a:t>
                      </a:r>
                      <a:r>
                        <a:rPr lang="de-CH" baseline="0"/>
                        <a:t> on student characteristics?</a:t>
                      </a:r>
                      <a:endParaRPr lang="de-CH"/>
                    </a:p>
                  </a:txBody>
                  <a:tcPr/>
                </a:tc>
                <a:tc>
                  <a:txBody>
                    <a:bodyPr/>
                    <a:lstStyle/>
                    <a:p>
                      <a:r>
                        <a:rPr lang="de-CH"/>
                        <a:t>Linear mixed model, general additive model</a:t>
                      </a:r>
                    </a:p>
                  </a:txBody>
                  <a:tcPr/>
                </a:tc>
                <a:extLst>
                  <a:ext uri="{0D108BD9-81ED-4DB2-BD59-A6C34878D82A}">
                    <a16:rowId xmlns:a16="http://schemas.microsoft.com/office/drawing/2014/main" val="3662487673"/>
                  </a:ext>
                </a:extLst>
              </a:tr>
              <a:tr h="370840">
                <a:tc>
                  <a:txBody>
                    <a:bodyPr/>
                    <a:lstStyle/>
                    <a:p>
                      <a:r>
                        <a:rPr lang="de-CH" b="0"/>
                        <a:t>Do</a:t>
                      </a:r>
                      <a:r>
                        <a:rPr lang="de-CH" b="0" baseline="0"/>
                        <a:t> the learners undergo knowledge restructuring?</a:t>
                      </a:r>
                      <a:endParaRPr lang="de-CH" b="0"/>
                    </a:p>
                  </a:txBody>
                  <a:tcPr/>
                </a:tc>
                <a:tc>
                  <a:txBody>
                    <a:bodyPr/>
                    <a:lstStyle/>
                    <a:p>
                      <a:r>
                        <a:rPr lang="de-CH" b="0"/>
                        <a:t>Mixture modeling/Clustering</a:t>
                      </a:r>
                    </a:p>
                  </a:txBody>
                  <a:tcPr/>
                </a:tc>
                <a:extLst>
                  <a:ext uri="{0D108BD9-81ED-4DB2-BD59-A6C34878D82A}">
                    <a16:rowId xmlns:a16="http://schemas.microsoft.com/office/drawing/2014/main" val="1360336999"/>
                  </a:ext>
                </a:extLst>
              </a:tr>
              <a:tr h="370840">
                <a:tc>
                  <a:txBody>
                    <a:bodyPr/>
                    <a:lstStyle/>
                    <a:p>
                      <a:r>
                        <a:rPr lang="de-CH"/>
                        <a:t>Which scores should be built from students’ answers? Is an overall score useful?</a:t>
                      </a:r>
                    </a:p>
                  </a:txBody>
                  <a:tcPr/>
                </a:tc>
                <a:tc>
                  <a:txBody>
                    <a:bodyPr/>
                    <a:lstStyle/>
                    <a:p>
                      <a:r>
                        <a:rPr lang="de-CH"/>
                        <a:t>Item response theory, Rasch modeling, Confirmaotry</a:t>
                      </a:r>
                      <a:r>
                        <a:rPr lang="de-CH" baseline="0"/>
                        <a:t> factor analysis</a:t>
                      </a:r>
                      <a:endParaRPr lang="de-CH"/>
                    </a:p>
                  </a:txBody>
                  <a:tcPr/>
                </a:tc>
                <a:extLst>
                  <a:ext uri="{0D108BD9-81ED-4DB2-BD59-A6C34878D82A}">
                    <a16:rowId xmlns:a16="http://schemas.microsoft.com/office/drawing/2014/main" val="3095328239"/>
                  </a:ext>
                </a:extLst>
              </a:tr>
              <a:tr h="370840">
                <a:tc>
                  <a:txBody>
                    <a:bodyPr/>
                    <a:lstStyle/>
                    <a:p>
                      <a:r>
                        <a:rPr lang="de-CH"/>
                        <a:t>Does</a:t>
                      </a:r>
                      <a:r>
                        <a:rPr lang="de-CH" baseline="0"/>
                        <a:t> the learners’ conceptual knowledge become more homogenous after the intervention?</a:t>
                      </a:r>
                      <a:endParaRPr lang="de-CH"/>
                    </a:p>
                  </a:txBody>
                  <a:tcPr/>
                </a:tc>
                <a:tc>
                  <a:txBody>
                    <a:bodyPr/>
                    <a:lstStyle/>
                    <a:p>
                      <a:r>
                        <a:rPr lang="de-CH"/>
                        <a:t>Network modeling</a:t>
                      </a:r>
                    </a:p>
                  </a:txBody>
                  <a:tcPr/>
                </a:tc>
                <a:extLst>
                  <a:ext uri="{0D108BD9-81ED-4DB2-BD59-A6C34878D82A}">
                    <a16:rowId xmlns:a16="http://schemas.microsoft.com/office/drawing/2014/main" val="3806863904"/>
                  </a:ext>
                </a:extLst>
              </a:tr>
              <a:tr h="370840">
                <a:tc>
                  <a:txBody>
                    <a:bodyPr/>
                    <a:lstStyle/>
                    <a:p>
                      <a:r>
                        <a:rPr lang="de-CH" b="1"/>
                        <a:t>Which variables are the best predictors of learners’ knowledge</a:t>
                      </a:r>
                      <a:r>
                        <a:rPr lang="de-CH" b="1" baseline="0"/>
                        <a:t>?</a:t>
                      </a:r>
                      <a:endParaRPr lang="de-CH" b="1"/>
                    </a:p>
                  </a:txBody>
                  <a:tcPr/>
                </a:tc>
                <a:tc>
                  <a:txBody>
                    <a:bodyPr/>
                    <a:lstStyle/>
                    <a:p>
                      <a:r>
                        <a:rPr lang="de-CH" sz="1200" b="1"/>
                        <a:t>SEM,</a:t>
                      </a:r>
                      <a:r>
                        <a:rPr lang="de-CH" sz="1200" b="1" baseline="0"/>
                        <a:t> Machine Learning relative importance</a:t>
                      </a:r>
                      <a:endParaRPr lang="de-CH" sz="1200" b="1"/>
                    </a:p>
                  </a:txBody>
                  <a:tcPr/>
                </a:tc>
                <a:extLst>
                  <a:ext uri="{0D108BD9-81ED-4DB2-BD59-A6C34878D82A}">
                    <a16:rowId xmlns:a16="http://schemas.microsoft.com/office/drawing/2014/main" val="648851700"/>
                  </a:ext>
                </a:extLst>
              </a:tr>
            </a:tbl>
          </a:graphicData>
        </a:graphic>
      </p:graphicFrame>
    </p:spTree>
    <p:extLst>
      <p:ext uri="{BB962C8B-B14F-4D97-AF65-F5344CB8AC3E}">
        <p14:creationId xmlns:p14="http://schemas.microsoft.com/office/powerpoint/2010/main" val="12738501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77</a:t>
            </a:fld>
            <a:endParaRPr lang="de-CH"/>
          </a:p>
        </p:txBody>
      </p:sp>
      <p:sp>
        <p:nvSpPr>
          <p:cNvPr id="4" name="TextBox 3"/>
          <p:cNvSpPr txBox="1"/>
          <p:nvPr/>
        </p:nvSpPr>
        <p:spPr>
          <a:xfrm>
            <a:off x="3359696" y="764705"/>
            <a:ext cx="5976664"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Machine learning</a:t>
            </a:r>
            <a:endParaRPr lang="de-CH" sz="2400">
              <a:latin typeface="Arial" panose="020B0604020202020204" pitchFamily="34" charset="0"/>
              <a:cs typeface="Arial" panose="020B0604020202020204" pitchFamily="34" charset="0"/>
            </a:endParaRPr>
          </a:p>
        </p:txBody>
      </p:sp>
      <p:sp>
        <p:nvSpPr>
          <p:cNvPr id="2" name="TextBox 1"/>
          <p:cNvSpPr txBox="1"/>
          <p:nvPr/>
        </p:nvSpPr>
        <p:spPr>
          <a:xfrm>
            <a:off x="1847528" y="1340768"/>
            <a:ext cx="8820472" cy="2308324"/>
          </a:xfrm>
          <a:prstGeom prst="rect">
            <a:avLst/>
          </a:prstGeom>
          <a:noFill/>
        </p:spPr>
        <p:txBody>
          <a:bodyPr wrap="square" rtlCol="0">
            <a:spAutoFit/>
          </a:bodyPr>
          <a:lstStyle/>
          <a:p>
            <a:r>
              <a:rPr lang="de-CH"/>
              <a:t>Predictive strength and value of multiple variables:</a:t>
            </a:r>
          </a:p>
          <a:p>
            <a:r>
              <a:rPr lang="de-CH"/>
              <a:t>Random forest</a:t>
            </a:r>
          </a:p>
          <a:p>
            <a:r>
              <a:rPr lang="de-CH"/>
              <a:t>Neural network</a:t>
            </a:r>
          </a:p>
          <a:p>
            <a:r>
              <a:rPr lang="de-CH"/>
              <a:t>Generalized additive mixed models</a:t>
            </a:r>
          </a:p>
          <a:p>
            <a:r>
              <a:rPr lang="de-CH"/>
              <a:t>-&gt; These methods provide effect sizes and/or </a:t>
            </a:r>
            <a:r>
              <a:rPr lang="de-CH" b="1"/>
              <a:t>relative importance measures</a:t>
            </a:r>
          </a:p>
          <a:p>
            <a:r>
              <a:rPr lang="de-CH"/>
              <a:t>Good for predictive purposes (catching non-linear, higher-order interactions), not so much for hypothesis testing (blackbox methodologies)</a:t>
            </a:r>
          </a:p>
          <a:p>
            <a:endParaRPr lang="de-CH"/>
          </a:p>
        </p:txBody>
      </p:sp>
      <p:pic>
        <p:nvPicPr>
          <p:cNvPr id="5" name="Picture 4"/>
          <p:cNvPicPr>
            <a:picLocks noChangeAspect="1"/>
          </p:cNvPicPr>
          <p:nvPr/>
        </p:nvPicPr>
        <p:blipFill>
          <a:blip r:embed="rId3"/>
          <a:stretch>
            <a:fillRect/>
          </a:stretch>
        </p:blipFill>
        <p:spPr>
          <a:xfrm>
            <a:off x="2063552" y="3717032"/>
            <a:ext cx="4031926" cy="249912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8028" y="3677792"/>
            <a:ext cx="4211960" cy="2632475"/>
          </a:xfrm>
          <a:prstGeom prst="rect">
            <a:avLst/>
          </a:prstGeom>
        </p:spPr>
      </p:pic>
      <p:sp>
        <p:nvSpPr>
          <p:cNvPr id="7" name="TextBox 6"/>
          <p:cNvSpPr txBox="1"/>
          <p:nvPr/>
        </p:nvSpPr>
        <p:spPr>
          <a:xfrm>
            <a:off x="6672064" y="3068960"/>
            <a:ext cx="3887924" cy="369332"/>
          </a:xfrm>
          <a:prstGeom prst="rect">
            <a:avLst/>
          </a:prstGeom>
          <a:noFill/>
        </p:spPr>
        <p:txBody>
          <a:bodyPr wrap="square" rtlCol="0">
            <a:spAutoFit/>
          </a:bodyPr>
          <a:lstStyle/>
          <a:p>
            <a:r>
              <a:rPr lang="de-CH">
                <a:hlinkClick r:id="rId5"/>
              </a:rPr>
              <a:t>Hastie, Tibshirani – good, free book</a:t>
            </a:r>
            <a:endParaRPr lang="de-CH"/>
          </a:p>
        </p:txBody>
      </p:sp>
    </p:spTree>
    <p:extLst>
      <p:ext uri="{BB962C8B-B14F-4D97-AF65-F5344CB8AC3E}">
        <p14:creationId xmlns:p14="http://schemas.microsoft.com/office/powerpoint/2010/main" val="661837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78</a:t>
            </a:fld>
            <a:endParaRPr lang="de-CH"/>
          </a:p>
        </p:txBody>
      </p:sp>
      <p:sp>
        <p:nvSpPr>
          <p:cNvPr id="4" name="TextBox 3"/>
          <p:cNvSpPr txBox="1"/>
          <p:nvPr/>
        </p:nvSpPr>
        <p:spPr>
          <a:xfrm>
            <a:off x="3071664" y="764705"/>
            <a:ext cx="6264696" cy="830997"/>
          </a:xfrm>
          <a:prstGeom prst="rect">
            <a:avLst/>
          </a:prstGeom>
          <a:noFill/>
        </p:spPr>
        <p:txBody>
          <a:bodyPr wrap="square" rtlCol="0">
            <a:spAutoFit/>
          </a:bodyPr>
          <a:lstStyle/>
          <a:p>
            <a:pPr algn="ctr"/>
            <a:r>
              <a:rPr lang="de-CH" sz="2400" b="1" dirty="0" err="1">
                <a:latin typeface="Arial" panose="020B0604020202020204" pitchFamily="34" charset="0"/>
                <a:cs typeface="Arial" panose="020B0604020202020204" pitchFamily="34" charset="0"/>
              </a:rPr>
              <a:t>Useful</a:t>
            </a:r>
            <a:r>
              <a:rPr lang="de-CH" sz="2400" b="1" dirty="0">
                <a:latin typeface="Arial" panose="020B0604020202020204" pitchFamily="34" charset="0"/>
                <a:cs typeface="Arial" panose="020B0604020202020204" pitchFamily="34" charset="0"/>
              </a:rPr>
              <a:t> </a:t>
            </a:r>
            <a:r>
              <a:rPr lang="de-CH" sz="2400" b="1" dirty="0" err="1">
                <a:latin typeface="Arial" panose="020B0604020202020204" pitchFamily="34" charset="0"/>
                <a:cs typeface="Arial" panose="020B0604020202020204" pitchFamily="34" charset="0"/>
              </a:rPr>
              <a:t>approaches</a:t>
            </a:r>
            <a:r>
              <a:rPr lang="de-CH" sz="2400" b="1" dirty="0">
                <a:latin typeface="Arial" panose="020B0604020202020204" pitchFamily="34" charset="0"/>
                <a:cs typeface="Arial" panose="020B0604020202020204" pitchFamily="34" charset="0"/>
              </a:rPr>
              <a:t> for </a:t>
            </a:r>
            <a:r>
              <a:rPr lang="de-CH" sz="2400" b="1" dirty="0" err="1">
                <a:latin typeface="Arial" panose="020B0604020202020204" pitchFamily="34" charset="0"/>
                <a:cs typeface="Arial" panose="020B0604020202020204" pitchFamily="34" charset="0"/>
              </a:rPr>
              <a:t>your</a:t>
            </a:r>
            <a:r>
              <a:rPr lang="de-CH" sz="2400" b="1" dirty="0">
                <a:latin typeface="Arial" panose="020B0604020202020204" pitchFamily="34" charset="0"/>
                <a:cs typeface="Arial" panose="020B0604020202020204" pitchFamily="34" charset="0"/>
              </a:rPr>
              <a:t> PhD/</a:t>
            </a:r>
            <a:r>
              <a:rPr lang="de-CH" sz="2400" b="1" dirty="0" err="1">
                <a:latin typeface="Arial" panose="020B0604020202020204" pitchFamily="34" charset="0"/>
                <a:cs typeface="Arial" panose="020B0604020202020204" pitchFamily="34" charset="0"/>
              </a:rPr>
              <a:t>research</a:t>
            </a:r>
            <a:r>
              <a:rPr lang="de-CH" sz="2400" b="1" dirty="0">
                <a:latin typeface="Arial" panose="020B0604020202020204" pitchFamily="34" charset="0"/>
                <a:cs typeface="Arial" panose="020B0604020202020204" pitchFamily="34" charset="0"/>
              </a:rPr>
              <a:t> </a:t>
            </a:r>
            <a:r>
              <a:rPr lang="de-CH" sz="2400" b="1" dirty="0" err="1">
                <a:latin typeface="Arial" panose="020B0604020202020204" pitchFamily="34" charset="0"/>
                <a:cs typeface="Arial" panose="020B0604020202020204" pitchFamily="34" charset="0"/>
              </a:rPr>
              <a:t>concerned</a:t>
            </a:r>
            <a:r>
              <a:rPr lang="de-CH" sz="2400" b="1" dirty="0">
                <a:latin typeface="Arial" panose="020B0604020202020204" pitchFamily="34" charset="0"/>
                <a:cs typeface="Arial" panose="020B0604020202020204" pitchFamily="34" charset="0"/>
              </a:rPr>
              <a:t> </a:t>
            </a:r>
            <a:r>
              <a:rPr lang="de-CH" sz="2400" b="1" dirty="0" err="1">
                <a:latin typeface="Arial" panose="020B0604020202020204" pitchFamily="34" charset="0"/>
                <a:cs typeface="Arial" panose="020B0604020202020204" pitchFamily="34" charset="0"/>
              </a:rPr>
              <a:t>with</a:t>
            </a:r>
            <a:r>
              <a:rPr lang="de-CH" sz="2400" b="1" dirty="0">
                <a:latin typeface="Arial" panose="020B0604020202020204" pitchFamily="34" charset="0"/>
                <a:cs typeface="Arial" panose="020B0604020202020204" pitchFamily="34" charset="0"/>
              </a:rPr>
              <a:t> </a:t>
            </a:r>
            <a:r>
              <a:rPr lang="de-CH" sz="2400" b="1" i="1" dirty="0">
                <a:latin typeface="Arial" panose="020B0604020202020204" pitchFamily="34" charset="0"/>
                <a:cs typeface="Arial" panose="020B0604020202020204" pitchFamily="34" charset="0"/>
              </a:rPr>
              <a:t>Knowledge Acquisition</a:t>
            </a:r>
            <a:endParaRPr lang="de-CH" sz="2400" i="1" dirty="0">
              <a:latin typeface="Arial" panose="020B0604020202020204" pitchFamily="34" charset="0"/>
              <a:cs typeface="Arial" panose="020B0604020202020204" pitchFamily="34" charset="0"/>
            </a:endParaRPr>
          </a:p>
        </p:txBody>
      </p:sp>
      <p:sp>
        <p:nvSpPr>
          <p:cNvPr id="2" name="TextBox 1"/>
          <p:cNvSpPr txBox="1"/>
          <p:nvPr/>
        </p:nvSpPr>
        <p:spPr>
          <a:xfrm>
            <a:off x="2279576" y="2223060"/>
            <a:ext cx="8820472" cy="3970318"/>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1) </a:t>
            </a:r>
            <a:r>
              <a:rPr lang="de-CH" dirty="0" err="1">
                <a:latin typeface="Arial" panose="020B0604020202020204" pitchFamily="34" charset="0"/>
                <a:cs typeface="Arial" panose="020B0604020202020204" pitchFamily="34" charset="0"/>
              </a:rPr>
              <a:t>Structural</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equation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modeling</a:t>
            </a:r>
            <a:endParaRPr lang="de-CH" dirty="0">
              <a:latin typeface="Arial" panose="020B0604020202020204" pitchFamily="34" charset="0"/>
              <a:cs typeface="Arial" panose="020B0604020202020204" pitchFamily="34" charset="0"/>
            </a:endParaRP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2) (</a:t>
            </a:r>
            <a:r>
              <a:rPr lang="de-CH" dirty="0" err="1">
                <a:latin typeface="Arial" panose="020B0604020202020204" pitchFamily="34" charset="0"/>
                <a:cs typeface="Arial" panose="020B0604020202020204" pitchFamily="34" charset="0"/>
              </a:rPr>
              <a:t>Bayesian</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multilevel</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modeling</a:t>
            </a:r>
            <a:endParaRPr lang="de-CH" dirty="0">
              <a:latin typeface="Arial" panose="020B0604020202020204" pitchFamily="34" charset="0"/>
              <a:cs typeface="Arial" panose="020B0604020202020204" pitchFamily="34" charset="0"/>
            </a:endParaRP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3) </a:t>
            </a:r>
            <a:r>
              <a:rPr lang="de-CH" dirty="0" err="1">
                <a:latin typeface="Arial" panose="020B0604020202020204" pitchFamily="34" charset="0"/>
                <a:cs typeface="Arial" panose="020B0604020202020204" pitchFamily="34" charset="0"/>
              </a:rPr>
              <a:t>Psychometrics</a:t>
            </a:r>
            <a:r>
              <a:rPr lang="de-CH" dirty="0">
                <a:latin typeface="Arial" panose="020B0604020202020204" pitchFamily="34" charset="0"/>
                <a:cs typeface="Arial" panose="020B0604020202020204" pitchFamily="34" charset="0"/>
              </a:rPr>
              <a:t> (Rasch </a:t>
            </a:r>
            <a:r>
              <a:rPr lang="de-CH" dirty="0" err="1">
                <a:latin typeface="Arial" panose="020B0604020202020204" pitchFamily="34" charset="0"/>
                <a:cs typeface="Arial" panose="020B0604020202020204" pitchFamily="34" charset="0"/>
              </a:rPr>
              <a:t>scaling</a:t>
            </a:r>
            <a:r>
              <a:rPr lang="de-CH" dirty="0">
                <a:latin typeface="Arial" panose="020B0604020202020204" pitchFamily="34" charset="0"/>
                <a:cs typeface="Arial" panose="020B0604020202020204" pitchFamily="34" charset="0"/>
              </a:rPr>
              <a:t> &amp; Item Response Theory)</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4) Learning </a:t>
            </a:r>
            <a:r>
              <a:rPr lang="de-CH" dirty="0" err="1">
                <a:latin typeface="Arial" panose="020B0604020202020204" pitchFamily="34" charset="0"/>
                <a:cs typeface="Arial" panose="020B0604020202020204" pitchFamily="34" charset="0"/>
              </a:rPr>
              <a:t>analytics</a:t>
            </a:r>
            <a:r>
              <a:rPr lang="de-CH" dirty="0">
                <a:latin typeface="Arial" panose="020B0604020202020204" pitchFamily="34" charset="0"/>
                <a:cs typeface="Arial" panose="020B0604020202020204" pitchFamily="34" charset="0"/>
              </a:rPr>
              <a:t> (Markov Models, </a:t>
            </a:r>
            <a:r>
              <a:rPr lang="de-CH" dirty="0" err="1">
                <a:latin typeface="Arial" panose="020B0604020202020204" pitchFamily="34" charset="0"/>
                <a:cs typeface="Arial" panose="020B0604020202020204" pitchFamily="34" charset="0"/>
              </a:rPr>
              <a:t>sequence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analysis</a:t>
            </a:r>
            <a:r>
              <a:rPr lang="de-CH" dirty="0">
                <a:latin typeface="Arial" panose="020B0604020202020204" pitchFamily="34" charset="0"/>
                <a:cs typeface="Arial" panose="020B0604020202020204" pitchFamily="34" charset="0"/>
              </a:rPr>
              <a:t>)</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5) Network </a:t>
            </a:r>
            <a:r>
              <a:rPr lang="de-CH" dirty="0" err="1">
                <a:latin typeface="Arial" panose="020B0604020202020204" pitchFamily="34" charset="0"/>
                <a:cs typeface="Arial" panose="020B0604020202020204" pitchFamily="34" charset="0"/>
              </a:rPr>
              <a:t>modeling</a:t>
            </a:r>
            <a:endParaRPr lang="de-CH" dirty="0">
              <a:latin typeface="Arial" panose="020B0604020202020204" pitchFamily="34" charset="0"/>
              <a:cs typeface="Arial" panose="020B0604020202020204" pitchFamily="34" charset="0"/>
            </a:endParaRP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6) </a:t>
            </a:r>
            <a:r>
              <a:rPr lang="de-CH" dirty="0" err="1">
                <a:latin typeface="Arial" panose="020B0604020202020204" pitchFamily="34" charset="0"/>
                <a:cs typeface="Arial" panose="020B0604020202020204" pitchFamily="34" charset="0"/>
              </a:rPr>
              <a:t>Predictive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modeling</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Machine</a:t>
            </a:r>
            <a:r>
              <a:rPr lang="de-CH" dirty="0">
                <a:latin typeface="Arial" panose="020B0604020202020204" pitchFamily="34" charset="0"/>
                <a:cs typeface="Arial" panose="020B0604020202020204" pitchFamily="34" charset="0"/>
              </a:rPr>
              <a:t> Learning)</a:t>
            </a:r>
          </a:p>
          <a:p>
            <a:endParaRPr lang="de-CH" dirty="0">
              <a:latin typeface="Arial" panose="020B0604020202020204" pitchFamily="34" charset="0"/>
              <a:cs typeface="Arial" panose="020B0604020202020204" pitchFamily="34" charset="0"/>
            </a:endParaRPr>
          </a:p>
          <a:p>
            <a:r>
              <a:rPr lang="de-CH" dirty="0">
                <a:latin typeface="Arial" panose="020B0604020202020204" pitchFamily="34" charset="0"/>
                <a:cs typeface="Arial" panose="020B0604020202020204" pitchFamily="34" charset="0"/>
              </a:rPr>
              <a:t>7) </a:t>
            </a:r>
            <a:r>
              <a:rPr lang="de-CH" dirty="0" err="1">
                <a:latin typeface="Arial" panose="020B0604020202020204" pitchFamily="34" charset="0"/>
                <a:cs typeface="Arial" panose="020B0604020202020204" pitchFamily="34" charset="0"/>
              </a:rPr>
              <a:t>Cognitive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process</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modeling</a:t>
            </a:r>
            <a:r>
              <a:rPr lang="de-CH" dirty="0">
                <a:latin typeface="Arial" panose="020B0604020202020204" pitchFamily="34" charset="0"/>
                <a:cs typeface="Arial" panose="020B0604020202020204" pitchFamily="34" charset="0"/>
              </a:rPr>
              <a:t> (e.g., Diffusion </a:t>
            </a:r>
            <a:r>
              <a:rPr lang="de-CH" dirty="0" err="1">
                <a:latin typeface="Arial" panose="020B0604020202020204" pitchFamily="34" charset="0"/>
                <a:cs typeface="Arial" panose="020B0604020202020204" pitchFamily="34" charset="0"/>
              </a:rPr>
              <a:t>model</a:t>
            </a:r>
            <a:r>
              <a:rPr lang="de-CH" dirty="0">
                <a:latin typeface="Arial" panose="020B0604020202020204" pitchFamily="34" charset="0"/>
                <a:cs typeface="Arial" panose="020B0604020202020204" pitchFamily="34" charset="0"/>
              </a:rPr>
              <a:t>)</a:t>
            </a:r>
          </a:p>
          <a:p>
            <a:endParaRPr lang="de-CH" dirty="0">
              <a:latin typeface="Arial" panose="020B0604020202020204" pitchFamily="34" charset="0"/>
              <a:cs typeface="Arial" panose="020B0604020202020204" pitchFamily="34" charset="0"/>
            </a:endParaRPr>
          </a:p>
        </p:txBody>
      </p:sp>
      <p:sp>
        <p:nvSpPr>
          <p:cNvPr id="8" name="Textfeld 7">
            <a:extLst>
              <a:ext uri="{FF2B5EF4-FFF2-40B4-BE49-F238E27FC236}">
                <a16:creationId xmlns:a16="http://schemas.microsoft.com/office/drawing/2014/main" id="{F3BD892F-253A-7CE8-ECAD-8E03617469DB}"/>
              </a:ext>
            </a:extLst>
          </p:cNvPr>
          <p:cNvSpPr txBox="1"/>
          <p:nvPr/>
        </p:nvSpPr>
        <p:spPr>
          <a:xfrm rot="20130054">
            <a:off x="8217404" y="2007569"/>
            <a:ext cx="1872208" cy="1200329"/>
          </a:xfrm>
          <a:prstGeom prst="rect">
            <a:avLst/>
          </a:prstGeom>
          <a:noFill/>
        </p:spPr>
        <p:txBody>
          <a:bodyPr wrap="square" rtlCol="0">
            <a:spAutoFit/>
          </a:bodyPr>
          <a:lstStyle/>
          <a:p>
            <a:r>
              <a:rPr lang="de-CH" dirty="0">
                <a:latin typeface="Arial" panose="020B0604020202020204" pitchFamily="34" charset="0"/>
                <a:cs typeface="Arial" panose="020B0604020202020204" pitchFamily="34" charset="0"/>
              </a:rPr>
              <a:t>Just </a:t>
            </a:r>
            <a:r>
              <a:rPr lang="de-CH" dirty="0" err="1">
                <a:latin typeface="Arial" panose="020B0604020202020204" pitchFamily="34" charset="0"/>
                <a:cs typeface="Arial" panose="020B0604020202020204" pitchFamily="34" charset="0"/>
              </a:rPr>
              <a:t>wanna</a:t>
            </a:r>
            <a:r>
              <a:rPr lang="de-CH" dirty="0">
                <a:latin typeface="Arial" panose="020B0604020202020204" pitchFamily="34" charset="0"/>
                <a:cs typeface="Arial" panose="020B0604020202020204" pitchFamily="34" charset="0"/>
              </a:rPr>
              <a:t> finish </a:t>
            </a:r>
            <a:r>
              <a:rPr lang="de-CH" dirty="0" err="1">
                <a:latin typeface="Arial" panose="020B0604020202020204" pitchFamily="34" charset="0"/>
                <a:cs typeface="Arial" panose="020B0604020202020204" pitchFamily="34" charset="0"/>
              </a:rPr>
              <a:t>your</a:t>
            </a:r>
            <a:r>
              <a:rPr lang="de-CH" dirty="0">
                <a:latin typeface="Arial" panose="020B0604020202020204" pitchFamily="34" charset="0"/>
                <a:cs typeface="Arial" panose="020B0604020202020204" pitchFamily="34" charset="0"/>
              </a:rPr>
              <a:t> PhD? </a:t>
            </a:r>
            <a:r>
              <a:rPr lang="de-CH" dirty="0" err="1">
                <a:latin typeface="Arial" panose="020B0604020202020204" pitchFamily="34" charset="0"/>
                <a:cs typeface="Arial" panose="020B0604020202020204" pitchFamily="34" charset="0"/>
              </a:rPr>
              <a:t>Choose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either</a:t>
            </a:r>
            <a:r>
              <a:rPr lang="de-CH" dirty="0">
                <a:latin typeface="Arial" panose="020B0604020202020204" pitchFamily="34" charset="0"/>
                <a:cs typeface="Arial" panose="020B0604020202020204" pitchFamily="34" charset="0"/>
              </a:rPr>
              <a:t> of </a:t>
            </a:r>
            <a:r>
              <a:rPr lang="de-CH" dirty="0" err="1">
                <a:latin typeface="Arial" panose="020B0604020202020204" pitchFamily="34" charset="0"/>
                <a:cs typeface="Arial" panose="020B0604020202020204" pitchFamily="34" charset="0"/>
              </a:rPr>
              <a:t>these</a:t>
            </a:r>
            <a:r>
              <a:rPr lang="de-CH" dirty="0">
                <a:latin typeface="Arial" panose="020B0604020202020204" pitchFamily="34" charset="0"/>
                <a:cs typeface="Arial" panose="020B0604020202020204" pitchFamily="34" charset="0"/>
              </a:rPr>
              <a:t>!</a:t>
            </a:r>
          </a:p>
        </p:txBody>
      </p:sp>
      <p:sp>
        <p:nvSpPr>
          <p:cNvPr id="9" name="Textfeld 8">
            <a:extLst>
              <a:ext uri="{FF2B5EF4-FFF2-40B4-BE49-F238E27FC236}">
                <a16:creationId xmlns:a16="http://schemas.microsoft.com/office/drawing/2014/main" id="{708D90F3-84FF-F359-3376-E74FE30D591A}"/>
              </a:ext>
            </a:extLst>
          </p:cNvPr>
          <p:cNvSpPr txBox="1"/>
          <p:nvPr/>
        </p:nvSpPr>
        <p:spPr>
          <a:xfrm rot="1162624">
            <a:off x="8149135" y="3990548"/>
            <a:ext cx="1872208" cy="1754326"/>
          </a:xfrm>
          <a:prstGeom prst="rect">
            <a:avLst/>
          </a:prstGeom>
          <a:noFill/>
        </p:spPr>
        <p:txBody>
          <a:bodyPr wrap="square" rtlCol="0">
            <a:spAutoFit/>
          </a:bodyPr>
          <a:lstStyle/>
          <a:p>
            <a:r>
              <a:rPr lang="de-CH" dirty="0" err="1">
                <a:latin typeface="Arial" panose="020B0604020202020204" pitchFamily="34" charset="0"/>
                <a:cs typeface="Arial" panose="020B0604020202020204" pitchFamily="34" charset="0"/>
              </a:rPr>
              <a:t>Wanna</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stay</a:t>
            </a:r>
            <a:r>
              <a:rPr lang="de-CH" dirty="0">
                <a:latin typeface="Arial" panose="020B0604020202020204" pitchFamily="34" charset="0"/>
                <a:cs typeface="Arial" panose="020B0604020202020204" pitchFamily="34" charset="0"/>
              </a:rPr>
              <a:t> in </a:t>
            </a:r>
            <a:r>
              <a:rPr lang="de-CH" dirty="0" err="1">
                <a:latin typeface="Arial" panose="020B0604020202020204" pitchFamily="34" charset="0"/>
                <a:cs typeface="Arial" panose="020B0604020202020204" pitchFamily="34" charset="0"/>
              </a:rPr>
              <a:t>research</a:t>
            </a:r>
            <a:r>
              <a:rPr lang="de-CH" dirty="0">
                <a:latin typeface="Arial" panose="020B0604020202020204" pitchFamily="34" charset="0"/>
                <a:cs typeface="Arial" panose="020B0604020202020204" pitchFamily="34" charset="0"/>
              </a:rPr>
              <a:t> and </a:t>
            </a:r>
            <a:r>
              <a:rPr lang="de-CH" dirty="0" err="1">
                <a:latin typeface="Arial" panose="020B0604020202020204" pitchFamily="34" charset="0"/>
                <a:cs typeface="Arial" panose="020B0604020202020204" pitchFamily="34" charset="0"/>
              </a:rPr>
              <a:t>become</a:t>
            </a:r>
            <a:r>
              <a:rPr lang="de-CH" dirty="0">
                <a:latin typeface="Arial" panose="020B0604020202020204" pitchFamily="34" charset="0"/>
                <a:cs typeface="Arial" panose="020B0604020202020204" pitchFamily="34" charset="0"/>
              </a:rPr>
              <a:t> </a:t>
            </a:r>
            <a:r>
              <a:rPr lang="de-CH" dirty="0" err="1">
                <a:latin typeface="Arial" panose="020B0604020202020204" pitchFamily="34" charset="0"/>
                <a:cs typeface="Arial" panose="020B0604020202020204" pitchFamily="34" charset="0"/>
              </a:rPr>
              <a:t>aaawesome</a:t>
            </a:r>
            <a:r>
              <a:rPr lang="de-CH" dirty="0">
                <a:latin typeface="Arial" panose="020B0604020202020204" pitchFamily="34" charset="0"/>
                <a:cs typeface="Arial" panose="020B0604020202020204" pitchFamily="34" charset="0"/>
              </a:rPr>
              <a:t>?</a:t>
            </a:r>
          </a:p>
          <a:p>
            <a:r>
              <a:rPr lang="de-CH" dirty="0">
                <a:latin typeface="Arial" panose="020B0604020202020204" pitchFamily="34" charset="0"/>
                <a:cs typeface="Arial" panose="020B0604020202020204" pitchFamily="34" charset="0"/>
              </a:rPr>
              <a:t>Look </a:t>
            </a:r>
            <a:r>
              <a:rPr lang="de-CH" dirty="0" err="1">
                <a:latin typeface="Arial" panose="020B0604020202020204" pitchFamily="34" charset="0"/>
                <a:cs typeface="Arial" panose="020B0604020202020204" pitchFamily="34" charset="0"/>
              </a:rPr>
              <a:t>into</a:t>
            </a:r>
            <a:r>
              <a:rPr lang="de-CH" dirty="0">
                <a:latin typeface="Arial" panose="020B0604020202020204" pitchFamily="34" charset="0"/>
                <a:cs typeface="Arial" panose="020B0604020202020204" pitchFamily="34" charset="0"/>
              </a:rPr>
              <a:t> all of </a:t>
            </a:r>
            <a:r>
              <a:rPr lang="de-CH" dirty="0" err="1">
                <a:latin typeface="Arial" panose="020B0604020202020204" pitchFamily="34" charset="0"/>
                <a:cs typeface="Arial" panose="020B0604020202020204" pitchFamily="34" charset="0"/>
              </a:rPr>
              <a:t>these</a:t>
            </a:r>
            <a:r>
              <a:rPr lang="de-CH"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668102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 </a:t>
            </a:r>
            <a:r>
              <a:rPr lang="en-US" sz="2200" b="1" i="1">
                <a:solidFill>
                  <a:prstClr val="white">
                    <a:lumMod val="50000"/>
                  </a:prstClr>
                </a:solidFill>
                <a:latin typeface="Arial" panose="020B0604020202020204" pitchFamily="34" charset="0"/>
                <a:cs typeface="Arial" panose="020B0604020202020204" pitchFamily="34" charset="0"/>
              </a:rPr>
              <a:t>p</a:t>
            </a:r>
            <a:r>
              <a:rPr lang="en-US" sz="2200" b="1">
                <a:solidFill>
                  <a:prstClr val="white">
                    <a:lumMod val="50000"/>
                  </a:prstClr>
                </a:solidFill>
                <a:latin typeface="Arial" panose="020B0604020202020204" pitchFamily="34" charset="0"/>
                <a:cs typeface="Arial" panose="020B0604020202020204" pitchFamily="34" charset="0"/>
              </a:rPr>
              <a:t>-values indicate nothing </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Participants with missing data should always be analyzed</a:t>
            </a:r>
          </a:p>
          <a:p>
            <a:pPr marL="514350" indent="-514350">
              <a:buFontTx/>
              <a:buAutoNum type="romanUcParenR"/>
              <a:defRPr/>
            </a:pPr>
            <a:endParaRPr lang="en-US" sz="2200" b="1">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lumMod val="50000"/>
                  </a:prstClr>
                </a:solidFill>
                <a:latin typeface="Arial" panose="020B0604020202020204" pitchFamily="34" charset="0"/>
                <a:cs typeface="Arial" panose="020B0604020202020204" pitchFamily="34" charset="0"/>
              </a:rPr>
              <a:t>Asking a statistician is useful and brings up potential ideas</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7030A0"/>
                </a:solidFill>
                <a:latin typeface="Arial" panose="020B0604020202020204" pitchFamily="34" charset="0"/>
                <a:cs typeface="Arial" panose="020B0604020202020204" pitchFamily="34" charset="0"/>
              </a:rPr>
              <a:t>There is one statistical model for each study design                </a:t>
            </a:r>
            <a:r>
              <a:rPr lang="en-US" sz="2200" b="1" i="1">
                <a:solidFill>
                  <a:prstClr val="white"/>
                </a:solidFill>
                <a:latin typeface="Arial" panose="020B0604020202020204" pitchFamily="34" charset="0"/>
                <a:cs typeface="Arial" panose="020B0604020202020204" pitchFamily="34" charset="0"/>
              </a:rPr>
              <a:t>“A repeated measures ANOVA is the </a:t>
            </a:r>
            <a:r>
              <a:rPr lang="en-US" sz="2200" b="1" i="1" u="sng">
                <a:solidFill>
                  <a:prstClr val="white"/>
                </a:solidFill>
                <a:latin typeface="Arial" panose="020B0604020202020204" pitchFamily="34" charset="0"/>
                <a:cs typeface="Arial" panose="020B0604020202020204" pitchFamily="34" charset="0"/>
              </a:rPr>
              <a:t>gold standard</a:t>
            </a:r>
            <a:r>
              <a:rPr lang="en-US" sz="2200" b="1" i="1">
                <a:solidFill>
                  <a:prstClr val="white"/>
                </a:solidFill>
                <a:latin typeface="Arial" panose="020B0604020202020204" pitchFamily="34" charset="0"/>
                <a:cs typeface="Arial" panose="020B0604020202020204" pitchFamily="34" charset="0"/>
              </a:rPr>
              <a:t>!”</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79</a:t>
            </a:fld>
            <a:endParaRPr lang="de-CH">
              <a:solidFill>
                <a:prstClr val="black">
                  <a:tint val="75000"/>
                </a:prstClr>
              </a:solidFill>
            </a:endParaRPr>
          </a:p>
        </p:txBody>
      </p:sp>
      <p:pic>
        <p:nvPicPr>
          <p:cNvPr id="5" name="Grafik 4">
            <a:extLst>
              <a:ext uri="{FF2B5EF4-FFF2-40B4-BE49-F238E27FC236}">
                <a16:creationId xmlns:a16="http://schemas.microsoft.com/office/drawing/2014/main" id="{086ECA0C-734D-0DB3-7C5A-46146F4B382F}"/>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2383622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Statistics comes after data collection</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 </a:t>
            </a:r>
            <a:r>
              <a:rPr lang="en-US" sz="2200" b="1" i="1" dirty="0">
                <a:solidFill>
                  <a:prstClr val="white">
                    <a:lumMod val="50000"/>
                  </a:prstClr>
                </a:solidFill>
                <a:latin typeface="Arial" panose="020B0604020202020204" pitchFamily="34" charset="0"/>
                <a:cs typeface="Arial" panose="020B0604020202020204" pitchFamily="34" charset="0"/>
              </a:rPr>
              <a:t>p</a:t>
            </a:r>
            <a:r>
              <a:rPr lang="en-US" sz="2200" b="1" dirty="0">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srgbClr val="FF66FF"/>
                </a:solidFill>
                <a:latin typeface="Arial" panose="020B0604020202020204" pitchFamily="34" charset="0"/>
                <a:cs typeface="Arial" panose="020B0604020202020204" pitchFamily="34" charset="0"/>
              </a:rPr>
              <a:t>Participants with missing data should not be analyzed            </a:t>
            </a:r>
            <a:r>
              <a:rPr lang="en-US" sz="2200" b="1" i="1" dirty="0">
                <a:solidFill>
                  <a:prstClr val="white"/>
                </a:solidFill>
                <a:latin typeface="Arial" panose="020B0604020202020204" pitchFamily="34" charset="0"/>
                <a:cs typeface="Arial" panose="020B0604020202020204" pitchFamily="34" charset="0"/>
              </a:rPr>
              <a:t>“This one missed an assessment, let’s drop him/her         from  the datafile!”</a:t>
            </a:r>
          </a:p>
          <a:p>
            <a:pPr marL="514350" indent="-514350">
              <a:buFontTx/>
              <a:buAutoNum type="romanUcParen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pPr>
            <a:r>
              <a:rPr lang="en-US" sz="2200" b="1" dirty="0">
                <a:solidFill>
                  <a:prstClr val="white">
                    <a:lumMod val="50000"/>
                  </a:prstClr>
                </a:solidFill>
                <a:latin typeface="Arial" panose="020B0604020202020204" pitchFamily="34" charset="0"/>
                <a:cs typeface="Arial" panose="020B0604020202020204" pitchFamily="34" charset="0"/>
              </a:rPr>
              <a:t>There is one statistical model for each study design</a:t>
            </a:r>
          </a:p>
        </p:txBody>
      </p:sp>
      <p:sp>
        <p:nvSpPr>
          <p:cNvPr id="3" name="Slide Number Placeholder 2"/>
          <p:cNvSpPr>
            <a:spLocks noGrp="1"/>
          </p:cNvSpPr>
          <p:nvPr>
            <p:ph type="sldNum" sz="quarter" idx="12"/>
          </p:nvPr>
        </p:nvSpPr>
        <p:spPr/>
        <p:txBody>
          <a:bodyPr/>
          <a:lstStyle/>
          <a:p>
            <a:fld id="{D73300DC-6F81-4257-9104-8FC6944C3589}" type="slidenum">
              <a:rPr lang="de-CH">
                <a:solidFill>
                  <a:prstClr val="black">
                    <a:tint val="75000"/>
                  </a:prstClr>
                </a:solidFill>
              </a:rPr>
              <a:pPr/>
              <a:t>8</a:t>
            </a:fld>
            <a:endParaRPr lang="de-CH">
              <a:solidFill>
                <a:prstClr val="black">
                  <a:tint val="75000"/>
                </a:prstClr>
              </a:solidFill>
            </a:endParaRPr>
          </a:p>
        </p:txBody>
      </p:sp>
      <p:pic>
        <p:nvPicPr>
          <p:cNvPr id="6" name="Grafik 5">
            <a:extLst>
              <a:ext uri="{FF2B5EF4-FFF2-40B4-BE49-F238E27FC236}">
                <a16:creationId xmlns:a16="http://schemas.microsoft.com/office/drawing/2014/main" id="{533B3A80-B83D-4F44-B2F3-63E6250C4B54}"/>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997EC390-D42C-452B-BDB5-1F12A649C31B}"/>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219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9145016" cy="4832092"/>
          </a:xfrm>
          <a:prstGeom prst="rect">
            <a:avLst/>
          </a:prstGeom>
          <a:noFill/>
        </p:spPr>
        <p:txBody>
          <a:bodyPr wrap="square" rtlCol="0">
            <a:spAutoFit/>
          </a:bodyPr>
          <a:lstStyle/>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Statistics comes before data collection</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30 participants per condition are minimum</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 </a:t>
            </a:r>
            <a:r>
              <a:rPr lang="en-US" sz="2200" b="1" i="1" dirty="0">
                <a:solidFill>
                  <a:prstClr val="white">
                    <a:lumMod val="50000"/>
                  </a:prstClr>
                </a:solidFill>
                <a:latin typeface="Arial" panose="020B0604020202020204" pitchFamily="34" charset="0"/>
                <a:cs typeface="Arial" panose="020B0604020202020204" pitchFamily="34" charset="0"/>
              </a:rPr>
              <a:t>p</a:t>
            </a:r>
            <a:r>
              <a:rPr lang="en-US" sz="2200" b="1" dirty="0">
                <a:solidFill>
                  <a:prstClr val="white">
                    <a:lumMod val="50000"/>
                  </a:prstClr>
                </a:solidFill>
                <a:latin typeface="Arial" panose="020B0604020202020204" pitchFamily="34" charset="0"/>
                <a:cs typeface="Arial" panose="020B0604020202020204" pitchFamily="34" charset="0"/>
              </a:rPr>
              <a:t>-values indicate nothing </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Participants with missing data should always be analyzed</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Asking a statistician is useful and brings up potential ideas</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srgbClr val="00B050"/>
                </a:solidFill>
                <a:latin typeface="Arial" panose="020B0604020202020204" pitchFamily="34" charset="0"/>
                <a:cs typeface="Arial" panose="020B0604020202020204" pitchFamily="34" charset="0"/>
              </a:rPr>
              <a:t>There are multiple useful statistical models for each question                </a:t>
            </a:r>
            <a:r>
              <a:rPr lang="en-US" sz="2200" b="1" i="1" dirty="0">
                <a:solidFill>
                  <a:prstClr val="white"/>
                </a:solidFill>
                <a:latin typeface="Arial" panose="020B0604020202020204" pitchFamily="34" charset="0"/>
                <a:cs typeface="Arial" panose="020B0604020202020204" pitchFamily="34" charset="0"/>
              </a:rPr>
              <a:t>“Let’s apply awesome models to get the most information out of our data, in the collection of which we put so much work!”</a:t>
            </a:r>
          </a:p>
          <a:p>
            <a:pPr>
              <a:defRPr/>
            </a:pPr>
            <a:endParaRPr lang="en-US" sz="2200" b="1" dirty="0">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80</a:t>
            </a:fld>
            <a:endParaRPr lang="de-CH">
              <a:solidFill>
                <a:prstClr val="black">
                  <a:tint val="75000"/>
                </a:prstClr>
              </a:solidFill>
            </a:endParaRPr>
          </a:p>
        </p:txBody>
      </p:sp>
      <p:pic>
        <p:nvPicPr>
          <p:cNvPr id="5" name="Grafik 4">
            <a:extLst>
              <a:ext uri="{FF2B5EF4-FFF2-40B4-BE49-F238E27FC236}">
                <a16:creationId xmlns:a16="http://schemas.microsoft.com/office/drawing/2014/main" id="{0C205551-4607-ACCD-5E2C-3166792B7D91}"/>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11770486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154984"/>
          </a:xfrm>
          <a:prstGeom prst="rect">
            <a:avLst/>
          </a:prstGeom>
          <a:noFill/>
        </p:spPr>
        <p:txBody>
          <a:bodyPr wrap="square" rtlCol="0">
            <a:spAutoFit/>
          </a:bodyPr>
          <a:lstStyle/>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Statistics comes after data collection</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30 participants per condition are great</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t>
            </a:r>
            <a:r>
              <a:rPr kumimoji="0" lang="en-US" sz="22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t>
            </a: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-values indicate whether our Hypotheses are correct</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Participants with missing data should not be analyzed</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Asking a statistician ensures everything’s right</a:t>
            </a: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514350" marR="0" lvl="0" indent="-514350" algn="l" defTabSz="914400" rtl="0" eaLnBrk="1" fontAlgn="auto" latinLnBrk="0" hangingPunct="1">
              <a:lnSpc>
                <a:spcPct val="100000"/>
              </a:lnSpc>
              <a:spcBef>
                <a:spcPts val="0"/>
              </a:spcBef>
              <a:spcAft>
                <a:spcPts val="0"/>
              </a:spcAft>
              <a:buClrTx/>
              <a:buSzTx/>
              <a:buFontTx/>
              <a:buAutoNum type="romanUcParenR"/>
              <a:tabLst/>
              <a:defRPr/>
            </a:pPr>
            <a:r>
              <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There is one statistical model for each study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3300DC-6F81-4257-9104-8FC6944C3589}" type="slidenum">
              <a:rPr kumimoji="0" lang="de-CH" sz="14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de-CH" sz="14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4" name="Grafik 3">
            <a:extLst>
              <a:ext uri="{FF2B5EF4-FFF2-40B4-BE49-F238E27FC236}">
                <a16:creationId xmlns:a16="http://schemas.microsoft.com/office/drawing/2014/main" id="{7E8A1785-04C8-4972-9F49-76BA0A75C8E8}"/>
              </a:ext>
            </a:extLst>
          </p:cNvPr>
          <p:cNvPicPr>
            <a:picLocks noChangeAspect="1"/>
          </p:cNvPicPr>
          <p:nvPr/>
        </p:nvPicPr>
        <p:blipFill>
          <a:blip r:embed="rId3"/>
          <a:stretch>
            <a:fillRect/>
          </a:stretch>
        </p:blipFill>
        <p:spPr>
          <a:xfrm>
            <a:off x="4799856" y="217284"/>
            <a:ext cx="2136662" cy="1072956"/>
          </a:xfrm>
          <a:prstGeom prst="rect">
            <a:avLst/>
          </a:prstGeom>
        </p:spPr>
      </p:pic>
    </p:spTree>
    <p:extLst>
      <p:ext uri="{BB962C8B-B14F-4D97-AF65-F5344CB8AC3E}">
        <p14:creationId xmlns:p14="http://schemas.microsoft.com/office/powerpoint/2010/main" val="2501924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154984"/>
          </a:xfrm>
          <a:prstGeom prst="rect">
            <a:avLst/>
          </a:prstGeom>
          <a:noFill/>
        </p:spPr>
        <p:txBody>
          <a:bodyPr wrap="square" rtlCol="0">
            <a:spAutoFit/>
          </a:bodyPr>
          <a:lstStyle/>
          <a:p>
            <a:pPr marL="514350" indent="-514350">
              <a:buFontTx/>
              <a:buAutoNum type="romanUcParenR"/>
              <a:defRPr/>
            </a:pPr>
            <a:r>
              <a:rPr lang="en-US" sz="2200" b="1" dirty="0">
                <a:solidFill>
                  <a:prstClr val="white"/>
                </a:solidFill>
                <a:latin typeface="Arial" panose="020B0604020202020204" pitchFamily="34" charset="0"/>
                <a:cs typeface="Arial" panose="020B0604020202020204" pitchFamily="34" charset="0"/>
              </a:rPr>
              <a:t>Statistics comes before, during, and after data collection</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solidFill>
                <a:latin typeface="Arial" panose="020B0604020202020204" pitchFamily="34" charset="0"/>
                <a:cs typeface="Arial" panose="020B0604020202020204" pitchFamily="34" charset="0"/>
              </a:rPr>
              <a:t>30 participants per condition are the absolute minimum</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solidFill>
                <a:latin typeface="Arial" panose="020B0604020202020204" pitchFamily="34" charset="0"/>
                <a:cs typeface="Arial" panose="020B0604020202020204" pitchFamily="34" charset="0"/>
              </a:rPr>
              <a:t> </a:t>
            </a:r>
            <a:r>
              <a:rPr lang="en-US" sz="2200" b="1" i="1" dirty="0">
                <a:solidFill>
                  <a:prstClr val="white"/>
                </a:solidFill>
                <a:latin typeface="Arial" panose="020B0604020202020204" pitchFamily="34" charset="0"/>
                <a:cs typeface="Arial" panose="020B0604020202020204" pitchFamily="34" charset="0"/>
              </a:rPr>
              <a:t>p</a:t>
            </a:r>
            <a:r>
              <a:rPr lang="en-US" sz="2200" b="1" dirty="0">
                <a:solidFill>
                  <a:prstClr val="white"/>
                </a:solidFill>
                <a:latin typeface="Arial" panose="020B0604020202020204" pitchFamily="34" charset="0"/>
                <a:cs typeface="Arial" panose="020B0604020202020204" pitchFamily="34" charset="0"/>
              </a:rPr>
              <a:t>-values indicate very little</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solidFill>
                <a:latin typeface="Arial" panose="020B0604020202020204" pitchFamily="34" charset="0"/>
                <a:cs typeface="Arial" panose="020B0604020202020204" pitchFamily="34" charset="0"/>
              </a:rPr>
              <a:t>Participants with missing data should always be analyzed</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solidFill>
                <a:latin typeface="Arial" panose="020B0604020202020204" pitchFamily="34" charset="0"/>
                <a:cs typeface="Arial" panose="020B0604020202020204" pitchFamily="34" charset="0"/>
              </a:rPr>
              <a:t>Asking at least two statisticians is very useful</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solidFill>
                <a:latin typeface="Arial" panose="020B0604020202020204" pitchFamily="34" charset="0"/>
                <a:cs typeface="Arial" panose="020B0604020202020204" pitchFamily="34" charset="0"/>
              </a:rPr>
              <a:t>There are many informative statistical models for each study</a:t>
            </a:r>
          </a:p>
          <a:p>
            <a:pPr>
              <a:defRPr/>
            </a:pPr>
            <a:endParaRPr lang="en-US" sz="2200" b="1" dirty="0">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82</a:t>
            </a:fld>
            <a:endParaRPr lang="de-CH">
              <a:solidFill>
                <a:prstClr val="black">
                  <a:tint val="75000"/>
                </a:prstClr>
              </a:solidFill>
            </a:endParaRPr>
          </a:p>
        </p:txBody>
      </p:sp>
      <p:pic>
        <p:nvPicPr>
          <p:cNvPr id="5" name="Grafik 4">
            <a:extLst>
              <a:ext uri="{FF2B5EF4-FFF2-40B4-BE49-F238E27FC236}">
                <a16:creationId xmlns:a16="http://schemas.microsoft.com/office/drawing/2014/main" id="{127125C9-FC9F-F721-AF30-FD1016AFCFCB}"/>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20919243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980729"/>
            <a:ext cx="8870592" cy="5847755"/>
          </a:xfrm>
          <a:prstGeom prst="rect">
            <a:avLst/>
          </a:prstGeom>
          <a:noFill/>
        </p:spPr>
        <p:txBody>
          <a:bodyPr wrap="square" rtlCol="0">
            <a:spAutoFit/>
          </a:bodyPr>
          <a:lstStyle/>
          <a:p>
            <a:pPr>
              <a:defRPr/>
            </a:pPr>
            <a:r>
              <a:rPr lang="en-US" sz="2200" b="1" dirty="0">
                <a:solidFill>
                  <a:prstClr val="white"/>
                </a:solidFill>
                <a:latin typeface="Arial" panose="020B0604020202020204" pitchFamily="34" charset="0"/>
                <a:cs typeface="Arial" panose="020B0604020202020204" pitchFamily="34" charset="0"/>
              </a:rPr>
              <a:t>Practice</a:t>
            </a:r>
          </a:p>
          <a:p>
            <a:pPr>
              <a:defRPr/>
            </a:pPr>
            <a:endParaRPr lang="en-US" sz="2200" dirty="0">
              <a:solidFill>
                <a:prstClr val="white"/>
              </a:solidFill>
              <a:latin typeface="Arial" panose="020B0604020202020204" pitchFamily="34" charset="0"/>
              <a:cs typeface="Arial" panose="020B0604020202020204" pitchFamily="34" charset="0"/>
            </a:endParaRPr>
          </a:p>
          <a:p>
            <a:pPr>
              <a:defRPr/>
            </a:pPr>
            <a:r>
              <a:rPr lang="en-US" sz="2200" dirty="0">
                <a:solidFill>
                  <a:prstClr val="white"/>
                </a:solidFill>
                <a:latin typeface="Arial" panose="020B0604020202020204" pitchFamily="34" charset="0"/>
                <a:cs typeface="Arial" panose="020B0604020202020204" pitchFamily="34" charset="0"/>
              </a:rPr>
              <a:t>Go into 3 groups (2-3 people per group)</a:t>
            </a:r>
          </a:p>
          <a:p>
            <a:pPr>
              <a:defRPr/>
            </a:pPr>
            <a:endParaRPr lang="en-US" sz="2200" dirty="0">
              <a:solidFill>
                <a:prstClr val="white"/>
              </a:solidFill>
              <a:latin typeface="Arial" panose="020B0604020202020204" pitchFamily="34" charset="0"/>
              <a:cs typeface="Arial" panose="020B0604020202020204" pitchFamily="34" charset="0"/>
            </a:endParaRPr>
          </a:p>
          <a:p>
            <a:pPr>
              <a:defRPr/>
            </a:pPr>
            <a:r>
              <a:rPr lang="en-US" sz="2200" dirty="0">
                <a:solidFill>
                  <a:prstClr val="white"/>
                </a:solidFill>
                <a:latin typeface="Arial" panose="020B0604020202020204" pitchFamily="34" charset="0"/>
                <a:cs typeface="Arial" panose="020B0604020202020204" pitchFamily="34" charset="0"/>
              </a:rPr>
              <a:t>Choose the project of one of the group members (planning-phase would be perfect)</a:t>
            </a:r>
          </a:p>
          <a:p>
            <a:pPr>
              <a:defRPr/>
            </a:pPr>
            <a:endParaRPr lang="en-US" sz="2200" dirty="0">
              <a:solidFill>
                <a:prstClr val="white"/>
              </a:solidFill>
              <a:latin typeface="Arial" panose="020B0604020202020204" pitchFamily="34" charset="0"/>
              <a:cs typeface="Arial" panose="020B0604020202020204" pitchFamily="34" charset="0"/>
            </a:endParaRPr>
          </a:p>
          <a:p>
            <a:pPr>
              <a:defRPr/>
            </a:pPr>
            <a:r>
              <a:rPr lang="en-US" sz="2200" dirty="0">
                <a:solidFill>
                  <a:prstClr val="white"/>
                </a:solidFill>
                <a:latin typeface="Arial" panose="020B0604020202020204" pitchFamily="34" charset="0"/>
                <a:cs typeface="Arial" panose="020B0604020202020204" pitchFamily="34" charset="0"/>
              </a:rPr>
              <a:t>Note down 1-2 research questions (e.g., do verbal teacher scaffolds support learning better than worked examples?) + 1 additional research question (e.g., “do students with a high number of prior misconceptions learn less?”)</a:t>
            </a:r>
          </a:p>
          <a:p>
            <a:pPr>
              <a:defRPr/>
            </a:pPr>
            <a:endParaRPr lang="en-US" sz="2200" dirty="0">
              <a:solidFill>
                <a:prstClr val="white"/>
              </a:solidFill>
              <a:latin typeface="Arial" panose="020B0604020202020204" pitchFamily="34" charset="0"/>
              <a:cs typeface="Arial" panose="020B0604020202020204" pitchFamily="34" charset="0"/>
            </a:endParaRPr>
          </a:p>
          <a:p>
            <a:pPr>
              <a:defRPr/>
            </a:pPr>
            <a:r>
              <a:rPr lang="en-US" sz="2200" b="1" dirty="0">
                <a:solidFill>
                  <a:prstClr val="white"/>
                </a:solidFill>
                <a:latin typeface="Arial" panose="020B0604020202020204" pitchFamily="34" charset="0"/>
                <a:cs typeface="Arial" panose="020B0604020202020204" pitchFamily="34" charset="0"/>
              </a:rPr>
              <a:t>Describe how these questions should be analyzed:</a:t>
            </a:r>
          </a:p>
          <a:p>
            <a:pPr>
              <a:defRPr/>
            </a:pPr>
            <a:r>
              <a:rPr lang="en-US" sz="2200" dirty="0">
                <a:solidFill>
                  <a:prstClr val="white"/>
                </a:solidFill>
                <a:latin typeface="Arial" panose="020B0604020202020204" pitchFamily="34" charset="0"/>
                <a:cs typeface="Arial" panose="020B0604020202020204" pitchFamily="34" charset="0"/>
              </a:rPr>
              <a:t>Which measures (assessments), sample size, when do assessments take place, which variables will be built from the measures, what will you analyze; potentially: which statistical model, which barriers might arise?</a:t>
            </a: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83</a:t>
            </a:fld>
            <a:endParaRPr lang="de-CH">
              <a:solidFill>
                <a:prstClr val="black">
                  <a:tint val="75000"/>
                </a:prstClr>
              </a:solidFill>
            </a:endParaRPr>
          </a:p>
        </p:txBody>
      </p:sp>
      <p:pic>
        <p:nvPicPr>
          <p:cNvPr id="5" name="Grafik 4">
            <a:extLst>
              <a:ext uri="{FF2B5EF4-FFF2-40B4-BE49-F238E27FC236}">
                <a16:creationId xmlns:a16="http://schemas.microsoft.com/office/drawing/2014/main" id="{BFD22307-E69C-1686-BF3D-0530B8CCCC0A}"/>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39074800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84</a:t>
            </a:fld>
            <a:endParaRPr lang="de-CH">
              <a:solidFill>
                <a:prstClr val="black">
                  <a:tint val="75000"/>
                </a:prstClr>
              </a:solidFill>
            </a:endParaRPr>
          </a:p>
        </p:txBody>
      </p:sp>
      <p:sp>
        <p:nvSpPr>
          <p:cNvPr id="5" name="Rectangle 4">
            <a:extLst>
              <a:ext uri="{FF2B5EF4-FFF2-40B4-BE49-F238E27FC236}">
                <a16:creationId xmlns:a16="http://schemas.microsoft.com/office/drawing/2014/main" id="{B06AAC1B-572F-3FBA-19DF-408ED6CB977D}"/>
              </a:ext>
            </a:extLst>
          </p:cNvPr>
          <p:cNvSpPr/>
          <p:nvPr/>
        </p:nvSpPr>
        <p:spPr>
          <a:xfrm>
            <a:off x="2434785" y="4941168"/>
            <a:ext cx="1872208" cy="1152128"/>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Pretest</a:t>
            </a:r>
          </a:p>
        </p:txBody>
      </p:sp>
      <p:sp>
        <p:nvSpPr>
          <p:cNvPr id="6" name="Rectangle 5">
            <a:extLst>
              <a:ext uri="{FF2B5EF4-FFF2-40B4-BE49-F238E27FC236}">
                <a16:creationId xmlns:a16="http://schemas.microsoft.com/office/drawing/2014/main" id="{0A19301B-BC36-41B8-3E3B-E44E51889CD9}"/>
              </a:ext>
            </a:extLst>
          </p:cNvPr>
          <p:cNvSpPr/>
          <p:nvPr/>
        </p:nvSpPr>
        <p:spPr>
          <a:xfrm>
            <a:off x="5099081" y="4941168"/>
            <a:ext cx="1872208" cy="1152128"/>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Posttest</a:t>
            </a:r>
          </a:p>
        </p:txBody>
      </p:sp>
      <p:cxnSp>
        <p:nvCxnSpPr>
          <p:cNvPr id="7" name="Straight Arrow Connector 8">
            <a:extLst>
              <a:ext uri="{FF2B5EF4-FFF2-40B4-BE49-F238E27FC236}">
                <a16:creationId xmlns:a16="http://schemas.microsoft.com/office/drawing/2014/main" id="{B93DCF6C-63BB-0A62-7459-62529A464D16}"/>
              </a:ext>
            </a:extLst>
          </p:cNvPr>
          <p:cNvCxnSpPr>
            <a:stCxn id="5" idx="3"/>
            <a:endCxn id="6" idx="1"/>
          </p:cNvCxnSpPr>
          <p:nvPr/>
        </p:nvCxnSpPr>
        <p:spPr>
          <a:xfrm>
            <a:off x="4306993" y="5517232"/>
            <a:ext cx="792088" cy="0"/>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8" name="TextBox 12">
            <a:extLst>
              <a:ext uri="{FF2B5EF4-FFF2-40B4-BE49-F238E27FC236}">
                <a16:creationId xmlns:a16="http://schemas.microsoft.com/office/drawing/2014/main" id="{AE957832-C308-1784-F0DB-ABA42538CAC8}"/>
              </a:ext>
            </a:extLst>
          </p:cNvPr>
          <p:cNvSpPr txBox="1"/>
          <p:nvPr/>
        </p:nvSpPr>
        <p:spPr>
          <a:xfrm>
            <a:off x="2038741" y="4098268"/>
            <a:ext cx="5328592" cy="461665"/>
          </a:xfrm>
          <a:prstGeom prst="rect">
            <a:avLst/>
          </a:prstGeom>
          <a:noFill/>
        </p:spPr>
        <p:txBody>
          <a:bodyPr wrap="square" rtlCol="0">
            <a:spAutoFit/>
          </a:bodyPr>
          <a:lstStyle/>
          <a:p>
            <a:pPr algn="ctr"/>
            <a:r>
              <a:rPr lang="de-CH" sz="2400" b="1" dirty="0">
                <a:solidFill>
                  <a:schemeClr val="bg1"/>
                </a:solidFill>
                <a:latin typeface="Arial" panose="020B0604020202020204" pitchFamily="34" charset="0"/>
                <a:cs typeface="Arial" panose="020B0604020202020204" pitchFamily="34" charset="0"/>
              </a:rPr>
              <a:t>Control </a:t>
            </a:r>
            <a:r>
              <a:rPr lang="de-CH" sz="2400" b="1" dirty="0" err="1">
                <a:solidFill>
                  <a:schemeClr val="bg1"/>
                </a:solidFill>
                <a:latin typeface="Arial" panose="020B0604020202020204" pitchFamily="34" charset="0"/>
                <a:cs typeface="Arial" panose="020B0604020202020204" pitchFamily="34" charset="0"/>
              </a:rPr>
              <a:t>condition</a:t>
            </a:r>
            <a:endParaRPr lang="de-CH" sz="2400" dirty="0">
              <a:solidFill>
                <a:schemeClr val="bg1"/>
              </a:solidFill>
              <a:latin typeface="Arial" panose="020B0604020202020204" pitchFamily="34" charset="0"/>
              <a:cs typeface="Arial" panose="020B0604020202020204" pitchFamily="34" charset="0"/>
            </a:endParaRPr>
          </a:p>
        </p:txBody>
      </p:sp>
      <p:cxnSp>
        <p:nvCxnSpPr>
          <p:cNvPr id="9" name="Straight Arrow Connector 13">
            <a:extLst>
              <a:ext uri="{FF2B5EF4-FFF2-40B4-BE49-F238E27FC236}">
                <a16:creationId xmlns:a16="http://schemas.microsoft.com/office/drawing/2014/main" id="{A3B313EE-07B5-A03C-BD51-F4630AE5B5F9}"/>
              </a:ext>
            </a:extLst>
          </p:cNvPr>
          <p:cNvCxnSpPr>
            <a:stCxn id="8" idx="2"/>
          </p:cNvCxnSpPr>
          <p:nvPr/>
        </p:nvCxnSpPr>
        <p:spPr>
          <a:xfrm>
            <a:off x="4703037" y="4559932"/>
            <a:ext cx="0" cy="783666"/>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0" name="Rectangle 14">
            <a:extLst>
              <a:ext uri="{FF2B5EF4-FFF2-40B4-BE49-F238E27FC236}">
                <a16:creationId xmlns:a16="http://schemas.microsoft.com/office/drawing/2014/main" id="{8136D9FB-327C-722D-EEB5-53AFB97CD150}"/>
              </a:ext>
            </a:extLst>
          </p:cNvPr>
          <p:cNvSpPr/>
          <p:nvPr/>
        </p:nvSpPr>
        <p:spPr>
          <a:xfrm>
            <a:off x="2438068" y="2759733"/>
            <a:ext cx="1872208" cy="1152128"/>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Pretest</a:t>
            </a:r>
          </a:p>
        </p:txBody>
      </p:sp>
      <p:sp>
        <p:nvSpPr>
          <p:cNvPr id="11" name="Rectangle 15">
            <a:extLst>
              <a:ext uri="{FF2B5EF4-FFF2-40B4-BE49-F238E27FC236}">
                <a16:creationId xmlns:a16="http://schemas.microsoft.com/office/drawing/2014/main" id="{4CA09BCB-2CD2-6E5A-09E3-4DF37D446E3D}"/>
              </a:ext>
            </a:extLst>
          </p:cNvPr>
          <p:cNvSpPr/>
          <p:nvPr/>
        </p:nvSpPr>
        <p:spPr>
          <a:xfrm>
            <a:off x="5102364" y="2759733"/>
            <a:ext cx="1872208" cy="1152128"/>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bg1"/>
                </a:solidFill>
                <a:latin typeface="Arial" panose="020B0604020202020204" pitchFamily="34" charset="0"/>
                <a:cs typeface="Arial" panose="020B0604020202020204" pitchFamily="34" charset="0"/>
              </a:rPr>
              <a:t>Posttest</a:t>
            </a:r>
          </a:p>
        </p:txBody>
      </p:sp>
      <p:cxnSp>
        <p:nvCxnSpPr>
          <p:cNvPr id="12" name="Straight Arrow Connector 19">
            <a:extLst>
              <a:ext uri="{FF2B5EF4-FFF2-40B4-BE49-F238E27FC236}">
                <a16:creationId xmlns:a16="http://schemas.microsoft.com/office/drawing/2014/main" id="{A22358C4-A978-9E66-5A7D-21638ACC60DE}"/>
              </a:ext>
            </a:extLst>
          </p:cNvPr>
          <p:cNvCxnSpPr>
            <a:stCxn id="10" idx="3"/>
            <a:endCxn id="11" idx="1"/>
          </p:cNvCxnSpPr>
          <p:nvPr/>
        </p:nvCxnSpPr>
        <p:spPr>
          <a:xfrm>
            <a:off x="4310276" y="3335797"/>
            <a:ext cx="792088" cy="0"/>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3" name="TextBox 21">
            <a:extLst>
              <a:ext uri="{FF2B5EF4-FFF2-40B4-BE49-F238E27FC236}">
                <a16:creationId xmlns:a16="http://schemas.microsoft.com/office/drawing/2014/main" id="{8915955A-0C60-0C50-BA2D-F116E96202BA}"/>
              </a:ext>
            </a:extLst>
          </p:cNvPr>
          <p:cNvSpPr txBox="1"/>
          <p:nvPr/>
        </p:nvSpPr>
        <p:spPr>
          <a:xfrm>
            <a:off x="2042024" y="1916833"/>
            <a:ext cx="5328592" cy="461665"/>
          </a:xfrm>
          <a:prstGeom prst="rect">
            <a:avLst/>
          </a:prstGeom>
          <a:noFill/>
        </p:spPr>
        <p:txBody>
          <a:bodyPr wrap="square" rtlCol="0">
            <a:spAutoFit/>
          </a:bodyPr>
          <a:lstStyle/>
          <a:p>
            <a:pPr algn="ctr"/>
            <a:r>
              <a:rPr lang="de-CH" sz="2400" b="1" dirty="0">
                <a:solidFill>
                  <a:schemeClr val="bg1"/>
                </a:solidFill>
                <a:latin typeface="Arial" panose="020B0604020202020204" pitchFamily="34" charset="0"/>
                <a:cs typeface="Arial" panose="020B0604020202020204" pitchFamily="34" charset="0"/>
              </a:rPr>
              <a:t>Experimental </a:t>
            </a:r>
            <a:r>
              <a:rPr lang="de-CH" sz="2400" b="1" dirty="0" err="1">
                <a:solidFill>
                  <a:schemeClr val="bg1"/>
                </a:solidFill>
                <a:latin typeface="Arial" panose="020B0604020202020204" pitchFamily="34" charset="0"/>
                <a:cs typeface="Arial" panose="020B0604020202020204" pitchFamily="34" charset="0"/>
              </a:rPr>
              <a:t>condition</a:t>
            </a:r>
            <a:endParaRPr lang="de-CH" sz="2400" dirty="0">
              <a:solidFill>
                <a:schemeClr val="bg1"/>
              </a:solidFill>
              <a:latin typeface="Arial" panose="020B0604020202020204" pitchFamily="34" charset="0"/>
              <a:cs typeface="Arial" panose="020B0604020202020204" pitchFamily="34" charset="0"/>
            </a:endParaRPr>
          </a:p>
        </p:txBody>
      </p:sp>
      <p:cxnSp>
        <p:nvCxnSpPr>
          <p:cNvPr id="14" name="Straight Arrow Connector 22">
            <a:extLst>
              <a:ext uri="{FF2B5EF4-FFF2-40B4-BE49-F238E27FC236}">
                <a16:creationId xmlns:a16="http://schemas.microsoft.com/office/drawing/2014/main" id="{E52824B0-47E7-DF08-05B2-B4E108122367}"/>
              </a:ext>
            </a:extLst>
          </p:cNvPr>
          <p:cNvCxnSpPr>
            <a:stCxn id="13" idx="2"/>
          </p:cNvCxnSpPr>
          <p:nvPr/>
        </p:nvCxnSpPr>
        <p:spPr>
          <a:xfrm>
            <a:off x="4706320" y="2378497"/>
            <a:ext cx="0" cy="783666"/>
          </a:xfrm>
          <a:prstGeom prst="straightConnector1">
            <a:avLst/>
          </a:prstGeom>
          <a:ln w="19050">
            <a:solidFill>
              <a:schemeClr val="bg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201758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AutoNum type="romanUcParenR"/>
            </a:pPr>
            <a:r>
              <a:rPr lang="en-US" sz="2200" b="1">
                <a:solidFill>
                  <a:srgbClr val="FF0000"/>
                </a:solidFill>
                <a:latin typeface="Arial" panose="020B0604020202020204" pitchFamily="34" charset="0"/>
                <a:cs typeface="Arial" panose="020B0604020202020204" pitchFamily="34" charset="0"/>
              </a:rPr>
              <a:t>Statistics comes after data collection                                               </a:t>
            </a:r>
            <a:r>
              <a:rPr lang="en-US" sz="2200" b="1" i="1">
                <a:solidFill>
                  <a:schemeClr val="bg1"/>
                </a:solidFill>
                <a:latin typeface="Arial" panose="020B0604020202020204" pitchFamily="34" charset="0"/>
                <a:cs typeface="Arial" panose="020B0604020202020204" pitchFamily="34" charset="0"/>
              </a:rPr>
              <a:t>“Now I have my data, let’s look for a model and analyze!”</a:t>
            </a:r>
          </a:p>
          <a:p>
            <a:pPr marL="514350" indent="-514350">
              <a:buAutoNum type="romanUcParenR"/>
            </a:pPr>
            <a:endParaRPr lang="en-US" sz="2200" b="1">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 </a:t>
            </a:r>
            <a:r>
              <a:rPr lang="en-US" sz="2200" b="1" i="1">
                <a:solidFill>
                  <a:schemeClr val="bg1">
                    <a:lumMod val="50000"/>
                  </a:schemeClr>
                </a:solidFill>
                <a:latin typeface="Arial" panose="020B0604020202020204" pitchFamily="34" charset="0"/>
                <a:cs typeface="Arial" panose="020B0604020202020204" pitchFamily="34" charset="0"/>
              </a:rPr>
              <a:t>p</a:t>
            </a:r>
            <a:r>
              <a:rPr lang="en-US" sz="2200" b="1">
                <a:solidFill>
                  <a:schemeClr val="bg1">
                    <a:lumMod val="50000"/>
                  </a:scheme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There is one statistical model for each study design</a:t>
            </a:r>
          </a:p>
          <a:p>
            <a:endParaRPr lang="en-US" sz="2200" b="1">
              <a:solidFill>
                <a:schemeClr val="bg1">
                  <a:lumMod val="50000"/>
                </a:schemeClr>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73300DC-6F81-4257-9104-8FC6944C3589}" type="slidenum">
              <a:rPr lang="de-CH" smtClean="0"/>
              <a:t>85</a:t>
            </a:fld>
            <a:endParaRPr lang="de-CH"/>
          </a:p>
        </p:txBody>
      </p:sp>
      <p:pic>
        <p:nvPicPr>
          <p:cNvPr id="5" name="Grafik 4">
            <a:extLst>
              <a:ext uri="{FF2B5EF4-FFF2-40B4-BE49-F238E27FC236}">
                <a16:creationId xmlns:a16="http://schemas.microsoft.com/office/drawing/2014/main" id="{C65F0D2D-E1F9-0DF6-9301-998F6404A2A2}"/>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2698189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AutoNum type="romanUcParenR"/>
            </a:pPr>
            <a:r>
              <a:rPr lang="en-US" sz="2200" b="1">
                <a:solidFill>
                  <a:schemeClr val="bg1">
                    <a:lumMod val="50000"/>
                  </a:schemeClr>
                </a:solidFill>
                <a:latin typeface="Arial" panose="020B0604020202020204" pitchFamily="34" charset="0"/>
                <a:cs typeface="Arial" panose="020B0604020202020204" pitchFamily="34" charset="0"/>
              </a:rPr>
              <a:t>Statistics comes after data collection</a:t>
            </a:r>
          </a:p>
          <a:p>
            <a:pPr marL="514350" indent="-514350">
              <a:buAutoNum type="romanUcParenR"/>
            </a:pPr>
            <a:endParaRPr lang="en-US" sz="2200" b="1">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accent6">
                    <a:lumMod val="75000"/>
                  </a:schemeClr>
                </a:solidFill>
                <a:latin typeface="Arial" panose="020B0604020202020204" pitchFamily="34" charset="0"/>
                <a:cs typeface="Arial" panose="020B0604020202020204" pitchFamily="34" charset="0"/>
              </a:rPr>
              <a:t>30 participants per condition are great                                        </a:t>
            </a:r>
            <a:r>
              <a:rPr lang="en-US" sz="2200" b="1" i="1">
                <a:solidFill>
                  <a:schemeClr val="bg1"/>
                </a:solidFill>
                <a:latin typeface="Arial" panose="020B0604020202020204" pitchFamily="34" charset="0"/>
                <a:cs typeface="Arial" panose="020B0604020202020204" pitchFamily="34" charset="0"/>
              </a:rPr>
              <a:t>“Let’s aim at 20-30 people in each group, that will be fine!”</a:t>
            </a:r>
          </a:p>
          <a:p>
            <a:pPr marL="514350" indent="-514350">
              <a:buFontTx/>
              <a:buAutoNum type="romanUcParenR"/>
            </a:pPr>
            <a:endParaRPr lang="en-US" sz="2200" b="1">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 </a:t>
            </a:r>
            <a:r>
              <a:rPr lang="en-US" sz="2200" b="1" i="1">
                <a:solidFill>
                  <a:schemeClr val="bg1">
                    <a:lumMod val="50000"/>
                  </a:schemeClr>
                </a:solidFill>
                <a:latin typeface="Arial" panose="020B0604020202020204" pitchFamily="34" charset="0"/>
                <a:cs typeface="Arial" panose="020B0604020202020204" pitchFamily="34" charset="0"/>
              </a:rPr>
              <a:t>p</a:t>
            </a:r>
            <a:r>
              <a:rPr lang="en-US" sz="2200" b="1">
                <a:solidFill>
                  <a:schemeClr val="bg1">
                    <a:lumMod val="50000"/>
                  </a:scheme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There is one statistical model for each study design</a:t>
            </a:r>
          </a:p>
          <a:p>
            <a:endParaRPr lang="en-US" sz="2200" b="1">
              <a:solidFill>
                <a:schemeClr val="bg1"/>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73300DC-6F81-4257-9104-8FC6944C3589}" type="slidenum">
              <a:rPr lang="de-CH" smtClean="0"/>
              <a:t>86</a:t>
            </a:fld>
            <a:endParaRPr lang="de-CH"/>
          </a:p>
        </p:txBody>
      </p:sp>
      <p:pic>
        <p:nvPicPr>
          <p:cNvPr id="5" name="Grafik 4">
            <a:extLst>
              <a:ext uri="{FF2B5EF4-FFF2-40B4-BE49-F238E27FC236}">
                <a16:creationId xmlns:a16="http://schemas.microsoft.com/office/drawing/2014/main" id="{20FB2FAF-21E1-C858-1648-A1849729C3CF}"/>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2147651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AutoNum type="romanUcParenR"/>
            </a:pPr>
            <a:r>
              <a:rPr lang="en-US" sz="2200" b="1">
                <a:solidFill>
                  <a:schemeClr val="bg1">
                    <a:lumMod val="50000"/>
                  </a:schemeClr>
                </a:solidFill>
                <a:latin typeface="Arial" panose="020B0604020202020204" pitchFamily="34" charset="0"/>
                <a:cs typeface="Arial" panose="020B0604020202020204" pitchFamily="34" charset="0"/>
              </a:rPr>
              <a:t>Statistics comes after data collection</a:t>
            </a:r>
          </a:p>
          <a:p>
            <a:pPr marL="514350" indent="-514350">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pPr>
            <a:endParaRPr lang="en-US" sz="2200" b="1">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accent5">
                    <a:lumMod val="40000"/>
                    <a:lumOff val="60000"/>
                  </a:schemeClr>
                </a:solidFill>
                <a:latin typeface="Arial" panose="020B0604020202020204" pitchFamily="34" charset="0"/>
                <a:cs typeface="Arial" panose="020B0604020202020204" pitchFamily="34" charset="0"/>
              </a:rPr>
              <a:t> </a:t>
            </a:r>
            <a:r>
              <a:rPr lang="en-US" sz="2200" b="1" i="1">
                <a:solidFill>
                  <a:schemeClr val="accent5">
                    <a:lumMod val="40000"/>
                    <a:lumOff val="60000"/>
                  </a:schemeClr>
                </a:solidFill>
                <a:latin typeface="Arial" panose="020B0604020202020204" pitchFamily="34" charset="0"/>
                <a:cs typeface="Arial" panose="020B0604020202020204" pitchFamily="34" charset="0"/>
              </a:rPr>
              <a:t>p</a:t>
            </a:r>
            <a:r>
              <a:rPr lang="en-US" sz="2200" b="1">
                <a:solidFill>
                  <a:schemeClr val="accent5">
                    <a:lumMod val="40000"/>
                    <a:lumOff val="60000"/>
                  </a:schemeClr>
                </a:solidFill>
                <a:latin typeface="Arial" panose="020B0604020202020204" pitchFamily="34" charset="0"/>
                <a:cs typeface="Arial" panose="020B0604020202020204" pitchFamily="34" charset="0"/>
              </a:rPr>
              <a:t>-values indicate whether our Hypotheses are correct  </a:t>
            </a:r>
            <a:r>
              <a:rPr lang="en-US" sz="2200" b="1">
                <a:solidFill>
                  <a:schemeClr val="bg1"/>
                </a:solidFill>
                <a:latin typeface="Arial" panose="020B0604020202020204" pitchFamily="34" charset="0"/>
                <a:cs typeface="Arial" panose="020B0604020202020204" pitchFamily="34" charset="0"/>
              </a:rPr>
              <a:t>           </a:t>
            </a:r>
            <a:r>
              <a:rPr lang="en-US" sz="2200" b="1" i="1">
                <a:solidFill>
                  <a:schemeClr val="bg1"/>
                </a:solidFill>
                <a:latin typeface="Arial" panose="020B0604020202020204" pitchFamily="34" charset="0"/>
                <a:cs typeface="Arial" panose="020B0604020202020204" pitchFamily="34" charset="0"/>
              </a:rPr>
              <a:t>“A significant p-value – my study was successful!”</a:t>
            </a:r>
          </a:p>
          <a:p>
            <a:pPr marL="514350" indent="-514350">
              <a:buFontTx/>
              <a:buAutoNum type="romanUcParenR"/>
            </a:pPr>
            <a:endParaRPr lang="en-US" sz="2200" b="1">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There is one statistical model for each study design</a:t>
            </a:r>
          </a:p>
          <a:p>
            <a:endParaRPr lang="en-US" sz="2200" b="1">
              <a:solidFill>
                <a:schemeClr val="bg1"/>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73300DC-6F81-4257-9104-8FC6944C3589}" type="slidenum">
              <a:rPr lang="de-CH" smtClean="0"/>
              <a:t>87</a:t>
            </a:fld>
            <a:endParaRPr lang="de-CH"/>
          </a:p>
        </p:txBody>
      </p:sp>
      <p:pic>
        <p:nvPicPr>
          <p:cNvPr id="5" name="Grafik 4">
            <a:extLst>
              <a:ext uri="{FF2B5EF4-FFF2-40B4-BE49-F238E27FC236}">
                <a16:creationId xmlns:a16="http://schemas.microsoft.com/office/drawing/2014/main" id="{79979796-D399-9F65-4569-A1CC3046A9BF}"/>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16562847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832092"/>
          </a:xfrm>
          <a:prstGeom prst="rect">
            <a:avLst/>
          </a:prstGeom>
          <a:noFill/>
        </p:spPr>
        <p:txBody>
          <a:bodyPr wrap="square" rtlCol="0">
            <a:spAutoFit/>
          </a:bodyPr>
          <a:lstStyle/>
          <a:p>
            <a:pPr marL="514350" indent="-514350">
              <a:buAutoNum type="romanUcParenR"/>
            </a:pPr>
            <a:r>
              <a:rPr lang="en-US" sz="2200" b="1">
                <a:solidFill>
                  <a:schemeClr val="bg1">
                    <a:lumMod val="50000"/>
                  </a:schemeClr>
                </a:solidFill>
                <a:latin typeface="Arial" panose="020B0604020202020204" pitchFamily="34" charset="0"/>
                <a:cs typeface="Arial" panose="020B0604020202020204" pitchFamily="34" charset="0"/>
              </a:rPr>
              <a:t>Statistics comes after data collection</a:t>
            </a:r>
          </a:p>
          <a:p>
            <a:pPr marL="514350" indent="-514350">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 </a:t>
            </a:r>
            <a:r>
              <a:rPr lang="en-US" sz="2200" b="1" i="1">
                <a:solidFill>
                  <a:schemeClr val="bg1">
                    <a:lumMod val="50000"/>
                  </a:schemeClr>
                </a:solidFill>
                <a:latin typeface="Arial" panose="020B0604020202020204" pitchFamily="34" charset="0"/>
                <a:cs typeface="Arial" panose="020B0604020202020204" pitchFamily="34" charset="0"/>
              </a:rPr>
              <a:t>p</a:t>
            </a:r>
            <a:r>
              <a:rPr lang="en-US" sz="2200" b="1">
                <a:solidFill>
                  <a:schemeClr val="bg1">
                    <a:lumMod val="50000"/>
                  </a:scheme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pPr>
            <a:endParaRPr lang="en-US" sz="2200" b="1">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rgbClr val="FF66FF"/>
                </a:solidFill>
                <a:latin typeface="Arial" panose="020B0604020202020204" pitchFamily="34" charset="0"/>
                <a:cs typeface="Arial" panose="020B0604020202020204" pitchFamily="34" charset="0"/>
              </a:rPr>
              <a:t>Participants with missing data should not be analyzed            </a:t>
            </a:r>
            <a:r>
              <a:rPr lang="en-US" sz="2200" b="1" i="1">
                <a:solidFill>
                  <a:schemeClr val="bg1"/>
                </a:solidFill>
                <a:latin typeface="Arial" panose="020B0604020202020204" pitchFamily="34" charset="0"/>
                <a:cs typeface="Arial" panose="020B0604020202020204" pitchFamily="34" charset="0"/>
              </a:rPr>
              <a:t>“This one missed an assessment, let’s drop him/her         from  the datafile!”</a:t>
            </a:r>
          </a:p>
          <a:p>
            <a:pPr marL="514350" indent="-514350">
              <a:buFontTx/>
              <a:buAutoNum type="romanUcParenR"/>
            </a:pPr>
            <a:endParaRPr lang="en-US" sz="2200" b="1">
              <a:solidFill>
                <a:schemeClr val="bg1"/>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pPr>
            <a:r>
              <a:rPr lang="en-US" sz="2200" b="1">
                <a:solidFill>
                  <a:schemeClr val="bg1">
                    <a:lumMod val="50000"/>
                  </a:schemeClr>
                </a:solidFill>
                <a:latin typeface="Arial" panose="020B0604020202020204" pitchFamily="34" charset="0"/>
                <a:cs typeface="Arial" panose="020B0604020202020204" pitchFamily="34" charset="0"/>
              </a:rPr>
              <a:t>There is one statistical model for each study design</a:t>
            </a:r>
          </a:p>
          <a:p>
            <a:endParaRPr lang="en-US" sz="2200" b="1">
              <a:solidFill>
                <a:schemeClr val="bg1"/>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D73300DC-6F81-4257-9104-8FC6944C3589}" type="slidenum">
              <a:rPr lang="de-CH" smtClean="0"/>
              <a:t>88</a:t>
            </a:fld>
            <a:endParaRPr lang="de-CH"/>
          </a:p>
        </p:txBody>
      </p:sp>
      <p:pic>
        <p:nvPicPr>
          <p:cNvPr id="5" name="Grafik 4">
            <a:extLst>
              <a:ext uri="{FF2B5EF4-FFF2-40B4-BE49-F238E27FC236}">
                <a16:creationId xmlns:a16="http://schemas.microsoft.com/office/drawing/2014/main" id="{5EC048E2-DA71-9EC4-C9A4-90285A3FF1F5}"/>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30740880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832092"/>
          </a:xfrm>
          <a:prstGeom prst="rect">
            <a:avLst/>
          </a:prstGeom>
          <a:noFill/>
        </p:spPr>
        <p:txBody>
          <a:bodyPr wrap="square" rtlCol="0">
            <a:spAutoFit/>
          </a:bodyPr>
          <a:lstStyle/>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Statistics comes after data collection</a:t>
            </a:r>
          </a:p>
          <a:p>
            <a:pPr marL="514350" indent="-514350">
              <a:buFontTx/>
              <a:buAutoNum type="romanUcParenR"/>
              <a:defRP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defRP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 </a:t>
            </a:r>
            <a:r>
              <a:rPr lang="en-US" sz="2200" b="1" i="1">
                <a:solidFill>
                  <a:schemeClr val="bg1">
                    <a:lumMod val="50000"/>
                  </a:schemeClr>
                </a:solidFill>
                <a:latin typeface="Arial" panose="020B0604020202020204" pitchFamily="34" charset="0"/>
                <a:cs typeface="Arial" panose="020B0604020202020204" pitchFamily="34" charset="0"/>
              </a:rPr>
              <a:t>p</a:t>
            </a:r>
            <a:r>
              <a:rPr lang="en-US" sz="2200" b="1">
                <a:solidFill>
                  <a:schemeClr val="bg1">
                    <a:lumMod val="50000"/>
                  </a:scheme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00B0F0"/>
                </a:solidFill>
                <a:latin typeface="Arial" panose="020B0604020202020204" pitchFamily="34" charset="0"/>
                <a:cs typeface="Arial" panose="020B0604020202020204" pitchFamily="34" charset="0"/>
              </a:rPr>
              <a:t>Asking a statistician ensures everything’s right                        </a:t>
            </a:r>
            <a:r>
              <a:rPr lang="en-US" sz="2200" b="1" i="1">
                <a:solidFill>
                  <a:schemeClr val="bg1"/>
                </a:solidFill>
                <a:latin typeface="Arial" panose="020B0604020202020204" pitchFamily="34" charset="0"/>
                <a:cs typeface="Arial" panose="020B0604020202020204" pitchFamily="34" charset="0"/>
              </a:rPr>
              <a:t>“Perhaps, I should ask someone with more experience how to analyze my data!”</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89</a:t>
            </a:fld>
            <a:endParaRPr lang="de-CH">
              <a:solidFill>
                <a:prstClr val="black">
                  <a:tint val="75000"/>
                </a:prstClr>
              </a:solidFill>
            </a:endParaRPr>
          </a:p>
        </p:txBody>
      </p:sp>
      <p:pic>
        <p:nvPicPr>
          <p:cNvPr id="5" name="Grafik 4">
            <a:extLst>
              <a:ext uri="{FF2B5EF4-FFF2-40B4-BE49-F238E27FC236}">
                <a16:creationId xmlns:a16="http://schemas.microsoft.com/office/drawing/2014/main" id="{6AC7567F-9ED9-55BF-2A5F-789AFFE2DA80}"/>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1406047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Statistics comes after data collection</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 </a:t>
            </a:r>
            <a:r>
              <a:rPr lang="en-US" sz="2200" b="1" i="1" dirty="0">
                <a:solidFill>
                  <a:prstClr val="white">
                    <a:lumMod val="50000"/>
                  </a:prstClr>
                </a:solidFill>
                <a:latin typeface="Arial" panose="020B0604020202020204" pitchFamily="34" charset="0"/>
                <a:cs typeface="Arial" panose="020B0604020202020204" pitchFamily="34" charset="0"/>
              </a:rPr>
              <a:t>p</a:t>
            </a:r>
            <a:r>
              <a:rPr lang="en-US" sz="2200" b="1" dirty="0">
                <a:solidFill>
                  <a:prstClr val="white">
                    <a:lumMod val="50000"/>
                  </a:prst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dirty="0">
              <a:solidFill>
                <a:prstClr val="white">
                  <a:lumMod val="50000"/>
                </a:prst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srgbClr val="00B0F0"/>
                </a:solidFill>
                <a:latin typeface="Arial" panose="020B0604020202020204" pitchFamily="34" charset="0"/>
                <a:cs typeface="Arial" panose="020B0604020202020204" pitchFamily="34" charset="0"/>
              </a:rPr>
              <a:t>Asking a statistician ensures everything’s right                        </a:t>
            </a:r>
            <a:r>
              <a:rPr lang="en-US" sz="2200" b="1" i="1" dirty="0">
                <a:solidFill>
                  <a:prstClr val="white"/>
                </a:solidFill>
                <a:latin typeface="Arial" panose="020B0604020202020204" pitchFamily="34" charset="0"/>
                <a:cs typeface="Arial" panose="020B0604020202020204" pitchFamily="34" charset="0"/>
              </a:rPr>
              <a:t>“Perhaps, I should ask someone with more experience how to analyze my data!”</a:t>
            </a:r>
          </a:p>
          <a:p>
            <a:pPr marL="514350" indent="-514350">
              <a:buFontTx/>
              <a:buAutoNum type="romanUcParenR"/>
              <a:defRPr/>
            </a:pPr>
            <a:endParaRPr lang="en-US" sz="2200" b="1" dirty="0">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dirty="0">
                <a:solidFill>
                  <a:prstClr val="white">
                    <a:lumMod val="50000"/>
                  </a:prstClr>
                </a:solidFill>
                <a:latin typeface="Arial" panose="020B0604020202020204" pitchFamily="34" charset="0"/>
                <a:cs typeface="Arial" panose="020B0604020202020204" pitchFamily="34" charset="0"/>
              </a:rPr>
              <a:t>There is one statistical model for each study design</a:t>
            </a: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9</a:t>
            </a:fld>
            <a:endParaRPr lang="de-CH">
              <a:solidFill>
                <a:prstClr val="black">
                  <a:tint val="75000"/>
                </a:prstClr>
              </a:solidFill>
            </a:endParaRPr>
          </a:p>
        </p:txBody>
      </p:sp>
      <p:pic>
        <p:nvPicPr>
          <p:cNvPr id="6" name="Grafik 5">
            <a:extLst>
              <a:ext uri="{FF2B5EF4-FFF2-40B4-BE49-F238E27FC236}">
                <a16:creationId xmlns:a16="http://schemas.microsoft.com/office/drawing/2014/main" id="{B6C87E40-9CFE-44BA-8469-569F59C11DB3}"/>
              </a:ext>
            </a:extLst>
          </p:cNvPr>
          <p:cNvPicPr>
            <a:picLocks noChangeAspect="1"/>
          </p:cNvPicPr>
          <p:nvPr/>
        </p:nvPicPr>
        <p:blipFill>
          <a:blip r:embed="rId3"/>
          <a:stretch>
            <a:fillRect/>
          </a:stretch>
        </p:blipFill>
        <p:spPr>
          <a:xfrm>
            <a:off x="4727848" y="404665"/>
            <a:ext cx="2136662" cy="1072956"/>
          </a:xfrm>
          <a:prstGeom prst="rect">
            <a:avLst/>
          </a:prstGeom>
        </p:spPr>
      </p:pic>
      <p:sp>
        <p:nvSpPr>
          <p:cNvPr id="7" name="Rechteck 6">
            <a:extLst>
              <a:ext uri="{FF2B5EF4-FFF2-40B4-BE49-F238E27FC236}">
                <a16:creationId xmlns:a16="http://schemas.microsoft.com/office/drawing/2014/main" id="{8F8D6EC8-5250-43FB-A755-003B922D7D80}"/>
              </a:ext>
            </a:extLst>
          </p:cNvPr>
          <p:cNvSpPr/>
          <p:nvPr/>
        </p:nvSpPr>
        <p:spPr>
          <a:xfrm>
            <a:off x="119336" y="404665"/>
            <a:ext cx="11953328" cy="583264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3846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493538"/>
          </a:xfrm>
          <a:prstGeom prst="rect">
            <a:avLst/>
          </a:prstGeom>
          <a:noFill/>
        </p:spPr>
        <p:txBody>
          <a:bodyPr wrap="square" rtlCol="0">
            <a:spAutoFit/>
          </a:bodyPr>
          <a:lstStyle/>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Statistics comes after data collection</a:t>
            </a:r>
          </a:p>
          <a:p>
            <a:pPr marL="514350" indent="-514350">
              <a:buFontTx/>
              <a:buAutoNum type="romanUcParenR"/>
              <a:defRP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30 participants per condition are great</a:t>
            </a:r>
          </a:p>
          <a:p>
            <a:pPr marL="514350" indent="-514350">
              <a:buFontTx/>
              <a:buAutoNum type="romanUcParenR"/>
              <a:defRP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 </a:t>
            </a:r>
            <a:r>
              <a:rPr lang="en-US" sz="2200" b="1" i="1">
                <a:solidFill>
                  <a:schemeClr val="bg1">
                    <a:lumMod val="50000"/>
                  </a:schemeClr>
                </a:solidFill>
                <a:latin typeface="Arial" panose="020B0604020202020204" pitchFamily="34" charset="0"/>
                <a:cs typeface="Arial" panose="020B0604020202020204" pitchFamily="34" charset="0"/>
              </a:rPr>
              <a:t>p</a:t>
            </a:r>
            <a:r>
              <a:rPr lang="en-US" sz="2200" b="1">
                <a:solidFill>
                  <a:schemeClr val="bg1">
                    <a:lumMod val="50000"/>
                  </a:schemeClr>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schemeClr val="bg1">
                  <a:lumMod val="50000"/>
                </a:schemeClr>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chemeClr val="bg1">
                    <a:lumMod val="50000"/>
                  </a:schemeClr>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srgbClr val="7030A0"/>
                </a:solidFill>
                <a:latin typeface="Arial" panose="020B0604020202020204" pitchFamily="34" charset="0"/>
                <a:cs typeface="Arial" panose="020B0604020202020204" pitchFamily="34" charset="0"/>
              </a:rPr>
              <a:t>There is one statistical model for each study design                </a:t>
            </a:r>
            <a:r>
              <a:rPr lang="en-US" sz="2200" b="1" i="1">
                <a:solidFill>
                  <a:schemeClr val="bg1"/>
                </a:solidFill>
                <a:latin typeface="Arial" panose="020B0604020202020204" pitchFamily="34" charset="0"/>
                <a:cs typeface="Arial" panose="020B0604020202020204" pitchFamily="34" charset="0"/>
              </a:rPr>
              <a:t>“A repeated measures ANOVA is the </a:t>
            </a:r>
            <a:r>
              <a:rPr lang="en-US" sz="2200" b="1" i="1" u="sng">
                <a:solidFill>
                  <a:schemeClr val="bg1"/>
                </a:solidFill>
                <a:latin typeface="Arial" panose="020B0604020202020204" pitchFamily="34" charset="0"/>
                <a:cs typeface="Arial" panose="020B0604020202020204" pitchFamily="34" charset="0"/>
              </a:rPr>
              <a:t>gold standard</a:t>
            </a:r>
            <a:r>
              <a:rPr lang="en-US" sz="2200" b="1" i="1">
                <a:solidFill>
                  <a:schemeClr val="bg1"/>
                </a:solidFill>
                <a:latin typeface="Arial" panose="020B0604020202020204" pitchFamily="34" charset="0"/>
                <a:cs typeface="Arial" panose="020B0604020202020204" pitchFamily="34" charset="0"/>
              </a:rPr>
              <a:t>!”</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90</a:t>
            </a:fld>
            <a:endParaRPr lang="de-CH">
              <a:solidFill>
                <a:prstClr val="black">
                  <a:tint val="75000"/>
                </a:prstClr>
              </a:solidFill>
            </a:endParaRPr>
          </a:p>
        </p:txBody>
      </p:sp>
      <p:pic>
        <p:nvPicPr>
          <p:cNvPr id="5" name="Grafik 4">
            <a:extLst>
              <a:ext uri="{FF2B5EF4-FFF2-40B4-BE49-F238E27FC236}">
                <a16:creationId xmlns:a16="http://schemas.microsoft.com/office/drawing/2014/main" id="{66B8864E-5571-687F-FB87-356EFED54028}"/>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1707152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4154984"/>
          </a:xfrm>
          <a:prstGeom prst="rect">
            <a:avLst/>
          </a:prstGeom>
          <a:noFill/>
        </p:spPr>
        <p:txBody>
          <a:bodyPr wrap="square" rtlCol="0">
            <a:spAutoFit/>
          </a:bodyPr>
          <a:lstStyle/>
          <a:p>
            <a:pPr marL="514350" indent="-514350">
              <a:buFontTx/>
              <a:buAutoNum type="romanUcParenR"/>
              <a:defRPr/>
            </a:pPr>
            <a:r>
              <a:rPr lang="en-US" sz="2200" b="1">
                <a:solidFill>
                  <a:prstClr val="white"/>
                </a:solidFill>
                <a:latin typeface="Arial" panose="020B0604020202020204" pitchFamily="34" charset="0"/>
                <a:cs typeface="Arial" panose="020B0604020202020204" pitchFamily="34" charset="0"/>
              </a:rPr>
              <a:t>Statistics comes after data collection</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solidFill>
                <a:latin typeface="Arial" panose="020B0604020202020204" pitchFamily="34" charset="0"/>
                <a:cs typeface="Arial" panose="020B0604020202020204" pitchFamily="34" charset="0"/>
              </a:rPr>
              <a:t>30 participants per condition are great</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solidFill>
                <a:latin typeface="Arial" panose="020B0604020202020204" pitchFamily="34" charset="0"/>
                <a:cs typeface="Arial" panose="020B0604020202020204" pitchFamily="34" charset="0"/>
              </a:rPr>
              <a:t> </a:t>
            </a:r>
            <a:r>
              <a:rPr lang="en-US" sz="2200" b="1" i="1">
                <a:solidFill>
                  <a:prstClr val="white"/>
                </a:solidFill>
                <a:latin typeface="Arial" panose="020B0604020202020204" pitchFamily="34" charset="0"/>
                <a:cs typeface="Arial" panose="020B0604020202020204" pitchFamily="34" charset="0"/>
              </a:rPr>
              <a:t>p</a:t>
            </a:r>
            <a:r>
              <a:rPr lang="en-US" sz="2200" b="1">
                <a:solidFill>
                  <a:prstClr val="white"/>
                </a:solidFill>
                <a:latin typeface="Arial" panose="020B0604020202020204" pitchFamily="34" charset="0"/>
                <a:cs typeface="Arial" panose="020B0604020202020204" pitchFamily="34" charset="0"/>
              </a:rPr>
              <a:t>-values indicate whether our Hypotheses are correct</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solidFill>
                <a:latin typeface="Arial" panose="020B0604020202020204" pitchFamily="34" charset="0"/>
                <a:cs typeface="Arial" panose="020B0604020202020204" pitchFamily="34" charset="0"/>
              </a:rPr>
              <a:t>Participants with missing data should not be analyzed</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solidFill>
                <a:latin typeface="Arial" panose="020B0604020202020204" pitchFamily="34" charset="0"/>
                <a:cs typeface="Arial" panose="020B0604020202020204" pitchFamily="34" charset="0"/>
              </a:rPr>
              <a:t>Asking a statistician ensures everything’s right</a:t>
            </a:r>
          </a:p>
          <a:p>
            <a:pPr marL="514350" indent="-514350">
              <a:buFontTx/>
              <a:buAutoNum type="romanUcParenR"/>
              <a:defRPr/>
            </a:pPr>
            <a:endParaRPr lang="en-US" sz="2200" b="1">
              <a:solidFill>
                <a:prstClr val="white"/>
              </a:solidFill>
              <a:latin typeface="Arial" panose="020B0604020202020204" pitchFamily="34" charset="0"/>
              <a:cs typeface="Arial" panose="020B0604020202020204" pitchFamily="34" charset="0"/>
            </a:endParaRPr>
          </a:p>
          <a:p>
            <a:pPr marL="514350" indent="-514350">
              <a:buFontTx/>
              <a:buAutoNum type="romanUcParenR"/>
              <a:defRPr/>
            </a:pPr>
            <a:r>
              <a:rPr lang="en-US" sz="2200" b="1">
                <a:solidFill>
                  <a:prstClr val="white"/>
                </a:solidFill>
                <a:latin typeface="Arial" panose="020B0604020202020204" pitchFamily="34" charset="0"/>
                <a:cs typeface="Arial" panose="020B0604020202020204" pitchFamily="34" charset="0"/>
              </a:rPr>
              <a:t>There is one statistical model for each study design</a:t>
            </a:r>
          </a:p>
          <a:p>
            <a:pPr>
              <a:defRPr/>
            </a:pPr>
            <a:endParaRPr lang="en-US" sz="2200" b="1">
              <a:solidFill>
                <a:prstClr val="white"/>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91</a:t>
            </a:fld>
            <a:endParaRPr lang="de-CH">
              <a:solidFill>
                <a:prstClr val="black">
                  <a:tint val="75000"/>
                </a:prstClr>
              </a:solidFill>
            </a:endParaRPr>
          </a:p>
        </p:txBody>
      </p:sp>
      <p:pic>
        <p:nvPicPr>
          <p:cNvPr id="5" name="Grafik 4">
            <a:extLst>
              <a:ext uri="{FF2B5EF4-FFF2-40B4-BE49-F238E27FC236}">
                <a16:creationId xmlns:a16="http://schemas.microsoft.com/office/drawing/2014/main" id="{5BDA9CB4-9360-A068-1E70-96D335C5F862}"/>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22709962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1919536" y="1412776"/>
            <a:ext cx="8870592" cy="1785104"/>
          </a:xfrm>
          <a:prstGeom prst="rect">
            <a:avLst/>
          </a:prstGeom>
          <a:noFill/>
        </p:spPr>
        <p:txBody>
          <a:bodyPr wrap="square" rtlCol="0">
            <a:spAutoFit/>
          </a:bodyPr>
          <a:lstStyle/>
          <a:p>
            <a:pPr>
              <a:defRPr/>
            </a:pPr>
            <a:endParaRPr lang="en-US" sz="2200" b="1">
              <a:solidFill>
                <a:prstClr val="white"/>
              </a:solidFill>
              <a:latin typeface="Arial" panose="020B0604020202020204" pitchFamily="34" charset="0"/>
              <a:cs typeface="Arial" panose="020B0604020202020204" pitchFamily="34" charset="0"/>
            </a:endParaRPr>
          </a:p>
          <a:p>
            <a:pPr>
              <a:defRPr/>
            </a:pPr>
            <a:endParaRPr lang="en-US" sz="2200" b="1">
              <a:solidFill>
                <a:prstClr val="white"/>
              </a:solidFill>
              <a:latin typeface="Arial" panose="020B0604020202020204" pitchFamily="34" charset="0"/>
              <a:cs typeface="Arial" panose="020B0604020202020204" pitchFamily="34" charset="0"/>
            </a:endParaRPr>
          </a:p>
          <a:p>
            <a:pPr>
              <a:defRPr/>
            </a:pPr>
            <a:endParaRPr lang="en-US" sz="2200" b="1">
              <a:solidFill>
                <a:prstClr val="white"/>
              </a:solidFill>
              <a:latin typeface="Arial" panose="020B0604020202020204" pitchFamily="34" charset="0"/>
              <a:cs typeface="Arial" panose="020B0604020202020204" pitchFamily="34" charset="0"/>
            </a:endParaRPr>
          </a:p>
          <a:p>
            <a:pPr>
              <a:defRPr/>
            </a:pPr>
            <a:r>
              <a:rPr lang="en-US" sz="2200" b="1">
                <a:solidFill>
                  <a:prstClr val="white"/>
                </a:solidFill>
                <a:latin typeface="Arial" panose="020B0604020202020204" pitchFamily="34" charset="0"/>
                <a:cs typeface="Arial" panose="020B0604020202020204" pitchFamily="34" charset="0"/>
              </a:rPr>
              <a:t>“Why do we need statistical models, and how does this </a:t>
            </a:r>
            <a:r>
              <a:rPr lang="en-US" sz="2200" b="1" i="1">
                <a:solidFill>
                  <a:prstClr val="white"/>
                </a:solidFill>
                <a:latin typeface="Arial" panose="020B0604020202020204" pitchFamily="34" charset="0"/>
                <a:cs typeface="Arial" panose="020B0604020202020204" pitchFamily="34" charset="0"/>
              </a:rPr>
              <a:t>normal distribution curve</a:t>
            </a:r>
            <a:r>
              <a:rPr lang="en-US" sz="2200" b="1">
                <a:solidFill>
                  <a:prstClr val="white"/>
                </a:solidFill>
                <a:latin typeface="Arial" panose="020B0604020202020204" pitchFamily="34" charset="0"/>
                <a:cs typeface="Arial" panose="020B0604020202020204" pitchFamily="34" charset="0"/>
              </a:rPr>
              <a:t> come about?”</a:t>
            </a:r>
          </a:p>
        </p:txBody>
      </p:sp>
      <p:sp>
        <p:nvSpPr>
          <p:cNvPr id="3" name="Slide Number Placeholder 2"/>
          <p:cNvSpPr>
            <a:spLocks noGrp="1"/>
          </p:cNvSpPr>
          <p:nvPr>
            <p:ph type="sldNum" sz="quarter" idx="12"/>
          </p:nvPr>
        </p:nvSpPr>
        <p:spPr/>
        <p:txBody>
          <a:bodyPr/>
          <a:lstStyle/>
          <a:p>
            <a:pPr>
              <a:defRPr/>
            </a:pPr>
            <a:fld id="{D73300DC-6F81-4257-9104-8FC6944C3589}" type="slidenum">
              <a:rPr lang="de-CH">
                <a:solidFill>
                  <a:prstClr val="black">
                    <a:tint val="75000"/>
                  </a:prstClr>
                </a:solidFill>
              </a:rPr>
              <a:pPr>
                <a:defRPr/>
              </a:pPr>
              <a:t>92</a:t>
            </a:fld>
            <a:endParaRPr lang="de-CH">
              <a:solidFill>
                <a:prstClr val="black">
                  <a:tint val="75000"/>
                </a:prstClr>
              </a:solidFill>
            </a:endParaRPr>
          </a:p>
        </p:txBody>
      </p:sp>
      <p:pic>
        <p:nvPicPr>
          <p:cNvPr id="5" name="Grafik 4">
            <a:extLst>
              <a:ext uri="{FF2B5EF4-FFF2-40B4-BE49-F238E27FC236}">
                <a16:creationId xmlns:a16="http://schemas.microsoft.com/office/drawing/2014/main" id="{64A99073-28FD-8BF4-7E0B-97DE54A61982}"/>
              </a:ext>
            </a:extLst>
          </p:cNvPr>
          <p:cNvPicPr>
            <a:picLocks noChangeAspect="1"/>
          </p:cNvPicPr>
          <p:nvPr/>
        </p:nvPicPr>
        <p:blipFill>
          <a:blip r:embed="rId3"/>
          <a:stretch>
            <a:fillRect/>
          </a:stretch>
        </p:blipFill>
        <p:spPr>
          <a:xfrm>
            <a:off x="5231904" y="211682"/>
            <a:ext cx="1512168" cy="1201094"/>
          </a:xfrm>
          <a:prstGeom prst="rect">
            <a:avLst/>
          </a:prstGeom>
        </p:spPr>
      </p:pic>
    </p:spTree>
    <p:extLst>
      <p:ext uri="{BB962C8B-B14F-4D97-AF65-F5344CB8AC3E}">
        <p14:creationId xmlns:p14="http://schemas.microsoft.com/office/powerpoint/2010/main" val="9167837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ounded Rectangle 21"/>
          <p:cNvSpPr/>
          <p:nvPr/>
        </p:nvSpPr>
        <p:spPr>
          <a:xfrm>
            <a:off x="3581996" y="2515809"/>
            <a:ext cx="5035489" cy="2016224"/>
          </a:xfrm>
          <a:prstGeom prst="roundRect">
            <a:avLst/>
          </a:prstGeom>
          <a:no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latin typeface="Arial" panose="020B0604020202020204" pitchFamily="34" charset="0"/>
              <a:cs typeface="Arial" panose="020B0604020202020204" pitchFamily="34" charset="0"/>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329" y="4532033"/>
            <a:ext cx="1296693" cy="2183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Rectangular Callout 17"/>
          <p:cNvSpPr/>
          <p:nvPr/>
        </p:nvSpPr>
        <p:spPr>
          <a:xfrm>
            <a:off x="3719736" y="3068960"/>
            <a:ext cx="4752528" cy="1224136"/>
          </a:xfrm>
          <a:prstGeom prst="wedgeRectCallout">
            <a:avLst>
              <a:gd name="adj1" fmla="val 63007"/>
              <a:gd name="adj2" fmla="val 1504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How does the normal distribution curve come about?</a:t>
            </a:r>
            <a:endParaRPr lang="de-CH" sz="1200" i="1">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73300DC-6F81-4257-9104-8FC6944C3589}" type="slidenum">
              <a:rPr lang="de-CH" smtClean="0"/>
              <a:pPr/>
              <a:t>93</a:t>
            </a:fld>
            <a:endParaRPr lang="de-CH"/>
          </a:p>
        </p:txBody>
      </p:sp>
      <p:sp>
        <p:nvSpPr>
          <p:cNvPr id="6" name="Freeform 5"/>
          <p:cNvSpPr/>
          <p:nvPr/>
        </p:nvSpPr>
        <p:spPr>
          <a:xfrm rot="10800000">
            <a:off x="4511040" y="1263537"/>
            <a:ext cx="3169920" cy="1186848"/>
          </a:xfrm>
          <a:custGeom>
            <a:avLst/>
            <a:gdLst>
              <a:gd name="connsiteX0" fmla="*/ 0 w 3169920"/>
              <a:gd name="connsiteY0" fmla="*/ 24141 h 1186848"/>
              <a:gd name="connsiteX1" fmla="*/ 690880 w 3169920"/>
              <a:gd name="connsiteY1" fmla="*/ 44461 h 1186848"/>
              <a:gd name="connsiteX2" fmla="*/ 1056640 w 3169920"/>
              <a:gd name="connsiteY2" fmla="*/ 430541 h 1186848"/>
              <a:gd name="connsiteX3" fmla="*/ 1239520 w 3169920"/>
              <a:gd name="connsiteY3" fmla="*/ 918221 h 1186848"/>
              <a:gd name="connsiteX4" fmla="*/ 1361440 w 3169920"/>
              <a:gd name="connsiteY4" fmla="*/ 1101101 h 1186848"/>
              <a:gd name="connsiteX5" fmla="*/ 1605280 w 3169920"/>
              <a:gd name="connsiteY5" fmla="*/ 1162061 h 1186848"/>
              <a:gd name="connsiteX6" fmla="*/ 1706880 w 3169920"/>
              <a:gd name="connsiteY6" fmla="*/ 1182381 h 1186848"/>
              <a:gd name="connsiteX7" fmla="*/ 2072640 w 3169920"/>
              <a:gd name="connsiteY7" fmla="*/ 1080781 h 1186848"/>
              <a:gd name="connsiteX8" fmla="*/ 2255520 w 3169920"/>
              <a:gd name="connsiteY8" fmla="*/ 796301 h 1186848"/>
              <a:gd name="connsiteX9" fmla="*/ 2418080 w 3169920"/>
              <a:gd name="connsiteY9" fmla="*/ 491501 h 1186848"/>
              <a:gd name="connsiteX10" fmla="*/ 2621280 w 3169920"/>
              <a:gd name="connsiteY10" fmla="*/ 227341 h 1186848"/>
              <a:gd name="connsiteX11" fmla="*/ 3088640 w 3169920"/>
              <a:gd name="connsiteY11" fmla="*/ 105421 h 1186848"/>
              <a:gd name="connsiteX12" fmla="*/ 3169920 w 3169920"/>
              <a:gd name="connsiteY12" fmla="*/ 85101 h 1186848"/>
              <a:gd name="connsiteX13" fmla="*/ 3169920 w 3169920"/>
              <a:gd name="connsiteY13" fmla="*/ 85101 h 118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69920" h="1186848">
                <a:moveTo>
                  <a:pt x="0" y="24141"/>
                </a:moveTo>
                <a:cubicBezTo>
                  <a:pt x="257386" y="434"/>
                  <a:pt x="514773" y="-23272"/>
                  <a:pt x="690880" y="44461"/>
                </a:cubicBezTo>
                <a:cubicBezTo>
                  <a:pt x="866987" y="112194"/>
                  <a:pt x="965200" y="284914"/>
                  <a:pt x="1056640" y="430541"/>
                </a:cubicBezTo>
                <a:cubicBezTo>
                  <a:pt x="1148080" y="576168"/>
                  <a:pt x="1188720" y="806461"/>
                  <a:pt x="1239520" y="918221"/>
                </a:cubicBezTo>
                <a:cubicBezTo>
                  <a:pt x="1290320" y="1029981"/>
                  <a:pt x="1300480" y="1060461"/>
                  <a:pt x="1361440" y="1101101"/>
                </a:cubicBezTo>
                <a:cubicBezTo>
                  <a:pt x="1422400" y="1141741"/>
                  <a:pt x="1547707" y="1148514"/>
                  <a:pt x="1605280" y="1162061"/>
                </a:cubicBezTo>
                <a:cubicBezTo>
                  <a:pt x="1662853" y="1175608"/>
                  <a:pt x="1628987" y="1195928"/>
                  <a:pt x="1706880" y="1182381"/>
                </a:cubicBezTo>
                <a:cubicBezTo>
                  <a:pt x="1784773" y="1168834"/>
                  <a:pt x="1981200" y="1145128"/>
                  <a:pt x="2072640" y="1080781"/>
                </a:cubicBezTo>
                <a:cubicBezTo>
                  <a:pt x="2164080" y="1016434"/>
                  <a:pt x="2197947" y="894514"/>
                  <a:pt x="2255520" y="796301"/>
                </a:cubicBezTo>
                <a:cubicBezTo>
                  <a:pt x="2313093" y="698088"/>
                  <a:pt x="2357120" y="586328"/>
                  <a:pt x="2418080" y="491501"/>
                </a:cubicBezTo>
                <a:cubicBezTo>
                  <a:pt x="2479040" y="396674"/>
                  <a:pt x="2509520" y="291688"/>
                  <a:pt x="2621280" y="227341"/>
                </a:cubicBezTo>
                <a:cubicBezTo>
                  <a:pt x="2733040" y="162994"/>
                  <a:pt x="3088640" y="105421"/>
                  <a:pt x="3088640" y="105421"/>
                </a:cubicBezTo>
                <a:lnTo>
                  <a:pt x="3169920" y="85101"/>
                </a:lnTo>
                <a:lnTo>
                  <a:pt x="3169920" y="85101"/>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71303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11" name="Straight Connector 10"/>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3" name="TextBox 12"/>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4" name="TextBox 13"/>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5" name="TextBox 14"/>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6" name="TextBox 15"/>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17" name="TextBox 16"/>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8" name="TextBox 17"/>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9" name="TextBox 18"/>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20" name="TextBox 19"/>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21" name="TextBox 20"/>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22" name="TextBox 21"/>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23" name="TextBox 22"/>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24" name="Rectangle 23"/>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25" name="Rectangle 24"/>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448" y="2242807"/>
            <a:ext cx="2104052" cy="1481505"/>
          </a:xfrm>
          <a:prstGeom prst="rect">
            <a:avLst/>
          </a:prstGeom>
        </p:spPr>
      </p:pic>
      <p:pic>
        <p:nvPicPr>
          <p:cNvPr id="3" name="Picture 2"/>
          <p:cNvPicPr>
            <a:picLocks noChangeAspect="1"/>
          </p:cNvPicPr>
          <p:nvPr/>
        </p:nvPicPr>
        <p:blipFill>
          <a:blip r:embed="rId4"/>
          <a:stretch>
            <a:fillRect/>
          </a:stretch>
        </p:blipFill>
        <p:spPr>
          <a:xfrm>
            <a:off x="5031339" y="5373216"/>
            <a:ext cx="2543175" cy="1428750"/>
          </a:xfrm>
          <a:prstGeom prst="rect">
            <a:avLst/>
          </a:prstGeom>
        </p:spPr>
      </p:pic>
      <p:pic>
        <p:nvPicPr>
          <p:cNvPr id="5" name="Picture 4"/>
          <p:cNvPicPr>
            <a:picLocks noChangeAspect="1"/>
          </p:cNvPicPr>
          <p:nvPr/>
        </p:nvPicPr>
        <p:blipFill>
          <a:blip r:embed="rId5"/>
          <a:stretch>
            <a:fillRect/>
          </a:stretch>
        </p:blipFill>
        <p:spPr>
          <a:xfrm>
            <a:off x="1648593" y="3623773"/>
            <a:ext cx="3298104" cy="1449921"/>
          </a:xfrm>
          <a:prstGeom prst="rect">
            <a:avLst/>
          </a:prstGeom>
        </p:spPr>
      </p:pic>
      <p:pic>
        <p:nvPicPr>
          <p:cNvPr id="6" name="Picture 5"/>
          <p:cNvPicPr>
            <a:picLocks noChangeAspect="1"/>
          </p:cNvPicPr>
          <p:nvPr/>
        </p:nvPicPr>
        <p:blipFill>
          <a:blip r:embed="rId6"/>
          <a:stretch>
            <a:fillRect/>
          </a:stretch>
        </p:blipFill>
        <p:spPr>
          <a:xfrm>
            <a:off x="7536820" y="3501008"/>
            <a:ext cx="2225278" cy="1695450"/>
          </a:xfrm>
          <a:prstGeom prst="rect">
            <a:avLst/>
          </a:prstGeom>
        </p:spPr>
      </p:pic>
    </p:spTree>
    <p:extLst>
      <p:ext uri="{BB962C8B-B14F-4D97-AF65-F5344CB8AC3E}">
        <p14:creationId xmlns:p14="http://schemas.microsoft.com/office/powerpoint/2010/main" val="4192112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95</a:t>
            </a:fld>
            <a:endParaRPr lang="de-CH"/>
          </a:p>
        </p:txBody>
      </p:sp>
      <p:grpSp>
        <p:nvGrpSpPr>
          <p:cNvPr id="396" name="Group 395"/>
          <p:cNvGrpSpPr/>
          <p:nvPr/>
        </p:nvGrpSpPr>
        <p:grpSpPr>
          <a:xfrm>
            <a:off x="1530414" y="3061629"/>
            <a:ext cx="8883834" cy="3478853"/>
            <a:chOff x="6414" y="3061628"/>
            <a:chExt cx="8883834" cy="3478853"/>
          </a:xfrm>
        </p:grpSpPr>
        <p:pic>
          <p:nvPicPr>
            <p:cNvPr id="39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260" y="394773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8" name="Picture 3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617" y="3964927"/>
              <a:ext cx="208480" cy="342625"/>
            </a:xfrm>
            <a:prstGeom prst="rect">
              <a:avLst/>
            </a:prstGeom>
          </p:spPr>
        </p:pic>
        <p:pic>
          <p:nvPicPr>
            <p:cNvPr id="3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089" y="394212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0" name="Picture 3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446" y="3959316"/>
              <a:ext cx="208480" cy="342625"/>
            </a:xfrm>
            <a:prstGeom prst="rect">
              <a:avLst/>
            </a:prstGeom>
          </p:spPr>
        </p:pic>
        <p:pic>
          <p:nvPicPr>
            <p:cNvPr id="40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0260" y="480931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2" name="Picture 4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2617" y="4826508"/>
              <a:ext cx="208480" cy="342625"/>
            </a:xfrm>
            <a:prstGeom prst="rect">
              <a:avLst/>
            </a:prstGeom>
          </p:spPr>
        </p:pic>
        <p:pic>
          <p:nvPicPr>
            <p:cNvPr id="40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2089" y="480370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4" name="Picture 4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446" y="4820897"/>
              <a:ext cx="208480" cy="342625"/>
            </a:xfrm>
            <a:prstGeom prst="rect">
              <a:avLst/>
            </a:prstGeom>
          </p:spPr>
        </p:pic>
        <p:pic>
          <p:nvPicPr>
            <p:cNvPr id="40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433" y="572141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6" name="Picture 4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7790" y="5738606"/>
              <a:ext cx="208480" cy="342625"/>
            </a:xfrm>
            <a:prstGeom prst="rect">
              <a:avLst/>
            </a:prstGeom>
          </p:spPr>
        </p:pic>
        <p:pic>
          <p:nvPicPr>
            <p:cNvPr id="40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7262" y="571580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8" name="Picture 4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9619" y="5732995"/>
              <a:ext cx="208480" cy="342625"/>
            </a:xfrm>
            <a:prstGeom prst="rect">
              <a:avLst/>
            </a:prstGeom>
          </p:spPr>
        </p:pic>
        <p:pic>
          <p:nvPicPr>
            <p:cNvPr id="40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3409" y="571580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 name="Picture 4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5766" y="5732995"/>
              <a:ext cx="208480" cy="342625"/>
            </a:xfrm>
            <a:prstGeom prst="rect">
              <a:avLst/>
            </a:prstGeom>
          </p:spPr>
        </p:pic>
        <p:pic>
          <p:nvPicPr>
            <p:cNvPr id="4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5238" y="571019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 name="Picture 4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595" y="5727384"/>
              <a:ext cx="208480" cy="342625"/>
            </a:xfrm>
            <a:prstGeom prst="rect">
              <a:avLst/>
            </a:prstGeom>
          </p:spPr>
        </p:pic>
        <p:pic>
          <p:nvPicPr>
            <p:cNvPr id="4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9096" y="479176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4" name="Picture 4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1453" y="4808956"/>
              <a:ext cx="208480" cy="342625"/>
            </a:xfrm>
            <a:prstGeom prst="rect">
              <a:avLst/>
            </a:prstGeom>
          </p:spPr>
        </p:pic>
        <p:pic>
          <p:nvPicPr>
            <p:cNvPr id="4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0925" y="478615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6" name="Picture 4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3282" y="4803345"/>
              <a:ext cx="208480" cy="342625"/>
            </a:xfrm>
            <a:prstGeom prst="rect">
              <a:avLst/>
            </a:prstGeom>
          </p:spPr>
        </p:pic>
        <p:pic>
          <p:nvPicPr>
            <p:cNvPr id="4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8412" y="394114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8" name="Picture 4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769" y="3958331"/>
              <a:ext cx="208480" cy="342625"/>
            </a:xfrm>
            <a:prstGeom prst="rect">
              <a:avLst/>
            </a:prstGeom>
          </p:spPr>
        </p:pic>
        <p:pic>
          <p:nvPicPr>
            <p:cNvPr id="4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0241" y="393553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0" name="Picture 4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2598" y="3952720"/>
              <a:ext cx="208480" cy="342625"/>
            </a:xfrm>
            <a:prstGeom prst="rect">
              <a:avLst/>
            </a:prstGeom>
          </p:spPr>
        </p:pic>
        <p:pic>
          <p:nvPicPr>
            <p:cNvPr id="4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363" y="571019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2" name="Picture 4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720" y="5727384"/>
              <a:ext cx="208480" cy="342625"/>
            </a:xfrm>
            <a:prstGeom prst="rect">
              <a:avLst/>
            </a:prstGeom>
          </p:spPr>
        </p:pic>
        <p:pic>
          <p:nvPicPr>
            <p:cNvPr id="4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4192" y="570458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4" name="Picture 4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6549" y="5721773"/>
              <a:ext cx="208480" cy="342625"/>
            </a:xfrm>
            <a:prstGeom prst="rect">
              <a:avLst/>
            </a:prstGeom>
          </p:spPr>
        </p:pic>
        <p:pic>
          <p:nvPicPr>
            <p:cNvPr id="4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420" y="483395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6" name="Picture 4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77" y="4851141"/>
              <a:ext cx="208480" cy="342625"/>
            </a:xfrm>
            <a:prstGeom prst="rect">
              <a:avLst/>
            </a:prstGeom>
          </p:spPr>
        </p:pic>
        <p:pic>
          <p:nvPicPr>
            <p:cNvPr id="42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249" y="482834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8" name="Picture 4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6606" y="4845530"/>
              <a:ext cx="208480" cy="342625"/>
            </a:xfrm>
            <a:prstGeom prst="rect">
              <a:avLst/>
            </a:prstGeom>
          </p:spPr>
        </p:pic>
        <p:pic>
          <p:nvPicPr>
            <p:cNvPr id="4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140" y="394040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 name="Picture 4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7" y="3957596"/>
              <a:ext cx="208480" cy="342625"/>
            </a:xfrm>
            <a:prstGeom prst="rect">
              <a:avLst/>
            </a:prstGeom>
          </p:spPr>
        </p:pic>
        <p:pic>
          <p:nvPicPr>
            <p:cNvPr id="43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4969" y="393479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2" name="Picture 4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7326" y="3951985"/>
              <a:ext cx="208480" cy="342625"/>
            </a:xfrm>
            <a:prstGeom prst="rect">
              <a:avLst/>
            </a:prstGeom>
          </p:spPr>
        </p:pic>
        <p:pic>
          <p:nvPicPr>
            <p:cNvPr id="4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4330" y="569954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4" name="Picture 4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6687" y="5716735"/>
              <a:ext cx="208480" cy="342625"/>
            </a:xfrm>
            <a:prstGeom prst="rect">
              <a:avLst/>
            </a:prstGeom>
          </p:spPr>
        </p:pic>
        <p:pic>
          <p:nvPicPr>
            <p:cNvPr id="435" name="Picture 4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8516" y="5711124"/>
              <a:ext cx="208480" cy="342625"/>
            </a:xfrm>
            <a:prstGeom prst="rect">
              <a:avLst/>
            </a:prstGeom>
          </p:spPr>
        </p:pic>
        <p:pic>
          <p:nvPicPr>
            <p:cNvPr id="43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4322" y="479176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7" name="Picture 4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679" y="4808956"/>
              <a:ext cx="208480" cy="342625"/>
            </a:xfrm>
            <a:prstGeom prst="rect">
              <a:avLst/>
            </a:prstGeom>
          </p:spPr>
        </p:pic>
        <p:pic>
          <p:nvPicPr>
            <p:cNvPr id="438" name="Picture 4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508" y="4803345"/>
              <a:ext cx="208480" cy="342625"/>
            </a:xfrm>
            <a:prstGeom prst="rect">
              <a:avLst/>
            </a:prstGeom>
          </p:spPr>
        </p:pic>
        <p:pic>
          <p:nvPicPr>
            <p:cNvPr id="4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4322" y="388738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 name="Picture 4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679" y="3904575"/>
              <a:ext cx="208480" cy="342625"/>
            </a:xfrm>
            <a:prstGeom prst="rect">
              <a:avLst/>
            </a:prstGeom>
          </p:spPr>
        </p:pic>
        <p:pic>
          <p:nvPicPr>
            <p:cNvPr id="441" name="Picture 4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58508" y="3898964"/>
              <a:ext cx="208480" cy="342625"/>
            </a:xfrm>
            <a:prstGeom prst="rect">
              <a:avLst/>
            </a:prstGeom>
          </p:spPr>
        </p:pic>
        <p:pic>
          <p:nvPicPr>
            <p:cNvPr id="442" name="Picture 4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3055" y="3930892"/>
              <a:ext cx="208480" cy="342625"/>
            </a:xfrm>
            <a:prstGeom prst="rect">
              <a:avLst/>
            </a:prstGeom>
          </p:spPr>
        </p:pic>
        <p:pic>
          <p:nvPicPr>
            <p:cNvPr id="44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7706" y="480297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4" name="Picture 4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20" y="5732995"/>
              <a:ext cx="208480" cy="342625"/>
            </a:xfrm>
            <a:prstGeom prst="rect">
              <a:avLst/>
            </a:prstGeom>
          </p:spPr>
        </p:pic>
        <p:pic>
          <p:nvPicPr>
            <p:cNvPr id="44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6240" y="311758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6" name="Picture 4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8597" y="3134776"/>
              <a:ext cx="208480" cy="342625"/>
            </a:xfrm>
            <a:prstGeom prst="rect">
              <a:avLst/>
            </a:prstGeom>
          </p:spPr>
        </p:pic>
        <p:pic>
          <p:nvPicPr>
            <p:cNvPr id="4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9156" y="311197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8" name="Picture 4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0426" y="3129165"/>
              <a:ext cx="208480" cy="342625"/>
            </a:xfrm>
            <a:prstGeom prst="rect">
              <a:avLst/>
            </a:prstGeom>
          </p:spPr>
        </p:pic>
        <p:pic>
          <p:nvPicPr>
            <p:cNvPr id="44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 y="311025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 name="Picture 4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77" y="3127445"/>
              <a:ext cx="208480" cy="342625"/>
            </a:xfrm>
            <a:prstGeom prst="rect">
              <a:avLst/>
            </a:prstGeom>
          </p:spPr>
        </p:pic>
        <p:pic>
          <p:nvPicPr>
            <p:cNvPr id="45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0949" y="310464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2" name="Picture 4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3306" y="3121834"/>
              <a:ext cx="208480" cy="342625"/>
            </a:xfrm>
            <a:prstGeom prst="rect">
              <a:avLst/>
            </a:prstGeom>
          </p:spPr>
        </p:pic>
        <p:pic>
          <p:nvPicPr>
            <p:cNvPr id="45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7512" y="307457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4" name="Picture 4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9869" y="3091760"/>
              <a:ext cx="208480" cy="342625"/>
            </a:xfrm>
            <a:prstGeom prst="rect">
              <a:avLst/>
            </a:prstGeom>
          </p:spPr>
        </p:pic>
        <p:pic>
          <p:nvPicPr>
            <p:cNvPr id="45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9341" y="306895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6" name="Picture 4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1698" y="3086149"/>
              <a:ext cx="208480" cy="342625"/>
            </a:xfrm>
            <a:prstGeom prst="rect">
              <a:avLst/>
            </a:prstGeom>
          </p:spPr>
        </p:pic>
        <p:pic>
          <p:nvPicPr>
            <p:cNvPr id="45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0392" y="306723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8" name="Picture 4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9619" y="3129165"/>
              <a:ext cx="208480" cy="342625"/>
            </a:xfrm>
            <a:prstGeom prst="rect">
              <a:avLst/>
            </a:prstGeom>
          </p:spPr>
        </p:pic>
        <p:pic>
          <p:nvPicPr>
            <p:cNvPr id="45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2221" y="306162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 name="Picture 4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4578" y="3078818"/>
              <a:ext cx="208480" cy="342625"/>
            </a:xfrm>
            <a:prstGeom prst="rect">
              <a:avLst/>
            </a:prstGeom>
          </p:spPr>
        </p:pic>
        <p:pic>
          <p:nvPicPr>
            <p:cNvPr id="4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196" y="395105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2" name="Picture 4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6553" y="3968244"/>
              <a:ext cx="208480" cy="342625"/>
            </a:xfrm>
            <a:prstGeom prst="rect">
              <a:avLst/>
            </a:prstGeom>
          </p:spPr>
        </p:pic>
        <p:pic>
          <p:nvPicPr>
            <p:cNvPr id="46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025" y="394544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4" name="Picture 4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8382" y="3962633"/>
              <a:ext cx="208480" cy="342625"/>
            </a:xfrm>
            <a:prstGeom prst="rect">
              <a:avLst/>
            </a:prstGeom>
          </p:spPr>
        </p:pic>
        <p:pic>
          <p:nvPicPr>
            <p:cNvPr id="46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196" y="481263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6" name="Picture 4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6553" y="4829825"/>
              <a:ext cx="208480" cy="342625"/>
            </a:xfrm>
            <a:prstGeom prst="rect">
              <a:avLst/>
            </a:prstGeom>
          </p:spPr>
        </p:pic>
        <p:pic>
          <p:nvPicPr>
            <p:cNvPr id="4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6025" y="480702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8" name="Picture 4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8382" y="4824214"/>
              <a:ext cx="208480" cy="342625"/>
            </a:xfrm>
            <a:prstGeom prst="rect">
              <a:avLst/>
            </a:prstGeom>
          </p:spPr>
        </p:pic>
        <p:pic>
          <p:nvPicPr>
            <p:cNvPr id="4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9369" y="572473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0" name="Picture 4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1726" y="5741923"/>
              <a:ext cx="208480" cy="342625"/>
            </a:xfrm>
            <a:prstGeom prst="rect">
              <a:avLst/>
            </a:prstGeom>
          </p:spPr>
        </p:pic>
        <p:pic>
          <p:nvPicPr>
            <p:cNvPr id="4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1198" y="571912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2" name="Picture 4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55" y="5736312"/>
              <a:ext cx="208480" cy="342625"/>
            </a:xfrm>
            <a:prstGeom prst="rect">
              <a:avLst/>
            </a:prstGeom>
          </p:spPr>
        </p:pic>
        <p:pic>
          <p:nvPicPr>
            <p:cNvPr id="4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37345" y="571912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4" name="Picture 4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9702" y="5736312"/>
              <a:ext cx="208480" cy="342625"/>
            </a:xfrm>
            <a:prstGeom prst="rect">
              <a:avLst/>
            </a:prstGeom>
          </p:spPr>
        </p:pic>
        <p:pic>
          <p:nvPicPr>
            <p:cNvPr id="47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9174" y="571351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6" name="Picture 4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1531" y="5730701"/>
              <a:ext cx="208480" cy="342625"/>
            </a:xfrm>
            <a:prstGeom prst="rect">
              <a:avLst/>
            </a:prstGeom>
          </p:spPr>
        </p:pic>
        <p:pic>
          <p:nvPicPr>
            <p:cNvPr id="47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3032" y="479508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8" name="Picture 4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5389" y="4812273"/>
              <a:ext cx="208480" cy="342625"/>
            </a:xfrm>
            <a:prstGeom prst="rect">
              <a:avLst/>
            </a:prstGeom>
          </p:spPr>
        </p:pic>
        <p:pic>
          <p:nvPicPr>
            <p:cNvPr id="4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4861" y="478947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0" name="Picture 4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7218" y="4806662"/>
              <a:ext cx="208480" cy="342625"/>
            </a:xfrm>
            <a:prstGeom prst="rect">
              <a:avLst/>
            </a:prstGeom>
          </p:spPr>
        </p:pic>
        <p:pic>
          <p:nvPicPr>
            <p:cNvPr id="48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2348" y="394445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2" name="Picture 4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4705" y="3961648"/>
              <a:ext cx="208480" cy="342625"/>
            </a:xfrm>
            <a:prstGeom prst="rect">
              <a:avLst/>
            </a:prstGeom>
          </p:spPr>
        </p:pic>
        <p:pic>
          <p:nvPicPr>
            <p:cNvPr id="48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4177" y="393884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4" name="Picture 4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6534" y="3956037"/>
              <a:ext cx="208480" cy="342625"/>
            </a:xfrm>
            <a:prstGeom prst="rect">
              <a:avLst/>
            </a:prstGeom>
          </p:spPr>
        </p:pic>
        <p:pic>
          <p:nvPicPr>
            <p:cNvPr id="48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299" y="571351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6" name="Picture 4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656" y="5730701"/>
              <a:ext cx="208480" cy="342625"/>
            </a:xfrm>
            <a:prstGeom prst="rect">
              <a:avLst/>
            </a:prstGeom>
          </p:spPr>
        </p:pic>
        <p:pic>
          <p:nvPicPr>
            <p:cNvPr id="48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8128" y="570790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8" name="Picture 4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0485" y="5725090"/>
              <a:ext cx="208480" cy="342625"/>
            </a:xfrm>
            <a:prstGeom prst="rect">
              <a:avLst/>
            </a:prstGeom>
          </p:spPr>
        </p:pic>
        <p:pic>
          <p:nvPicPr>
            <p:cNvPr id="48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356" y="483726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0" name="Picture 4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713" y="4854458"/>
              <a:ext cx="208480" cy="342625"/>
            </a:xfrm>
            <a:prstGeom prst="rect">
              <a:avLst/>
            </a:prstGeom>
          </p:spPr>
        </p:pic>
        <p:pic>
          <p:nvPicPr>
            <p:cNvPr id="49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8185" y="483165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2" name="Picture 4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0542" y="4848847"/>
              <a:ext cx="208480" cy="342625"/>
            </a:xfrm>
            <a:prstGeom prst="rect">
              <a:avLst/>
            </a:prstGeom>
          </p:spPr>
        </p:pic>
        <p:pic>
          <p:nvPicPr>
            <p:cNvPr id="49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076" y="394372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4" name="Picture 4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433" y="3960913"/>
              <a:ext cx="208480" cy="342625"/>
            </a:xfrm>
            <a:prstGeom prst="rect">
              <a:avLst/>
            </a:prstGeom>
          </p:spPr>
        </p:pic>
        <p:pic>
          <p:nvPicPr>
            <p:cNvPr id="49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8905" y="393811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6" name="Picture 4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1262" y="3955302"/>
              <a:ext cx="208480" cy="342625"/>
            </a:xfrm>
            <a:prstGeom prst="rect">
              <a:avLst/>
            </a:prstGeom>
          </p:spPr>
        </p:pic>
        <p:pic>
          <p:nvPicPr>
            <p:cNvPr id="49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8266" y="570286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8" name="Picture 4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0623" y="5720052"/>
              <a:ext cx="208480" cy="342625"/>
            </a:xfrm>
            <a:prstGeom prst="rect">
              <a:avLst/>
            </a:prstGeom>
          </p:spPr>
        </p:pic>
        <p:pic>
          <p:nvPicPr>
            <p:cNvPr id="499" name="Picture 4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2452" y="5714441"/>
              <a:ext cx="208480" cy="342625"/>
            </a:xfrm>
            <a:prstGeom prst="rect">
              <a:avLst/>
            </a:prstGeom>
          </p:spPr>
        </p:pic>
        <p:pic>
          <p:nvPicPr>
            <p:cNvPr id="5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8258" y="479508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 name="Picture 5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0615" y="4812273"/>
              <a:ext cx="208480" cy="342625"/>
            </a:xfrm>
            <a:prstGeom prst="rect">
              <a:avLst/>
            </a:prstGeom>
          </p:spPr>
        </p:pic>
        <p:pic>
          <p:nvPicPr>
            <p:cNvPr id="502" name="Picture 5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2444" y="4806662"/>
              <a:ext cx="208480" cy="342625"/>
            </a:xfrm>
            <a:prstGeom prst="rect">
              <a:avLst/>
            </a:prstGeom>
          </p:spPr>
        </p:pic>
        <p:pic>
          <p:nvPicPr>
            <p:cNvPr id="50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88258" y="389070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4" name="Picture 5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0615" y="3907892"/>
              <a:ext cx="208480" cy="342625"/>
            </a:xfrm>
            <a:prstGeom prst="rect">
              <a:avLst/>
            </a:prstGeom>
          </p:spPr>
        </p:pic>
        <p:pic>
          <p:nvPicPr>
            <p:cNvPr id="505" name="Picture 5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2444" y="3902281"/>
              <a:ext cx="208480" cy="342625"/>
            </a:xfrm>
            <a:prstGeom prst="rect">
              <a:avLst/>
            </a:prstGeom>
          </p:spPr>
        </p:pic>
        <p:pic>
          <p:nvPicPr>
            <p:cNvPr id="506" name="Picture 5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991" y="3934209"/>
              <a:ext cx="208480" cy="342625"/>
            </a:xfrm>
            <a:prstGeom prst="rect">
              <a:avLst/>
            </a:prstGeom>
          </p:spPr>
        </p:pic>
        <p:pic>
          <p:nvPicPr>
            <p:cNvPr id="50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1642" y="480629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8" name="Picture 5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356" y="5736312"/>
              <a:ext cx="208480" cy="342625"/>
            </a:xfrm>
            <a:prstGeom prst="rect">
              <a:avLst/>
            </a:prstGeom>
          </p:spPr>
        </p:pic>
        <p:pic>
          <p:nvPicPr>
            <p:cNvPr id="50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0176" y="312090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0" name="Picture 5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2533" y="3138093"/>
              <a:ext cx="208480" cy="342625"/>
            </a:xfrm>
            <a:prstGeom prst="rect">
              <a:avLst/>
            </a:prstGeom>
          </p:spPr>
        </p:pic>
        <p:pic>
          <p:nvPicPr>
            <p:cNvPr id="5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092" y="311529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 name="Picture 5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4362" y="3132482"/>
              <a:ext cx="208480" cy="342625"/>
            </a:xfrm>
            <a:prstGeom prst="rect">
              <a:avLst/>
            </a:prstGeom>
          </p:spPr>
        </p:pic>
        <p:pic>
          <p:nvPicPr>
            <p:cNvPr id="5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056" y="311357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4" name="Picture 5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413" y="3130762"/>
              <a:ext cx="208480" cy="342625"/>
            </a:xfrm>
            <a:prstGeom prst="rect">
              <a:avLst/>
            </a:prstGeom>
          </p:spPr>
        </p:pic>
        <p:pic>
          <p:nvPicPr>
            <p:cNvPr id="5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4885" y="310796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6" name="Picture 5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7242" y="3125151"/>
              <a:ext cx="208480" cy="342625"/>
            </a:xfrm>
            <a:prstGeom prst="rect">
              <a:avLst/>
            </a:prstGeom>
          </p:spPr>
        </p:pic>
        <p:pic>
          <p:nvPicPr>
            <p:cNvPr id="5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1448" y="307788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8" name="Picture 5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3805" y="3095077"/>
              <a:ext cx="208480" cy="342625"/>
            </a:xfrm>
            <a:prstGeom prst="rect">
              <a:avLst/>
            </a:prstGeom>
          </p:spPr>
        </p:pic>
        <p:pic>
          <p:nvPicPr>
            <p:cNvPr id="5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3277" y="307227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0" name="Picture 5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5634" y="3089466"/>
              <a:ext cx="208480" cy="342625"/>
            </a:xfrm>
            <a:prstGeom prst="rect">
              <a:avLst/>
            </a:prstGeom>
          </p:spPr>
        </p:pic>
        <p:pic>
          <p:nvPicPr>
            <p:cNvPr id="5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4328" y="307055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2" name="Picture 5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555" y="3132482"/>
              <a:ext cx="208480" cy="342625"/>
            </a:xfrm>
            <a:prstGeom prst="rect">
              <a:avLst/>
            </a:prstGeom>
          </p:spPr>
        </p:pic>
        <p:pic>
          <p:nvPicPr>
            <p:cNvPr id="5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6157" y="306494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4" name="Picture 5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8514" y="3082135"/>
              <a:ext cx="208480" cy="342625"/>
            </a:xfrm>
            <a:prstGeom prst="rect">
              <a:avLst/>
            </a:prstGeom>
          </p:spPr>
        </p:pic>
        <p:pic>
          <p:nvPicPr>
            <p:cNvPr id="5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7254" y="439806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6" name="Picture 5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9611" y="4415250"/>
              <a:ext cx="208480" cy="342625"/>
            </a:xfrm>
            <a:prstGeom prst="rect">
              <a:avLst/>
            </a:prstGeom>
          </p:spPr>
        </p:pic>
        <p:pic>
          <p:nvPicPr>
            <p:cNvPr id="52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9083" y="439244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8" name="Picture 5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1440" y="4409639"/>
              <a:ext cx="208480" cy="342625"/>
            </a:xfrm>
            <a:prstGeom prst="rect">
              <a:avLst/>
            </a:prstGeom>
          </p:spPr>
        </p:pic>
        <p:pic>
          <p:nvPicPr>
            <p:cNvPr id="5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7254" y="525964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0" name="Picture 5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9611" y="5276831"/>
              <a:ext cx="208480" cy="342625"/>
            </a:xfrm>
            <a:prstGeom prst="rect">
              <a:avLst/>
            </a:prstGeom>
          </p:spPr>
        </p:pic>
        <p:pic>
          <p:nvPicPr>
            <p:cNvPr id="53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9083" y="525403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 name="Picture 5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1440" y="5271220"/>
              <a:ext cx="208480" cy="342625"/>
            </a:xfrm>
            <a:prstGeom prst="rect">
              <a:avLst/>
            </a:prstGeom>
          </p:spPr>
        </p:pic>
        <p:pic>
          <p:nvPicPr>
            <p:cNvPr id="5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2427" y="617173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4" name="Picture 5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74784" y="6188929"/>
              <a:ext cx="208480" cy="342625"/>
            </a:xfrm>
            <a:prstGeom prst="rect">
              <a:avLst/>
            </a:prstGeom>
          </p:spPr>
        </p:pic>
        <p:pic>
          <p:nvPicPr>
            <p:cNvPr id="53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4256" y="616612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6" name="Picture 5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6613" y="6183318"/>
              <a:ext cx="208480" cy="342625"/>
            </a:xfrm>
            <a:prstGeom prst="rect">
              <a:avLst/>
            </a:prstGeom>
          </p:spPr>
        </p:pic>
        <p:pic>
          <p:nvPicPr>
            <p:cNvPr id="5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0403" y="616612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8" name="Picture 5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2760" y="6183318"/>
              <a:ext cx="208480" cy="342625"/>
            </a:xfrm>
            <a:prstGeom prst="rect">
              <a:avLst/>
            </a:prstGeom>
          </p:spPr>
        </p:pic>
        <p:pic>
          <p:nvPicPr>
            <p:cNvPr id="5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2232" y="616051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0" name="Picture 5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589" y="6177707"/>
              <a:ext cx="208480" cy="342625"/>
            </a:xfrm>
            <a:prstGeom prst="rect">
              <a:avLst/>
            </a:prstGeom>
          </p:spPr>
        </p:pic>
        <p:pic>
          <p:nvPicPr>
            <p:cNvPr id="54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6090" y="524208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 name="Picture 5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8447" y="5259279"/>
              <a:ext cx="208480" cy="342625"/>
            </a:xfrm>
            <a:prstGeom prst="rect">
              <a:avLst/>
            </a:prstGeom>
          </p:spPr>
        </p:pic>
        <p:pic>
          <p:nvPicPr>
            <p:cNvPr id="54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7919" y="523647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4" name="Picture 5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0276" y="5253668"/>
              <a:ext cx="208480" cy="342625"/>
            </a:xfrm>
            <a:prstGeom prst="rect">
              <a:avLst/>
            </a:prstGeom>
          </p:spPr>
        </p:pic>
        <p:pic>
          <p:nvPicPr>
            <p:cNvPr id="54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5406" y="439146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6" name="Picture 5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7763" y="4408654"/>
              <a:ext cx="208480" cy="342625"/>
            </a:xfrm>
            <a:prstGeom prst="rect">
              <a:avLst/>
            </a:prstGeom>
          </p:spPr>
        </p:pic>
        <p:pic>
          <p:nvPicPr>
            <p:cNvPr id="5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7235" y="438585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8" name="Picture 5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9592" y="4403043"/>
              <a:ext cx="208480" cy="342625"/>
            </a:xfrm>
            <a:prstGeom prst="rect">
              <a:avLst/>
            </a:prstGeom>
          </p:spPr>
        </p:pic>
        <p:pic>
          <p:nvPicPr>
            <p:cNvPr id="54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9357" y="616051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0" name="Picture 5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714" y="6177707"/>
              <a:ext cx="208480" cy="342625"/>
            </a:xfrm>
            <a:prstGeom prst="rect">
              <a:avLst/>
            </a:prstGeom>
          </p:spPr>
        </p:pic>
        <p:pic>
          <p:nvPicPr>
            <p:cNvPr id="55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1186" y="615490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2" name="Picture 5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3543" y="6172096"/>
              <a:ext cx="208480" cy="342625"/>
            </a:xfrm>
            <a:prstGeom prst="rect">
              <a:avLst/>
            </a:prstGeom>
          </p:spPr>
        </p:pic>
        <p:pic>
          <p:nvPicPr>
            <p:cNvPr id="55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414" y="528427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4" name="Picture 5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71" y="5301464"/>
              <a:ext cx="208480" cy="342625"/>
            </a:xfrm>
            <a:prstGeom prst="rect">
              <a:avLst/>
            </a:prstGeom>
          </p:spPr>
        </p:pic>
        <p:pic>
          <p:nvPicPr>
            <p:cNvPr id="55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1243" y="527866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6" name="Picture 5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3600" y="5295853"/>
              <a:ext cx="208480" cy="342625"/>
            </a:xfrm>
            <a:prstGeom prst="rect">
              <a:avLst/>
            </a:prstGeom>
          </p:spPr>
        </p:pic>
        <p:pic>
          <p:nvPicPr>
            <p:cNvPr id="55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134" y="439072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8" name="Picture 5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91" y="4407919"/>
              <a:ext cx="208480" cy="342625"/>
            </a:xfrm>
            <a:prstGeom prst="rect">
              <a:avLst/>
            </a:prstGeom>
          </p:spPr>
        </p:pic>
        <p:pic>
          <p:nvPicPr>
            <p:cNvPr id="55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963" y="438511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0" name="Picture 5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4320" y="4402308"/>
              <a:ext cx="208480" cy="342625"/>
            </a:xfrm>
            <a:prstGeom prst="rect">
              <a:avLst/>
            </a:prstGeom>
          </p:spPr>
        </p:pic>
        <p:pic>
          <p:nvPicPr>
            <p:cNvPr id="56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1324" y="614986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2" name="Picture 5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3681" y="6167058"/>
              <a:ext cx="208480" cy="342625"/>
            </a:xfrm>
            <a:prstGeom prst="rect">
              <a:avLst/>
            </a:prstGeom>
          </p:spPr>
        </p:pic>
        <p:pic>
          <p:nvPicPr>
            <p:cNvPr id="563" name="Picture 5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5510" y="6161447"/>
              <a:ext cx="208480" cy="342625"/>
            </a:xfrm>
            <a:prstGeom prst="rect">
              <a:avLst/>
            </a:prstGeom>
          </p:spPr>
        </p:pic>
        <p:pic>
          <p:nvPicPr>
            <p:cNvPr id="5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1316" y="524208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5" name="Picture 5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673" y="5259279"/>
              <a:ext cx="208480" cy="342625"/>
            </a:xfrm>
            <a:prstGeom prst="rect">
              <a:avLst/>
            </a:prstGeom>
          </p:spPr>
        </p:pic>
        <p:pic>
          <p:nvPicPr>
            <p:cNvPr id="566" name="Picture 5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502" y="5253668"/>
              <a:ext cx="208480" cy="342625"/>
            </a:xfrm>
            <a:prstGeom prst="rect">
              <a:avLst/>
            </a:prstGeom>
          </p:spPr>
        </p:pic>
        <p:pic>
          <p:nvPicPr>
            <p:cNvPr id="5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1316" y="433770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8" name="Picture 5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3673" y="4354898"/>
              <a:ext cx="208480" cy="342625"/>
            </a:xfrm>
            <a:prstGeom prst="rect">
              <a:avLst/>
            </a:prstGeom>
          </p:spPr>
        </p:pic>
        <p:pic>
          <p:nvPicPr>
            <p:cNvPr id="569" name="Picture 5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5502" y="4349287"/>
              <a:ext cx="208480" cy="342625"/>
            </a:xfrm>
            <a:prstGeom prst="rect">
              <a:avLst/>
            </a:prstGeom>
          </p:spPr>
        </p:pic>
        <p:pic>
          <p:nvPicPr>
            <p:cNvPr id="570" name="Picture 5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0049" y="4381215"/>
              <a:ext cx="208480" cy="342625"/>
            </a:xfrm>
            <a:prstGeom prst="rect">
              <a:avLst/>
            </a:prstGeom>
          </p:spPr>
        </p:pic>
        <p:pic>
          <p:nvPicPr>
            <p:cNvPr id="5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4700" y="525329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2" name="Picture 5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4" y="6183318"/>
              <a:ext cx="208480" cy="342625"/>
            </a:xfrm>
            <a:prstGeom prst="rect">
              <a:avLst/>
            </a:prstGeom>
          </p:spPr>
        </p:pic>
        <p:pic>
          <p:nvPicPr>
            <p:cNvPr id="5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3234" y="356790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4" name="Picture 5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5591" y="3585099"/>
              <a:ext cx="208480" cy="342625"/>
            </a:xfrm>
            <a:prstGeom prst="rect">
              <a:avLst/>
            </a:prstGeom>
          </p:spPr>
        </p:pic>
        <p:pic>
          <p:nvPicPr>
            <p:cNvPr id="57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6150" y="356229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6" name="Picture 5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420" y="3579488"/>
              <a:ext cx="208480" cy="342625"/>
            </a:xfrm>
            <a:prstGeom prst="rect">
              <a:avLst/>
            </a:prstGeom>
          </p:spPr>
        </p:pic>
        <p:pic>
          <p:nvPicPr>
            <p:cNvPr id="57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114" y="356057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8" name="Picture 5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71" y="3577768"/>
              <a:ext cx="208480" cy="342625"/>
            </a:xfrm>
            <a:prstGeom prst="rect">
              <a:avLst/>
            </a:prstGeom>
          </p:spPr>
        </p:pic>
        <p:pic>
          <p:nvPicPr>
            <p:cNvPr id="5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7943" y="355496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0" name="Picture 5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0300" y="3572157"/>
              <a:ext cx="208480" cy="342625"/>
            </a:xfrm>
            <a:prstGeom prst="rect">
              <a:avLst/>
            </a:prstGeom>
          </p:spPr>
        </p:pic>
        <p:pic>
          <p:nvPicPr>
            <p:cNvPr id="58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4506" y="352489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2" name="Picture 5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6863" y="3542083"/>
              <a:ext cx="208480" cy="342625"/>
            </a:xfrm>
            <a:prstGeom prst="rect">
              <a:avLst/>
            </a:prstGeom>
          </p:spPr>
        </p:pic>
        <p:pic>
          <p:nvPicPr>
            <p:cNvPr id="58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6335" y="351928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4" name="Picture 5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8692" y="3536472"/>
              <a:ext cx="208480" cy="342625"/>
            </a:xfrm>
            <a:prstGeom prst="rect">
              <a:avLst/>
            </a:prstGeom>
          </p:spPr>
        </p:pic>
        <p:pic>
          <p:nvPicPr>
            <p:cNvPr id="58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7386" y="3517562"/>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6" name="Picture 5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6613" y="3579488"/>
              <a:ext cx="208480" cy="342625"/>
            </a:xfrm>
            <a:prstGeom prst="rect">
              <a:avLst/>
            </a:prstGeom>
          </p:spPr>
        </p:pic>
        <p:pic>
          <p:nvPicPr>
            <p:cNvPr id="58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9215" y="351195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8" name="Picture 5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1572" y="3529141"/>
              <a:ext cx="208480" cy="342625"/>
            </a:xfrm>
            <a:prstGeom prst="rect">
              <a:avLst/>
            </a:prstGeom>
          </p:spPr>
        </p:pic>
        <p:pic>
          <p:nvPicPr>
            <p:cNvPr id="58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1190" y="440137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0" name="Picture 5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3547" y="4418567"/>
              <a:ext cx="208480" cy="342625"/>
            </a:xfrm>
            <a:prstGeom prst="rect">
              <a:avLst/>
            </a:prstGeom>
          </p:spPr>
        </p:pic>
        <p:pic>
          <p:nvPicPr>
            <p:cNvPr id="59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3019" y="439576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2" name="Picture 5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5376" y="4412956"/>
              <a:ext cx="208480" cy="342625"/>
            </a:xfrm>
            <a:prstGeom prst="rect">
              <a:avLst/>
            </a:prstGeom>
          </p:spPr>
        </p:pic>
        <p:pic>
          <p:nvPicPr>
            <p:cNvPr id="59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1190" y="526295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4" name="Picture 5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3547" y="5280148"/>
              <a:ext cx="208480" cy="342625"/>
            </a:xfrm>
            <a:prstGeom prst="rect">
              <a:avLst/>
            </a:prstGeom>
          </p:spPr>
        </p:pic>
        <p:pic>
          <p:nvPicPr>
            <p:cNvPr id="59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3019" y="5257347"/>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6" name="Picture 5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5376" y="5274537"/>
              <a:ext cx="208480" cy="342625"/>
            </a:xfrm>
            <a:prstGeom prst="rect">
              <a:avLst/>
            </a:prstGeom>
          </p:spPr>
        </p:pic>
        <p:pic>
          <p:nvPicPr>
            <p:cNvPr id="59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363" y="617505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8" name="Picture 5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8720" y="6192246"/>
              <a:ext cx="208480" cy="342625"/>
            </a:xfrm>
            <a:prstGeom prst="rect">
              <a:avLst/>
            </a:prstGeom>
          </p:spPr>
        </p:pic>
        <p:pic>
          <p:nvPicPr>
            <p:cNvPr id="59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8192" y="616944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0" name="Picture 5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0549" y="6186635"/>
              <a:ext cx="208480" cy="342625"/>
            </a:xfrm>
            <a:prstGeom prst="rect">
              <a:avLst/>
            </a:prstGeom>
          </p:spPr>
        </p:pic>
        <p:pic>
          <p:nvPicPr>
            <p:cNvPr id="60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4339" y="616944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2" name="Picture 6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6696" y="6186635"/>
              <a:ext cx="208480" cy="342625"/>
            </a:xfrm>
            <a:prstGeom prst="rect">
              <a:avLst/>
            </a:prstGeom>
          </p:spPr>
        </p:pic>
        <p:pic>
          <p:nvPicPr>
            <p:cNvPr id="60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6168" y="616383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 name="Picture 6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8525" y="6181024"/>
              <a:ext cx="208480" cy="342625"/>
            </a:xfrm>
            <a:prstGeom prst="rect">
              <a:avLst/>
            </a:prstGeom>
          </p:spPr>
        </p:pic>
        <p:pic>
          <p:nvPicPr>
            <p:cNvPr id="60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0026" y="524540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6" name="Picture 6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2383" y="5262596"/>
              <a:ext cx="208480" cy="342625"/>
            </a:xfrm>
            <a:prstGeom prst="rect">
              <a:avLst/>
            </a:prstGeom>
          </p:spPr>
        </p:pic>
        <p:pic>
          <p:nvPicPr>
            <p:cNvPr id="60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1855" y="523979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8" name="Picture 6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4212" y="5256985"/>
              <a:ext cx="208480" cy="342625"/>
            </a:xfrm>
            <a:prstGeom prst="rect">
              <a:avLst/>
            </a:prstGeom>
          </p:spPr>
        </p:pic>
        <p:pic>
          <p:nvPicPr>
            <p:cNvPr id="60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9342" y="439478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0" name="Picture 6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1699" y="4411971"/>
              <a:ext cx="208480" cy="342625"/>
            </a:xfrm>
            <a:prstGeom prst="rect">
              <a:avLst/>
            </a:prstGeom>
          </p:spPr>
        </p:pic>
        <p:pic>
          <p:nvPicPr>
            <p:cNvPr id="6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1171" y="438917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2" name="Picture 6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3528" y="4406360"/>
              <a:ext cx="208480" cy="342625"/>
            </a:xfrm>
            <a:prstGeom prst="rect">
              <a:avLst/>
            </a:prstGeom>
          </p:spPr>
        </p:pic>
        <p:pic>
          <p:nvPicPr>
            <p:cNvPr id="6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3293" y="616383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 name="Picture 6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650" y="6181024"/>
              <a:ext cx="208480" cy="342625"/>
            </a:xfrm>
            <a:prstGeom prst="rect">
              <a:avLst/>
            </a:prstGeom>
          </p:spPr>
        </p:pic>
        <p:pic>
          <p:nvPicPr>
            <p:cNvPr id="6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5122" y="6158223"/>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6" name="Picture 6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7479" y="6175413"/>
              <a:ext cx="208480" cy="342625"/>
            </a:xfrm>
            <a:prstGeom prst="rect">
              <a:avLst/>
            </a:prstGeom>
          </p:spPr>
        </p:pic>
        <p:pic>
          <p:nvPicPr>
            <p:cNvPr id="6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350" y="5287591"/>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8" name="Picture 6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707" y="5304781"/>
              <a:ext cx="208480" cy="342625"/>
            </a:xfrm>
            <a:prstGeom prst="rect">
              <a:avLst/>
            </a:prstGeom>
          </p:spPr>
        </p:pic>
        <p:pic>
          <p:nvPicPr>
            <p:cNvPr id="6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5179" y="528198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0" name="Picture 6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7536" y="5299170"/>
              <a:ext cx="208480" cy="342625"/>
            </a:xfrm>
            <a:prstGeom prst="rect">
              <a:avLst/>
            </a:prstGeom>
          </p:spPr>
        </p:pic>
        <p:pic>
          <p:nvPicPr>
            <p:cNvPr id="6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4070" y="439404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2" name="Picture 6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427" y="4411236"/>
              <a:ext cx="208480" cy="342625"/>
            </a:xfrm>
            <a:prstGeom prst="rect">
              <a:avLst/>
            </a:prstGeom>
          </p:spPr>
        </p:pic>
        <p:pic>
          <p:nvPicPr>
            <p:cNvPr id="62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5899" y="438843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 name="Picture 6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8256" y="4405625"/>
              <a:ext cx="208480" cy="342625"/>
            </a:xfrm>
            <a:prstGeom prst="rect">
              <a:avLst/>
            </a:prstGeom>
          </p:spPr>
        </p:pic>
        <p:pic>
          <p:nvPicPr>
            <p:cNvPr id="6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5260" y="615318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6" name="Picture 6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7617" y="6170375"/>
              <a:ext cx="208480" cy="342625"/>
            </a:xfrm>
            <a:prstGeom prst="rect">
              <a:avLst/>
            </a:prstGeom>
          </p:spPr>
        </p:pic>
        <p:pic>
          <p:nvPicPr>
            <p:cNvPr id="627" name="Picture 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9446" y="6164764"/>
              <a:ext cx="208480" cy="342625"/>
            </a:xfrm>
            <a:prstGeom prst="rect">
              <a:avLst/>
            </a:prstGeom>
          </p:spPr>
        </p:pic>
        <p:pic>
          <p:nvPicPr>
            <p:cNvPr id="6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252" y="524540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9" name="Picture 6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7609" y="5262596"/>
              <a:ext cx="208480" cy="342625"/>
            </a:xfrm>
            <a:prstGeom prst="rect">
              <a:avLst/>
            </a:prstGeom>
          </p:spPr>
        </p:pic>
        <p:pic>
          <p:nvPicPr>
            <p:cNvPr id="630" name="Picture 6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9438" y="5256985"/>
              <a:ext cx="208480" cy="342625"/>
            </a:xfrm>
            <a:prstGeom prst="rect">
              <a:avLst/>
            </a:prstGeom>
          </p:spPr>
        </p:pic>
        <p:pic>
          <p:nvPicPr>
            <p:cNvPr id="63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252" y="434102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2" name="Picture 6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7609" y="4358215"/>
              <a:ext cx="208480" cy="342625"/>
            </a:xfrm>
            <a:prstGeom prst="rect">
              <a:avLst/>
            </a:prstGeom>
          </p:spPr>
        </p:pic>
        <p:pic>
          <p:nvPicPr>
            <p:cNvPr id="633" name="Picture 6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49438" y="4352604"/>
              <a:ext cx="208480" cy="342625"/>
            </a:xfrm>
            <a:prstGeom prst="rect">
              <a:avLst/>
            </a:prstGeom>
          </p:spPr>
        </p:pic>
        <p:pic>
          <p:nvPicPr>
            <p:cNvPr id="634" name="Picture 6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23985" y="4384532"/>
              <a:ext cx="208480" cy="342625"/>
            </a:xfrm>
            <a:prstGeom prst="rect">
              <a:avLst/>
            </a:prstGeom>
          </p:spPr>
        </p:pic>
        <p:pic>
          <p:nvPicPr>
            <p:cNvPr id="63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8636" y="525661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6" name="Picture 6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50" y="6186635"/>
              <a:ext cx="208480" cy="342625"/>
            </a:xfrm>
            <a:prstGeom prst="rect">
              <a:avLst/>
            </a:prstGeom>
          </p:spPr>
        </p:pic>
        <p:pic>
          <p:nvPicPr>
            <p:cNvPr id="6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7170" y="3571226"/>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8" name="Picture 6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9527" y="3588416"/>
              <a:ext cx="208480" cy="342625"/>
            </a:xfrm>
            <a:prstGeom prst="rect">
              <a:avLst/>
            </a:prstGeom>
          </p:spPr>
        </p:pic>
        <p:pic>
          <p:nvPicPr>
            <p:cNvPr id="63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0086" y="356561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0" name="Picture 6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1356" y="3582805"/>
              <a:ext cx="208480" cy="342625"/>
            </a:xfrm>
            <a:prstGeom prst="rect">
              <a:avLst/>
            </a:prstGeom>
          </p:spPr>
        </p:pic>
        <p:pic>
          <p:nvPicPr>
            <p:cNvPr id="64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050" y="3563895"/>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2" name="Picture 6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407" y="3581085"/>
              <a:ext cx="208480" cy="342625"/>
            </a:xfrm>
            <a:prstGeom prst="rect">
              <a:avLst/>
            </a:prstGeom>
          </p:spPr>
        </p:pic>
        <p:pic>
          <p:nvPicPr>
            <p:cNvPr id="64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1879" y="3558284"/>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4" name="Picture 6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4236" y="3575474"/>
              <a:ext cx="208480" cy="342625"/>
            </a:xfrm>
            <a:prstGeom prst="rect">
              <a:avLst/>
            </a:prstGeom>
          </p:spPr>
        </p:pic>
        <p:pic>
          <p:nvPicPr>
            <p:cNvPr id="64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8442" y="3528210"/>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6" name="Picture 6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0799" y="3545400"/>
              <a:ext cx="208480" cy="342625"/>
            </a:xfrm>
            <a:prstGeom prst="rect">
              <a:avLst/>
            </a:prstGeom>
          </p:spPr>
        </p:pic>
        <p:pic>
          <p:nvPicPr>
            <p:cNvPr id="6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0271" y="352259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8" name="Picture 6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2628" y="3539789"/>
              <a:ext cx="208480" cy="342625"/>
            </a:xfrm>
            <a:prstGeom prst="rect">
              <a:avLst/>
            </a:prstGeom>
          </p:spPr>
        </p:pic>
        <p:pic>
          <p:nvPicPr>
            <p:cNvPr id="64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1322" y="3520879"/>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0" name="Picture 6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0549" y="3582805"/>
              <a:ext cx="208480" cy="342625"/>
            </a:xfrm>
            <a:prstGeom prst="rect">
              <a:avLst/>
            </a:prstGeom>
          </p:spPr>
        </p:pic>
        <p:pic>
          <p:nvPicPr>
            <p:cNvPr id="65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51" y="3515268"/>
              <a:ext cx="216971" cy="36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2" name="Picture 6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05508" y="3532458"/>
              <a:ext cx="208480" cy="342625"/>
            </a:xfrm>
            <a:prstGeom prst="rect">
              <a:avLst/>
            </a:prstGeom>
          </p:spPr>
        </p:pic>
      </p:grpSp>
      <p:sp>
        <p:nvSpPr>
          <p:cNvPr id="276" name="TextBox 275"/>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277" name="Straight Connector 276"/>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279" name="TextBox 278"/>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280" name="TextBox 279"/>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281" name="TextBox 280"/>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282" name="TextBox 281"/>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283" name="TextBox 282"/>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284" name="TextBox 283"/>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285" name="TextBox 284"/>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286" name="TextBox 285"/>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287" name="TextBox 286"/>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288" name="TextBox 287"/>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289" name="TextBox 288"/>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290" name="Rectangle 289"/>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291" name="Rectangle 290"/>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Tree>
    <p:extLst>
      <p:ext uri="{BB962C8B-B14F-4D97-AF65-F5344CB8AC3E}">
        <p14:creationId xmlns:p14="http://schemas.microsoft.com/office/powerpoint/2010/main" val="2497866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96</a:t>
            </a:fld>
            <a:endParaRPr lang="de-CH"/>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329" y="4532033"/>
            <a:ext cx="1296693" cy="2183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ular Callout 5"/>
          <p:cNvSpPr/>
          <p:nvPr/>
        </p:nvSpPr>
        <p:spPr>
          <a:xfrm>
            <a:off x="6096000" y="3046100"/>
            <a:ext cx="2664296" cy="1224136"/>
          </a:xfrm>
          <a:prstGeom prst="wedgeRectCallout">
            <a:avLst>
              <a:gd name="adj1" fmla="val 63007"/>
              <a:gd name="adj2" fmla="val 1504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School is boring!</a:t>
            </a:r>
            <a:endParaRPr lang="de-CH" sz="1200" i="1">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7528" y="4419637"/>
            <a:ext cx="1397250" cy="2296300"/>
          </a:xfrm>
          <a:prstGeom prst="rect">
            <a:avLst/>
          </a:prstGeom>
        </p:spPr>
      </p:pic>
      <p:sp>
        <p:nvSpPr>
          <p:cNvPr id="9" name="Rectangular Callout 8"/>
          <p:cNvSpPr/>
          <p:nvPr/>
        </p:nvSpPr>
        <p:spPr>
          <a:xfrm>
            <a:off x="3244778" y="2434032"/>
            <a:ext cx="2779214" cy="1224136"/>
          </a:xfrm>
          <a:prstGeom prst="wedgeRectCallout">
            <a:avLst>
              <a:gd name="adj1" fmla="val -47229"/>
              <a:gd name="adj2" fmla="val 1943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No, school is awesome!</a:t>
            </a:r>
            <a:endParaRPr lang="de-CH" sz="1200" i="1">
              <a:solidFill>
                <a:schemeClr val="tx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27" name="Straight Connector 26"/>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29" name="TextBox 28"/>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30" name="TextBox 29"/>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31" name="TextBox 30"/>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32" name="TextBox 31"/>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33" name="TextBox 32"/>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34" name="TextBox 33"/>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35" name="TextBox 34"/>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36" name="TextBox 35"/>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37" name="TextBox 36"/>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38" name="TextBox 37"/>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39" name="TextBox 38"/>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40" name="Rectangle 39"/>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41" name="Rectangle 40"/>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Tree>
    <p:extLst>
      <p:ext uri="{BB962C8B-B14F-4D97-AF65-F5344CB8AC3E}">
        <p14:creationId xmlns:p14="http://schemas.microsoft.com/office/powerpoint/2010/main" val="376604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97</a:t>
            </a:fld>
            <a:endParaRPr lang="de-CH"/>
          </a:p>
        </p:txBody>
      </p:sp>
      <p:cxnSp>
        <p:nvCxnSpPr>
          <p:cNvPr id="11" name="Straight Connector 10"/>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3" name="TextBox 12"/>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4" name="TextBox 13"/>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15" name="TextBox 14"/>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16" name="TextBox 15"/>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17" name="TextBox 16"/>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18" name="TextBox 17"/>
          <p:cNvSpPr txBox="1"/>
          <p:nvPr/>
        </p:nvSpPr>
        <p:spPr>
          <a:xfrm>
            <a:off x="5989164" y="1836438"/>
            <a:ext cx="648072" cy="338554"/>
          </a:xfrm>
          <a:prstGeom prst="rect">
            <a:avLst/>
          </a:prstGeom>
          <a:noFill/>
        </p:spPr>
        <p:txBody>
          <a:bodyPr wrap="square" rtlCol="0">
            <a:spAutoFit/>
          </a:bodyPr>
          <a:lstStyle/>
          <a:p>
            <a:pPr algn="ctr"/>
            <a:r>
              <a:rPr lang="de-CH" sz="1600" b="1">
                <a:latin typeface="Arial" panose="020B0604020202020204" pitchFamily="34" charset="0"/>
                <a:cs typeface="Arial" panose="020B0604020202020204" pitchFamily="34" charset="0"/>
              </a:rPr>
              <a:t>+1</a:t>
            </a:r>
          </a:p>
        </p:txBody>
      </p:sp>
      <p:sp>
        <p:nvSpPr>
          <p:cNvPr id="19" name="TextBox 18"/>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20" name="TextBox 19"/>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21" name="TextBox 20"/>
          <p:cNvSpPr txBox="1"/>
          <p:nvPr/>
        </p:nvSpPr>
        <p:spPr>
          <a:xfrm>
            <a:off x="6913160" y="1836310"/>
            <a:ext cx="648072" cy="338554"/>
          </a:xfrm>
          <a:prstGeom prst="rect">
            <a:avLst/>
          </a:prstGeom>
          <a:noFill/>
        </p:spPr>
        <p:txBody>
          <a:bodyPr wrap="square" rtlCol="0">
            <a:spAutoFit/>
          </a:bodyPr>
          <a:lstStyle/>
          <a:p>
            <a:pPr algn="ctr"/>
            <a:r>
              <a:rPr lang="de-CH" sz="1600" b="1">
                <a:latin typeface="Arial" panose="020B0604020202020204" pitchFamily="34" charset="0"/>
                <a:cs typeface="Arial" panose="020B0604020202020204" pitchFamily="34" charset="0"/>
              </a:rPr>
              <a:t>+4</a:t>
            </a:r>
          </a:p>
        </p:txBody>
      </p:sp>
      <p:sp>
        <p:nvSpPr>
          <p:cNvPr id="22" name="TextBox 21"/>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cxnSp>
        <p:nvCxnSpPr>
          <p:cNvPr id="7" name="Straight Arrow Connector 6"/>
          <p:cNvCxnSpPr/>
          <p:nvPr/>
        </p:nvCxnSpPr>
        <p:spPr>
          <a:xfrm flipH="1" flipV="1">
            <a:off x="6334206" y="2174864"/>
            <a:ext cx="1093942" cy="871236"/>
          </a:xfrm>
          <a:prstGeom prst="straightConnector1">
            <a:avLst/>
          </a:prstGeom>
          <a:ln>
            <a:solidFill>
              <a:srgbClr val="FF99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634386" y="2079044"/>
            <a:ext cx="2507365" cy="354988"/>
          </a:xfrm>
          <a:prstGeom prst="straightConnector1">
            <a:avLst/>
          </a:prstGeom>
          <a:ln>
            <a:solidFill>
              <a:srgbClr val="FF99FF"/>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2481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Rectangle 30"/>
          <p:cNvSpPr/>
          <p:nvPr/>
        </p:nvSpPr>
        <p:spPr>
          <a:xfrm>
            <a:off x="631202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Slide Number Placeholder 2"/>
          <p:cNvSpPr txBox="1">
            <a:spLocks/>
          </p:cNvSpPr>
          <p:nvPr/>
        </p:nvSpPr>
        <p:spPr>
          <a:xfrm>
            <a:off x="8328248" y="6381329"/>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300DC-6F81-4257-9104-8FC6944C3589}" type="slidenum">
              <a:rPr lang="de-CH"/>
              <a:pPr/>
              <a:t>97</a:t>
            </a:fld>
            <a:endParaRPr lang="de-CH"/>
          </a:p>
        </p:txBody>
      </p:sp>
      <p:pic>
        <p:nvPicPr>
          <p:cNvPr id="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329" y="4532033"/>
            <a:ext cx="1296693" cy="2183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Rectangular Callout 28"/>
          <p:cNvSpPr/>
          <p:nvPr/>
        </p:nvSpPr>
        <p:spPr>
          <a:xfrm>
            <a:off x="6096000" y="3046100"/>
            <a:ext cx="2664296" cy="1224136"/>
          </a:xfrm>
          <a:prstGeom prst="wedgeRectCallout">
            <a:avLst>
              <a:gd name="adj1" fmla="val 63007"/>
              <a:gd name="adj2" fmla="val 1504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School is boring!</a:t>
            </a:r>
            <a:endParaRPr lang="de-CH" sz="1200" i="1">
              <a:solidFill>
                <a:schemeClr val="tx1"/>
              </a:solidFill>
              <a:latin typeface="Times New Roman" panose="02020603050405020304" pitchFamily="18" charset="0"/>
              <a:cs typeface="Times New Roman" panose="02020603050405020304" pitchFamily="18" charset="0"/>
            </a:endParaRPr>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7528" y="4419637"/>
            <a:ext cx="1397250" cy="2296300"/>
          </a:xfrm>
          <a:prstGeom prst="rect">
            <a:avLst/>
          </a:prstGeom>
        </p:spPr>
      </p:pic>
      <p:sp>
        <p:nvSpPr>
          <p:cNvPr id="33" name="Rectangular Callout 32"/>
          <p:cNvSpPr/>
          <p:nvPr/>
        </p:nvSpPr>
        <p:spPr>
          <a:xfrm>
            <a:off x="3244778" y="2434032"/>
            <a:ext cx="2779214" cy="1224136"/>
          </a:xfrm>
          <a:prstGeom prst="wedgeRectCallout">
            <a:avLst>
              <a:gd name="adj1" fmla="val -47229"/>
              <a:gd name="adj2" fmla="val 1943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No, school is awesome!</a:t>
            </a:r>
            <a:endParaRPr lang="de-CH" sz="1200" i="1">
              <a:solidFill>
                <a:schemeClr val="tx1"/>
              </a:solidFill>
              <a:latin typeface="Times New Roman" panose="02020603050405020304" pitchFamily="18" charset="0"/>
              <a:cs typeface="Times New Roman" panose="02020603050405020304" pitchFamily="18" charset="0"/>
            </a:endParaRPr>
          </a:p>
        </p:txBody>
      </p:sp>
      <p:sp>
        <p:nvSpPr>
          <p:cNvPr id="34" name="TextBox 33"/>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35" name="Straight Connector 34"/>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37" name="TextBox 36"/>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38" name="TextBox 37"/>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39" name="TextBox 38"/>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40" name="TextBox 39"/>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41" name="TextBox 40"/>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42" name="TextBox 41"/>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43" name="TextBox 42"/>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44" name="TextBox 43"/>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45" name="TextBox 44"/>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46" name="TextBox 45"/>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47" name="TextBox 46"/>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48" name="Rectangle 47"/>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49" name="Rectangle 48"/>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Tree>
    <p:extLst>
      <p:ext uri="{BB962C8B-B14F-4D97-AF65-F5344CB8AC3E}">
        <p14:creationId xmlns:p14="http://schemas.microsoft.com/office/powerpoint/2010/main" val="424009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98</a:t>
            </a:fld>
            <a:endParaRPr lang="de-CH"/>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329" y="4532033"/>
            <a:ext cx="1296693" cy="2183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ular Callout 5"/>
          <p:cNvSpPr/>
          <p:nvPr/>
        </p:nvSpPr>
        <p:spPr>
          <a:xfrm>
            <a:off x="6096000" y="3046100"/>
            <a:ext cx="2664296" cy="1224136"/>
          </a:xfrm>
          <a:prstGeom prst="wedgeRectCallout">
            <a:avLst>
              <a:gd name="adj1" fmla="val 63007"/>
              <a:gd name="adj2" fmla="val 1504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After the playground madness yesterday I slept like a baby!</a:t>
            </a:r>
            <a:endParaRPr lang="de-CH" sz="1200" i="1">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7528" y="4419637"/>
            <a:ext cx="1397250" cy="2296300"/>
          </a:xfrm>
          <a:prstGeom prst="rect">
            <a:avLst/>
          </a:prstGeom>
        </p:spPr>
      </p:pic>
      <p:sp>
        <p:nvSpPr>
          <p:cNvPr id="9" name="Rectangular Callout 8"/>
          <p:cNvSpPr/>
          <p:nvPr/>
        </p:nvSpPr>
        <p:spPr>
          <a:xfrm>
            <a:off x="3244778" y="2434032"/>
            <a:ext cx="2779214" cy="1224136"/>
          </a:xfrm>
          <a:prstGeom prst="wedgeRectCallout">
            <a:avLst>
              <a:gd name="adj1" fmla="val -47229"/>
              <a:gd name="adj2" fmla="val 1943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I slept so badly!</a:t>
            </a:r>
            <a:endParaRPr lang="de-CH" sz="1200" i="1">
              <a:solidFill>
                <a:schemeClr val="tx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12" name="TextBox 11"/>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16" name="TextBox 15"/>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20" name="TextBox 19"/>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21" name="TextBox 20"/>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25" name="Rectangle 24"/>
          <p:cNvSpPr/>
          <p:nvPr/>
        </p:nvSpPr>
        <p:spPr>
          <a:xfrm>
            <a:off x="72481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tangle 25"/>
          <p:cNvSpPr/>
          <p:nvPr/>
        </p:nvSpPr>
        <p:spPr>
          <a:xfrm>
            <a:off x="631202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TextBox 27"/>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29" name="Straight Connector 28"/>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31" name="TextBox 30"/>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32" name="TextBox 31"/>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33" name="TextBox 32"/>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34" name="TextBox 33"/>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35" name="TextBox 34"/>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36" name="TextBox 35"/>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37" name="TextBox 36"/>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38" name="TextBox 37"/>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39" name="TextBox 38"/>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40" name="TextBox 39"/>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41" name="TextBox 40"/>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42" name="Rectangle 41"/>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43" name="Rectangle 42"/>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Tree>
    <p:extLst>
      <p:ext uri="{BB962C8B-B14F-4D97-AF65-F5344CB8AC3E}">
        <p14:creationId xmlns:p14="http://schemas.microsoft.com/office/powerpoint/2010/main" val="166623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3300DC-6F81-4257-9104-8FC6944C3589}" type="slidenum">
              <a:rPr lang="de-CH" smtClean="0"/>
              <a:pPr/>
              <a:t>99</a:t>
            </a:fld>
            <a:endParaRPr lang="de-CH"/>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329" y="4532033"/>
            <a:ext cx="1296693" cy="2183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ular Callout 5"/>
          <p:cNvSpPr/>
          <p:nvPr/>
        </p:nvSpPr>
        <p:spPr>
          <a:xfrm>
            <a:off x="6096000" y="3046100"/>
            <a:ext cx="2664296" cy="1224136"/>
          </a:xfrm>
          <a:prstGeom prst="wedgeRectCallout">
            <a:avLst>
              <a:gd name="adj1" fmla="val 63007"/>
              <a:gd name="adj2" fmla="val 1504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After the playground madness yesterday I slept like a baby!</a:t>
            </a:r>
            <a:endParaRPr lang="de-CH" sz="1200" i="1">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7528" y="4419637"/>
            <a:ext cx="1397250" cy="2296300"/>
          </a:xfrm>
          <a:prstGeom prst="rect">
            <a:avLst/>
          </a:prstGeom>
        </p:spPr>
      </p:pic>
      <p:sp>
        <p:nvSpPr>
          <p:cNvPr id="9" name="Rectangular Callout 8"/>
          <p:cNvSpPr/>
          <p:nvPr/>
        </p:nvSpPr>
        <p:spPr>
          <a:xfrm>
            <a:off x="3244778" y="2434032"/>
            <a:ext cx="2779214" cy="1224136"/>
          </a:xfrm>
          <a:prstGeom prst="wedgeRectCallout">
            <a:avLst>
              <a:gd name="adj1" fmla="val -47229"/>
              <a:gd name="adj2" fmla="val 19436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latin typeface="Times New Roman" panose="02020603050405020304" pitchFamily="18" charset="0"/>
                <a:cs typeface="Times New Roman" panose="02020603050405020304" pitchFamily="18" charset="0"/>
              </a:rPr>
              <a:t>I slept so badly!</a:t>
            </a:r>
            <a:endParaRPr lang="de-CH" sz="1200" i="1">
              <a:solidFill>
                <a:schemeClr val="tx1"/>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7248128"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tangle 25"/>
          <p:cNvSpPr/>
          <p:nvPr/>
        </p:nvSpPr>
        <p:spPr>
          <a:xfrm>
            <a:off x="6312024"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Rectangle 26"/>
          <p:cNvSpPr/>
          <p:nvPr/>
        </p:nvSpPr>
        <p:spPr>
          <a:xfrm>
            <a:off x="6960096"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8" name="Rectangle 27"/>
          <p:cNvSpPr/>
          <p:nvPr/>
        </p:nvSpPr>
        <p:spPr>
          <a:xfrm>
            <a:off x="6023992" y="1772816"/>
            <a:ext cx="72008" cy="80522"/>
          </a:xfrm>
          <a:prstGeom prst="rect">
            <a:avLst/>
          </a:prstGeom>
          <a:solidFill>
            <a:srgbClr val="FF99FF"/>
          </a:solidFill>
          <a:ln>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0" name="TextBox 29"/>
          <p:cNvSpPr txBox="1"/>
          <p:nvPr/>
        </p:nvSpPr>
        <p:spPr>
          <a:xfrm>
            <a:off x="3431704" y="764705"/>
            <a:ext cx="5328592" cy="461665"/>
          </a:xfrm>
          <a:prstGeom prst="rect">
            <a:avLst/>
          </a:prstGeom>
          <a:noFill/>
        </p:spPr>
        <p:txBody>
          <a:bodyPr wrap="square" rtlCol="0">
            <a:spAutoFit/>
          </a:bodyPr>
          <a:lstStyle/>
          <a:p>
            <a:pPr algn="ctr"/>
            <a:r>
              <a:rPr lang="de-CH" sz="2400" b="1">
                <a:latin typeface="Arial" panose="020B0604020202020204" pitchFamily="34" charset="0"/>
                <a:cs typeface="Arial" panose="020B0604020202020204" pitchFamily="34" charset="0"/>
              </a:rPr>
              <a:t>The sampling process</a:t>
            </a:r>
            <a:endParaRPr lang="de-CH" sz="2400">
              <a:latin typeface="Arial" panose="020B0604020202020204" pitchFamily="34" charset="0"/>
              <a:cs typeface="Arial" panose="020B0604020202020204" pitchFamily="34" charset="0"/>
            </a:endParaRPr>
          </a:p>
        </p:txBody>
      </p:sp>
      <p:cxnSp>
        <p:nvCxnSpPr>
          <p:cNvPr id="31" name="Straight Connector 30"/>
          <p:cNvCxnSpPr/>
          <p:nvPr/>
        </p:nvCxnSpPr>
        <p:spPr>
          <a:xfrm>
            <a:off x="4439816" y="1700808"/>
            <a:ext cx="3312368" cy="0"/>
          </a:xfrm>
          <a:prstGeom prst="line">
            <a:avLst/>
          </a:prstGeom>
          <a:ln w="50800">
            <a:solidFill>
              <a:srgbClr val="FF99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68376"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33" name="TextBox 32"/>
          <p:cNvSpPr txBox="1"/>
          <p:nvPr/>
        </p:nvSpPr>
        <p:spPr>
          <a:xfrm>
            <a:off x="4892412" y="1836822"/>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34" name="TextBox 33"/>
          <p:cNvSpPr txBox="1"/>
          <p:nvPr/>
        </p:nvSpPr>
        <p:spPr>
          <a:xfrm>
            <a:off x="5206174" y="1836694"/>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35" name="TextBox 34"/>
          <p:cNvSpPr txBox="1"/>
          <p:nvPr/>
        </p:nvSpPr>
        <p:spPr>
          <a:xfrm>
            <a:off x="5519936" y="1836566"/>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36" name="TextBox 35"/>
          <p:cNvSpPr txBox="1"/>
          <p:nvPr/>
        </p:nvSpPr>
        <p:spPr>
          <a:xfrm>
            <a:off x="57719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0</a:t>
            </a:r>
          </a:p>
        </p:txBody>
      </p:sp>
      <p:sp>
        <p:nvSpPr>
          <p:cNvPr id="37" name="TextBox 36"/>
          <p:cNvSpPr txBox="1"/>
          <p:nvPr/>
        </p:nvSpPr>
        <p:spPr>
          <a:xfrm>
            <a:off x="4298625"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38" name="TextBox 37"/>
          <p:cNvSpPr txBox="1"/>
          <p:nvPr/>
        </p:nvSpPr>
        <p:spPr>
          <a:xfrm>
            <a:off x="5989164"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+1</a:t>
            </a:r>
          </a:p>
        </p:txBody>
      </p:sp>
      <p:sp>
        <p:nvSpPr>
          <p:cNvPr id="39" name="TextBox 38"/>
          <p:cNvSpPr txBox="1"/>
          <p:nvPr/>
        </p:nvSpPr>
        <p:spPr>
          <a:xfrm>
            <a:off x="6302926" y="1836438"/>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+2</a:t>
            </a:r>
          </a:p>
        </p:txBody>
      </p:sp>
      <p:sp>
        <p:nvSpPr>
          <p:cNvPr id="40" name="TextBox 39"/>
          <p:cNvSpPr txBox="1"/>
          <p:nvPr/>
        </p:nvSpPr>
        <p:spPr>
          <a:xfrm>
            <a:off x="6602946"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+3</a:t>
            </a:r>
          </a:p>
        </p:txBody>
      </p:sp>
      <p:sp>
        <p:nvSpPr>
          <p:cNvPr id="41" name="TextBox 40"/>
          <p:cNvSpPr txBox="1"/>
          <p:nvPr/>
        </p:nvSpPr>
        <p:spPr>
          <a:xfrm>
            <a:off x="6913160"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+4</a:t>
            </a:r>
          </a:p>
        </p:txBody>
      </p:sp>
      <p:sp>
        <p:nvSpPr>
          <p:cNvPr id="42" name="TextBox 41"/>
          <p:cNvSpPr txBox="1"/>
          <p:nvPr/>
        </p:nvSpPr>
        <p:spPr>
          <a:xfrm>
            <a:off x="7213838" y="1836310"/>
            <a:ext cx="648072"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+5</a:t>
            </a:r>
          </a:p>
        </p:txBody>
      </p:sp>
      <p:sp>
        <p:nvSpPr>
          <p:cNvPr id="43" name="TextBox 42"/>
          <p:cNvSpPr txBox="1"/>
          <p:nvPr/>
        </p:nvSpPr>
        <p:spPr>
          <a:xfrm>
            <a:off x="5094206" y="1294311"/>
            <a:ext cx="2147604" cy="338554"/>
          </a:xfrm>
          <a:prstGeom prst="rect">
            <a:avLst/>
          </a:prstGeom>
          <a:noFill/>
        </p:spPr>
        <p:txBody>
          <a:bodyPr wrap="square" rtlCol="0">
            <a:spAutoFit/>
          </a:bodyPr>
          <a:lstStyle/>
          <a:p>
            <a:pPr algn="ctr"/>
            <a:r>
              <a:rPr lang="de-CH" sz="1600">
                <a:latin typeface="Arial" panose="020B0604020202020204" pitchFamily="34" charset="0"/>
                <a:cs typeface="Arial" panose="020B0604020202020204" pitchFamily="34" charset="0"/>
              </a:rPr>
              <a:t>Learning gains</a:t>
            </a:r>
          </a:p>
        </p:txBody>
      </p:sp>
      <p:sp>
        <p:nvSpPr>
          <p:cNvPr id="44" name="Rectangle 43"/>
          <p:cNvSpPr/>
          <p:nvPr/>
        </p:nvSpPr>
        <p:spPr>
          <a:xfrm>
            <a:off x="2594190" y="1124744"/>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Pretest</a:t>
            </a:r>
          </a:p>
        </p:txBody>
      </p:sp>
      <p:sp>
        <p:nvSpPr>
          <p:cNvPr id="45" name="Rectangle 44"/>
          <p:cNvSpPr/>
          <p:nvPr/>
        </p:nvSpPr>
        <p:spPr>
          <a:xfrm>
            <a:off x="7713355" y="1132139"/>
            <a:ext cx="1872208" cy="11521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2400">
                <a:solidFill>
                  <a:schemeClr val="tx1"/>
                </a:solidFill>
                <a:latin typeface="Arial" panose="020B0604020202020204" pitchFamily="34" charset="0"/>
                <a:cs typeface="Arial" panose="020B0604020202020204" pitchFamily="34" charset="0"/>
              </a:rPr>
              <a:t>Posttest</a:t>
            </a:r>
          </a:p>
        </p:txBody>
      </p:sp>
    </p:spTree>
    <p:extLst>
      <p:ext uri="{BB962C8B-B14F-4D97-AF65-F5344CB8AC3E}">
        <p14:creationId xmlns:p14="http://schemas.microsoft.com/office/powerpoint/2010/main" val="3751562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13780</Words>
  <Application>Microsoft Office PowerPoint</Application>
  <PresentationFormat>Breitbild</PresentationFormat>
  <Paragraphs>2423</Paragraphs>
  <Slides>108</Slides>
  <Notes>94</Notes>
  <HiddenSlides>24</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108</vt:i4>
      </vt:variant>
    </vt:vector>
  </HeadingPairs>
  <TitlesOfParts>
    <vt:vector size="115" baseType="lpstr">
      <vt:lpstr>Ari</vt:lpstr>
      <vt:lpstr>Arial</vt:lpstr>
      <vt:lpstr>Calibri</vt:lpstr>
      <vt:lpstr>Cambria Math</vt:lpstr>
      <vt:lpstr>Times New Roman</vt:lpstr>
      <vt:lpstr>Wingdings</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Effect size value</vt:lpstr>
      <vt:lpstr>Power analysis</vt:lpstr>
      <vt:lpstr>Power analysis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Common statistical tests</vt:lpstr>
      <vt:lpstr>Statistical tests</vt:lpstr>
      <vt:lpstr>Statistical tests</vt:lpstr>
      <vt:lpstr>Common statistical tests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Edelsbrunner  Peter</dc:creator>
  <cp:lastModifiedBy>Peter Edelsbrunner</cp:lastModifiedBy>
  <cp:revision>1035</cp:revision>
  <cp:lastPrinted>2017-10-14T18:11:28Z</cp:lastPrinted>
  <dcterms:created xsi:type="dcterms:W3CDTF">2017-05-22T21:43:09Z</dcterms:created>
  <dcterms:modified xsi:type="dcterms:W3CDTF">2025-06-10T14:27:17Z</dcterms:modified>
</cp:coreProperties>
</file>